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717" r:id="rId2"/>
    <p:sldId id="732" r:id="rId3"/>
    <p:sldId id="750" r:id="rId4"/>
    <p:sldId id="751" r:id="rId5"/>
    <p:sldId id="752" r:id="rId6"/>
    <p:sldId id="753" r:id="rId7"/>
    <p:sldId id="754" r:id="rId8"/>
    <p:sldId id="755" r:id="rId9"/>
    <p:sldId id="773" r:id="rId10"/>
    <p:sldId id="774" r:id="rId11"/>
    <p:sldId id="757" r:id="rId12"/>
    <p:sldId id="780" r:id="rId13"/>
    <p:sldId id="781" r:id="rId14"/>
    <p:sldId id="760" r:id="rId15"/>
    <p:sldId id="761" r:id="rId16"/>
    <p:sldId id="762" r:id="rId17"/>
    <p:sldId id="775" r:id="rId18"/>
    <p:sldId id="776" r:id="rId19"/>
    <p:sldId id="799" r:id="rId20"/>
    <p:sldId id="798" r:id="rId21"/>
    <p:sldId id="800" r:id="rId22"/>
    <p:sldId id="783" r:id="rId23"/>
    <p:sldId id="797" r:id="rId24"/>
    <p:sldId id="796" r:id="rId25"/>
    <p:sldId id="784" r:id="rId26"/>
    <p:sldId id="782" r:id="rId27"/>
    <p:sldId id="765" r:id="rId28"/>
    <p:sldId id="785" r:id="rId29"/>
    <p:sldId id="786" r:id="rId30"/>
    <p:sldId id="787" r:id="rId31"/>
    <p:sldId id="788" r:id="rId32"/>
    <p:sldId id="789" r:id="rId33"/>
    <p:sldId id="790" r:id="rId34"/>
    <p:sldId id="791" r:id="rId35"/>
    <p:sldId id="792" r:id="rId36"/>
    <p:sldId id="793" r:id="rId37"/>
    <p:sldId id="794" r:id="rId38"/>
    <p:sldId id="795" r:id="rId39"/>
    <p:sldId id="778" r:id="rId40"/>
    <p:sldId id="779" r:id="rId41"/>
    <p:sldId id="768" r:id="rId42"/>
    <p:sldId id="713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65B"/>
    <a:srgbClr val="192D6D"/>
    <a:srgbClr val="132F49"/>
    <a:srgbClr val="1D3259"/>
    <a:srgbClr val="192C4F"/>
    <a:srgbClr val="213B69"/>
    <a:srgbClr val="172949"/>
    <a:srgbClr val="BAE05C"/>
    <a:srgbClr val="9BEFF4"/>
    <a:srgbClr val="1C6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9842-ACF6-464F-975D-6CE72653ED54}" type="datetimeFigureOut">
              <a:rPr lang="es-MX" smtClean="0"/>
              <a:t>22/10/2024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60B70-8E44-4081-9583-B832B8957F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73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47107"/>
            <a:ext cx="9144000" cy="2162856"/>
          </a:xfrm>
          <a:solidFill>
            <a:srgbClr val="157DC6"/>
          </a:solidFill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7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03083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1C6EB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1C6EB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16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34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4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B0F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1722664"/>
            <a:ext cx="6172200" cy="4138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38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157DC6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624693"/>
            <a:ext cx="6172200" cy="4236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008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2024-10-22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10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1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vivileon110@Gmail.com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2A2945-26F2-268A-621B-62D0D1DF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9081CE7-5B23-0EA5-2C0A-2CC3960C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78" y="5134641"/>
            <a:ext cx="9073243" cy="941161"/>
          </a:xfrm>
        </p:spPr>
        <p:txBody>
          <a:bodyPr/>
          <a:lstStyle/>
          <a:p>
            <a:pPr algn="ctr"/>
            <a:r>
              <a:rPr lang="es-CO" dirty="0" smtClean="0"/>
              <a:t>COMITÉ INSTITUCIONAL DE GESTIÓN Y DESEMPEÑO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C7B578-B8A9-D47F-66D5-23178B50FA43}"/>
              </a:ext>
            </a:extLst>
          </p:cNvPr>
          <p:cNvSpPr/>
          <p:nvPr/>
        </p:nvSpPr>
        <p:spPr>
          <a:xfrm>
            <a:off x="6344816" y="1027848"/>
            <a:ext cx="634482" cy="941162"/>
          </a:xfrm>
          <a:prstGeom prst="rect">
            <a:avLst/>
          </a:prstGeom>
          <a:gradFill flip="none" rotWithShape="1">
            <a:gsLst>
              <a:gs pos="0">
                <a:srgbClr val="15265B">
                  <a:shade val="30000"/>
                  <a:satMod val="115000"/>
                </a:srgbClr>
              </a:gs>
              <a:gs pos="50000">
                <a:srgbClr val="15265B">
                  <a:shade val="67500"/>
                  <a:satMod val="115000"/>
                </a:srgbClr>
              </a:gs>
              <a:gs pos="100000">
                <a:srgbClr val="15265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12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AF150D-1F96-75A0-8C44-8E13824B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4518"/>
            <a:ext cx="9073243" cy="941161"/>
          </a:xfrm>
        </p:spPr>
        <p:txBody>
          <a:bodyPr/>
          <a:lstStyle/>
          <a:p>
            <a:r>
              <a:rPr lang="es-ES" dirty="0"/>
              <a:t>R</a:t>
            </a:r>
            <a:r>
              <a:rPr lang="es-ES" dirty="0" smtClean="0"/>
              <a:t>evisión </a:t>
            </a:r>
            <a:r>
              <a:rPr lang="es-ES" dirty="0"/>
              <a:t>de resultados y trazabilidad MIPG años 2022 – 2023.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63" y="1636143"/>
            <a:ext cx="10129837" cy="43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8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00718"/>
            <a:ext cx="9073243" cy="941161"/>
          </a:xfrm>
        </p:spPr>
        <p:txBody>
          <a:bodyPr/>
          <a:lstStyle/>
          <a:p>
            <a:r>
              <a:rPr lang="es-ES" dirty="0"/>
              <a:t>Revisión de resultados y trazabilidad MIPG años 2022 – 2023.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D037D8-14CD-0858-0457-15EBF433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1300" y="1536700"/>
            <a:ext cx="368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Recomendaciones</a:t>
            </a:r>
            <a:r>
              <a:rPr lang="es-ES" dirty="0" smtClean="0"/>
              <a:t>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56422" y="2320616"/>
            <a:ext cx="1094817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800" b="1" dirty="0" smtClean="0"/>
              <a:t>Política 8. seguridad digital.</a:t>
            </a:r>
          </a:p>
          <a:p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Almacenar </a:t>
            </a:r>
            <a:r>
              <a:rPr lang="es-ES" sz="2000" b="1" dirty="0"/>
              <a:t>las copias de respaldo en un lugar aislado, en un segmento diferente a la de res y servidores, se propone </a:t>
            </a:r>
            <a:r>
              <a:rPr lang="es-ES" sz="2000" b="1" dirty="0" smtClean="0"/>
              <a:t>realizar </a:t>
            </a:r>
            <a:r>
              <a:rPr lang="es-ES" sz="2000" b="1" dirty="0"/>
              <a:t>esta acción por medio de </a:t>
            </a:r>
            <a:r>
              <a:rPr lang="es-ES" sz="2000" b="1" dirty="0" err="1"/>
              <a:t>backups</a:t>
            </a:r>
            <a:r>
              <a:rPr lang="es-ES" sz="2000" b="1" dirty="0"/>
              <a:t> en dispositivos </a:t>
            </a:r>
            <a:r>
              <a:rPr lang="es-ES" sz="2000" b="1" dirty="0" smtClean="0"/>
              <a:t>por </a:t>
            </a:r>
            <a:r>
              <a:rPr lang="es-ES" sz="2000" b="1" dirty="0"/>
              <a:t>dependencia donde se almacene la información mas relevante</a:t>
            </a:r>
            <a:r>
              <a:rPr lang="es-ES" sz="20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Identificar </a:t>
            </a:r>
            <a:r>
              <a:rPr lang="es-ES" sz="2000" b="1" dirty="0"/>
              <a:t>y </a:t>
            </a:r>
            <a:r>
              <a:rPr lang="es-ES" sz="2000" b="1" dirty="0" smtClean="0"/>
              <a:t>gestionar </a:t>
            </a:r>
            <a:r>
              <a:rPr lang="es-ES" sz="2000" b="1" dirty="0"/>
              <a:t>los posibles riesgos de seguridad digital (Ciberseguridad</a:t>
            </a:r>
            <a:r>
              <a:rPr lang="es-ES" sz="2000" b="1" dirty="0" smtClean="0"/>
              <a:t>).</a:t>
            </a:r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Realizar análisis </a:t>
            </a:r>
            <a:r>
              <a:rPr lang="es-ES" sz="2000" b="1" dirty="0"/>
              <a:t>de vulnerabilidad para el portal web, sede </a:t>
            </a:r>
            <a:r>
              <a:rPr lang="es-ES" sz="2000" b="1" dirty="0" smtClean="0"/>
              <a:t>electrónica </a:t>
            </a:r>
            <a:r>
              <a:rPr lang="es-ES" sz="2000" b="1" dirty="0"/>
              <a:t>y servicios expuestos a la internet</a:t>
            </a:r>
            <a:r>
              <a:rPr lang="es-ES" sz="2000" b="1" dirty="0" smtClean="0"/>
              <a:t>.</a:t>
            </a:r>
          </a:p>
          <a:p>
            <a:r>
              <a:rPr lang="es-ES" sz="2000" b="1" dirty="0" smtClean="0"/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20540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00718"/>
            <a:ext cx="9073243" cy="941161"/>
          </a:xfrm>
        </p:spPr>
        <p:txBody>
          <a:bodyPr/>
          <a:lstStyle/>
          <a:p>
            <a:r>
              <a:rPr lang="es-ES" dirty="0"/>
              <a:t>Revisión de resultados y trazabilidad MIPG años 2022 – 2023.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D037D8-14CD-0858-0457-15EBF433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1300" y="1536700"/>
            <a:ext cx="368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Recomendaciones</a:t>
            </a:r>
            <a:r>
              <a:rPr lang="es-ES" dirty="0" smtClean="0"/>
              <a:t>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56422" y="2320616"/>
            <a:ext cx="109481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800" b="1" dirty="0" smtClean="0"/>
              <a:t>Política 11 Servicio al ciudadano. </a:t>
            </a:r>
          </a:p>
          <a:p>
            <a:endParaRPr lang="es-ES" sz="2000" b="1" dirty="0" smtClean="0"/>
          </a:p>
          <a:p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Contar </a:t>
            </a:r>
            <a:r>
              <a:rPr lang="es-ES" sz="2000" b="1" dirty="0"/>
              <a:t>con controles de acceso de personas con un ancho de paso igual o mayor a 80 cm para facilitar el acceso a las instalaciones e infraestructura física.  </a:t>
            </a:r>
            <a:endParaRPr lang="es-E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Definir </a:t>
            </a:r>
            <a:r>
              <a:rPr lang="es-ES" sz="2000" b="1" dirty="0"/>
              <a:t>herramientas o mecanismos de evaluación del servicio y medición de la experiencia ciudadana, como parte del desarrollo anual de la estrategia de servicio o relacionamiento con las ciudadanías, en el marco del plan institucional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smtClean="0"/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1613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00718"/>
            <a:ext cx="9073243" cy="941161"/>
          </a:xfrm>
        </p:spPr>
        <p:txBody>
          <a:bodyPr/>
          <a:lstStyle/>
          <a:p>
            <a:r>
              <a:rPr lang="es-ES" dirty="0"/>
              <a:t>Revisión de resultados y trazabilidad MIPG años 2022 – 2023.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D037D8-14CD-0858-0457-15EBF433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1300" y="1536700"/>
            <a:ext cx="368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Recomendaciones</a:t>
            </a:r>
            <a:r>
              <a:rPr lang="es-ES" dirty="0" smtClean="0"/>
              <a:t>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392922" y="2782281"/>
            <a:ext cx="1094817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800" b="1" dirty="0" smtClean="0"/>
              <a:t>Política 16 Gestión documental. </a:t>
            </a:r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Garantizar </a:t>
            </a:r>
            <a:r>
              <a:rPr lang="es-ES" sz="2000" b="1" dirty="0"/>
              <a:t>la implementación del Plan de Preservación Digital a Largo Plazo, como parte integral del Sistema Integrado de Conservación - SIC,  a través del seguimiento y control de los riegos asociados a la preservación digital a largo plazo de los documentos, identificados en el diagnóstico, y contar con las evidencias</a:t>
            </a:r>
            <a:r>
              <a:rPr lang="es-ES" sz="20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/>
              <a:t>Frente </a:t>
            </a:r>
            <a:r>
              <a:rPr lang="es-ES" sz="2000" b="1" dirty="0"/>
              <a:t>a la conservación documental de los soportes físicos, detectar si los documentos presentan situación de riesgo ocasionada por fenómenos naturales</a:t>
            </a:r>
            <a:r>
              <a:rPr lang="es-E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3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DAC960E-EC91-7B91-7AF1-80920C26D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54352" y="2482718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2666450" y="3030977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4</a:t>
            </a:r>
            <a:r>
              <a:rPr lang="es-CO" sz="13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155960" y="3261809"/>
            <a:ext cx="537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Presentación y aprobación de la visión actualizada </a:t>
            </a:r>
            <a:r>
              <a:rPr lang="es-ES" sz="2400" b="1" dirty="0" smtClean="0">
                <a:solidFill>
                  <a:srgbClr val="002060"/>
                </a:solidFill>
              </a:rPr>
              <a:t>de la entidad acorde </a:t>
            </a:r>
            <a:r>
              <a:rPr lang="es-ES" sz="2400" b="1" dirty="0">
                <a:solidFill>
                  <a:srgbClr val="002060"/>
                </a:solidFill>
              </a:rPr>
              <a:t>a el nuevo plan de desarrollo de la gobernación del Tolima </a:t>
            </a:r>
            <a:r>
              <a:rPr lang="es-ES" sz="2400" b="1" dirty="0" smtClean="0">
                <a:solidFill>
                  <a:srgbClr val="002060"/>
                </a:solidFill>
              </a:rPr>
              <a:t>(2024 </a:t>
            </a:r>
            <a:r>
              <a:rPr lang="es-ES" sz="2400" b="1" dirty="0">
                <a:solidFill>
                  <a:srgbClr val="002060"/>
                </a:solidFill>
              </a:rPr>
              <a:t>– 2027).</a:t>
            </a:r>
          </a:p>
          <a:p>
            <a:pPr algn="r"/>
            <a:r>
              <a:rPr lang="es-ES" sz="24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</a:rPr>
              <a:t> </a:t>
            </a:r>
            <a:endParaRPr lang="es-ES" sz="2400" b="1" kern="0" dirty="0">
              <a:solidFill>
                <a:srgbClr val="002060"/>
              </a:solidFill>
              <a:latin typeface="FoundryContextW03-Bd" panose="02000000000000000000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211EDD-B8E7-4669-16F0-1F9D19B3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42" y="364218"/>
            <a:ext cx="9073243" cy="941161"/>
          </a:xfrm>
        </p:spPr>
        <p:txBody>
          <a:bodyPr/>
          <a:lstStyle/>
          <a:p>
            <a:r>
              <a:rPr lang="es-ES" dirty="0" smtClean="0"/>
              <a:t>VISIÓN ACTUAL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8F580F7-705E-89EF-3889-5C1B793C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578" y="2135910"/>
            <a:ext cx="107057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Ser reconocidos en el 2025 a nivel regional y nacional como una entidad líder, por su capacidad de innovación y respuesta en la implementación de modelos de gestión, orientados a la transformación de los municipios y/o la conformación de esquemas regionales que garanticen la prestación eficiente de los servicios públicos de agua potable y saneamiento básico, para el desarrollo y bienestar integral de la comunidad tolimense rural y urbana, con sostenibilidad ambiental, equidad y conciencia social.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5919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C8D574-3F99-90A1-530A-3EA059C7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2" y="288018"/>
            <a:ext cx="9073243" cy="941161"/>
          </a:xfrm>
        </p:spPr>
        <p:txBody>
          <a:bodyPr/>
          <a:lstStyle/>
          <a:p>
            <a:r>
              <a:rPr lang="es-ES" dirty="0" smtClean="0"/>
              <a:t>PROPUESTA N. 1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7442" y="1731699"/>
            <a:ext cx="9583058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CO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reconocidos en el 2028 a nivel regional y nacional como una entidad líder, por su capacidad de innovación y respuesta en la implementación de modelos de gestión, orientados al fortalecimiento de los corredores agroindustriales, turísticos y tecnológicos que garanticen la prestación eficiente de los servicios públicos de agua potable y saneamiento básico, para el desarrollo y bienestar integral de la comunidad tolimense, con sostenibilidad ambiental y seguridad en el territorio.</a:t>
            </a:r>
          </a:p>
        </p:txBody>
      </p:sp>
    </p:spTree>
    <p:extLst>
      <p:ext uri="{BB962C8B-B14F-4D97-AF65-F5344CB8AC3E}">
        <p14:creationId xmlns:p14="http://schemas.microsoft.com/office/powerpoint/2010/main" val="322596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C8D574-3F99-90A1-530A-3EA059C7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2" y="288018"/>
            <a:ext cx="9073243" cy="941161"/>
          </a:xfrm>
        </p:spPr>
        <p:txBody>
          <a:bodyPr/>
          <a:lstStyle/>
          <a:p>
            <a:r>
              <a:rPr lang="es-ES" dirty="0" smtClean="0"/>
              <a:t>PROPUESTA N. 2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2642" y="2099999"/>
            <a:ext cx="1090385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reconocidos en el 2028 a nivel regional y nacional como una entidad líder, por su capacidad de innovación y respuesta en la implementación de modelos de gestión, orientados al fortalecimiento de los servicios públicos de agua potable y saneamiento básicos, para el desarrollo de los corredores agroindustriales, turísticos y tecnológicos que garanticen la prestación eficiente y bienestar integral de la comunidad tolimense, con sostenibilidad ambiental.</a:t>
            </a:r>
            <a:endParaRPr lang="es-CO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4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6C8D574-3F99-90A1-530A-3EA059C7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2" y="288018"/>
            <a:ext cx="9073243" cy="941161"/>
          </a:xfrm>
        </p:spPr>
        <p:txBody>
          <a:bodyPr/>
          <a:lstStyle/>
          <a:p>
            <a:r>
              <a:rPr lang="es-ES" dirty="0" smtClean="0"/>
              <a:t>PROPUESTA N. 3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2642" y="2138099"/>
            <a:ext cx="10903858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visualizamos como una entidad líder a nivel nacional por su capacidad de innovación a la hora de implementar modelos de gestión, orientados al fortalecimiento de los servicios públicos de agua potable y saneamiento básicos, al 2028 se potencializarán los corredores agroindustriales, turístico y tecnológicos garantizando la prestación eficiente y bienestar integral de la comunidad tolimense, con sostenibilidad ambiental, brindando seguridad en el territorio.</a:t>
            </a:r>
            <a:endParaRPr lang="es-CO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3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Actualización de la estructura organizacional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5" y="1584325"/>
            <a:ext cx="8963025" cy="48151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D037D8-14CD-0858-0457-15EBF433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6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C81C67-0B54-8F73-E608-CC832739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1A32EFA5-D425-848F-905A-3F8A0942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22" y="223940"/>
            <a:ext cx="9073243" cy="941161"/>
          </a:xfrm>
        </p:spPr>
        <p:txBody>
          <a:bodyPr/>
          <a:lstStyle/>
          <a:p>
            <a:r>
              <a:rPr lang="es-ES" dirty="0" smtClean="0"/>
              <a:t>AGENDA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34222" y="1770339"/>
            <a:ext cx="10948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MX" sz="2000" b="1" dirty="0"/>
              <a:t>Verificación del Quorum</a:t>
            </a:r>
          </a:p>
          <a:p>
            <a:pPr marL="457200" indent="-457200">
              <a:buAutoNum type="arabicPeriod"/>
            </a:pPr>
            <a:r>
              <a:rPr lang="es-MX" sz="2000" b="1" dirty="0"/>
              <a:t>Lectura y aprobación del orden del día</a:t>
            </a:r>
          </a:p>
          <a:p>
            <a:pPr marL="457200" indent="-457200">
              <a:buAutoNum type="arabicPeriod"/>
            </a:pPr>
            <a:r>
              <a:rPr lang="es-ES" sz="2000" b="1" dirty="0"/>
              <a:t> revisión de resultados y trazabilidad MIPG años 2022 – 2023</a:t>
            </a:r>
            <a:r>
              <a:rPr lang="es-ES" sz="2000" b="1" dirty="0" smtClean="0"/>
              <a:t>.</a:t>
            </a:r>
          </a:p>
          <a:p>
            <a:pPr marL="457200" indent="-457200">
              <a:buAutoNum type="arabicPeriod"/>
            </a:pPr>
            <a:r>
              <a:rPr lang="es-ES" sz="2000" b="1" dirty="0" smtClean="0"/>
              <a:t>Presentación </a:t>
            </a:r>
            <a:r>
              <a:rPr lang="es-ES" sz="2000" b="1" dirty="0"/>
              <a:t>y aprobación de la </a:t>
            </a:r>
            <a:r>
              <a:rPr lang="es-ES" sz="2000" b="1" dirty="0" smtClean="0"/>
              <a:t>visión </a:t>
            </a:r>
            <a:r>
              <a:rPr lang="es-ES" sz="2000" b="1" dirty="0"/>
              <a:t>actualizada acorde a el nuevo plan de desarrollo de la gobernación del Tolima </a:t>
            </a:r>
            <a:r>
              <a:rPr lang="es-ES" sz="2000" b="1" dirty="0" smtClean="0"/>
              <a:t>(2024 – 2027).</a:t>
            </a:r>
            <a:endParaRPr lang="es-ES" sz="2000" b="1" dirty="0"/>
          </a:p>
          <a:p>
            <a:pPr marL="457200" indent="-457200">
              <a:buAutoNum type="arabicPeriod"/>
            </a:pPr>
            <a:r>
              <a:rPr lang="es-ES" sz="2000" b="1" dirty="0" smtClean="0"/>
              <a:t> Programación </a:t>
            </a:r>
            <a:r>
              <a:rPr lang="es-ES" sz="2000" b="1" dirty="0"/>
              <a:t>de la fecha para realizar la inducción y reinducción con todo el personal</a:t>
            </a:r>
            <a:r>
              <a:rPr lang="es-ES" sz="2000" b="1" dirty="0" smtClean="0"/>
              <a:t>.</a:t>
            </a:r>
          </a:p>
          <a:p>
            <a:pPr marL="457200" indent="-457200">
              <a:buAutoNum type="arabicPeriod"/>
            </a:pPr>
            <a:r>
              <a:rPr lang="es-ES" sz="2000" b="1" dirty="0" smtClean="0"/>
              <a:t>Designación </a:t>
            </a:r>
            <a:r>
              <a:rPr lang="es-ES" sz="2000" b="1" dirty="0"/>
              <a:t>del colaborador que brindara la información por área para realizar la actualización de: Matrices DOFA, </a:t>
            </a:r>
            <a:r>
              <a:rPr lang="es-ES" sz="2000" b="1" dirty="0" err="1"/>
              <a:t>Normogramas</a:t>
            </a:r>
            <a:r>
              <a:rPr lang="es-ES" sz="2000" b="1" dirty="0"/>
              <a:t>, Mapas de riesgos e Indicadores</a:t>
            </a:r>
            <a:r>
              <a:rPr lang="es-ES" sz="2000" b="1" dirty="0" smtClean="0"/>
              <a:t>.</a:t>
            </a:r>
          </a:p>
          <a:p>
            <a:pPr marL="457200" indent="-457200">
              <a:buAutoNum type="arabicPeriod"/>
            </a:pPr>
            <a:r>
              <a:rPr lang="es-ES" sz="2000" b="1" dirty="0"/>
              <a:t>Intervención por la profesional en seguridad y salud en el trabajo con el fin de exponer temas del sistema de gestión de seguridad y salud en el trabajo (SG-SST) y la actualización de la política </a:t>
            </a:r>
            <a:r>
              <a:rPr lang="es-ES" sz="2000" b="1" dirty="0" smtClean="0"/>
              <a:t>SST</a:t>
            </a:r>
          </a:p>
          <a:p>
            <a:pPr marL="457200" indent="-457200">
              <a:buAutoNum type="arabicPeriod"/>
            </a:pPr>
            <a:r>
              <a:rPr lang="es-ES" sz="2000" b="1" dirty="0" smtClean="0"/>
              <a:t>conclusiones </a:t>
            </a:r>
            <a:r>
              <a:rPr lang="es-ES" sz="2000" b="1" dirty="0"/>
              <a:t>y recomendaciones</a:t>
            </a:r>
          </a:p>
          <a:p>
            <a:pPr marL="457200" indent="-457200">
              <a:buAutoNum type="arabicPeriod"/>
            </a:pPr>
            <a:r>
              <a:rPr lang="es-ES" sz="2000" b="1" dirty="0" smtClean="0"/>
              <a:t>Lectura </a:t>
            </a:r>
            <a:r>
              <a:rPr lang="es-ES" sz="2000" b="1" dirty="0"/>
              <a:t>y aprobación del acta de la reunión del día de hoy.</a:t>
            </a:r>
          </a:p>
        </p:txBody>
      </p:sp>
    </p:spTree>
    <p:extLst>
      <p:ext uri="{BB962C8B-B14F-4D97-AF65-F5344CB8AC3E}">
        <p14:creationId xmlns:p14="http://schemas.microsoft.com/office/powerpoint/2010/main" val="34061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7416" y="3944111"/>
            <a:ext cx="5514340" cy="918844"/>
          </a:xfrm>
          <a:custGeom>
            <a:avLst/>
            <a:gdLst/>
            <a:ahLst/>
            <a:cxnLst/>
            <a:rect l="l" t="t" r="r" b="b"/>
            <a:pathLst>
              <a:path w="5514340" h="918845">
                <a:moveTo>
                  <a:pt x="2756916" y="0"/>
                </a:moveTo>
                <a:lnTo>
                  <a:pt x="2756916" y="793242"/>
                </a:lnTo>
                <a:lnTo>
                  <a:pt x="5513832" y="793242"/>
                </a:lnTo>
                <a:lnTo>
                  <a:pt x="5513832" y="918844"/>
                </a:lnTo>
              </a:path>
              <a:path w="5514340" h="918845">
                <a:moveTo>
                  <a:pt x="2756916" y="0"/>
                </a:moveTo>
                <a:lnTo>
                  <a:pt x="2756916" y="918844"/>
                </a:lnTo>
              </a:path>
              <a:path w="5514340" h="918845">
                <a:moveTo>
                  <a:pt x="2756916" y="0"/>
                </a:moveTo>
                <a:lnTo>
                  <a:pt x="2756916" y="793242"/>
                </a:lnTo>
                <a:lnTo>
                  <a:pt x="0" y="793242"/>
                </a:lnTo>
                <a:lnTo>
                  <a:pt x="0" y="918844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4332" y="3121151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0" y="280797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4332" y="197357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722489" y="1624022"/>
            <a:ext cx="1519555" cy="594360"/>
            <a:chOff x="7382256" y="1584960"/>
            <a:chExt cx="1519555" cy="594360"/>
          </a:xfrm>
        </p:grpSpPr>
        <p:sp>
          <p:nvSpPr>
            <p:cNvPr id="6" name="object 6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2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59" y="394970"/>
                  </a:lnTo>
                  <a:lnTo>
                    <a:pt x="1356359" y="43942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2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59" y="43942"/>
                  </a:lnTo>
                  <a:lnTo>
                    <a:pt x="1356359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1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60" y="394970"/>
                  </a:lnTo>
                  <a:lnTo>
                    <a:pt x="1356360" y="43941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1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60" y="43941"/>
                  </a:lnTo>
                  <a:lnTo>
                    <a:pt x="1356360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18272" y="1878719"/>
            <a:ext cx="9499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REVISOR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FISCAL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5508" y="1424939"/>
            <a:ext cx="2668905" cy="698500"/>
            <a:chOff x="4445508" y="1424939"/>
            <a:chExt cx="2668905" cy="698500"/>
          </a:xfrm>
        </p:grpSpPr>
        <p:sp>
          <p:nvSpPr>
            <p:cNvPr id="12" name="object 12"/>
            <p:cNvSpPr/>
            <p:nvPr/>
          </p:nvSpPr>
          <p:spPr>
            <a:xfrm>
              <a:off x="4451604" y="1431035"/>
              <a:ext cx="2506980" cy="542925"/>
            </a:xfrm>
            <a:custGeom>
              <a:avLst/>
              <a:gdLst/>
              <a:ahLst/>
              <a:cxnLst/>
              <a:rect l="l" t="t" r="r" b="b"/>
              <a:pathLst>
                <a:path w="2506979" h="542925">
                  <a:moveTo>
                    <a:pt x="2452751" y="0"/>
                  </a:moveTo>
                  <a:lnTo>
                    <a:pt x="54229" y="0"/>
                  </a:lnTo>
                  <a:lnTo>
                    <a:pt x="33111" y="4258"/>
                  </a:lnTo>
                  <a:lnTo>
                    <a:pt x="15875" y="15874"/>
                  </a:lnTo>
                  <a:lnTo>
                    <a:pt x="4258" y="33111"/>
                  </a:lnTo>
                  <a:lnTo>
                    <a:pt x="0" y="54228"/>
                  </a:lnTo>
                  <a:lnTo>
                    <a:pt x="0" y="488314"/>
                  </a:lnTo>
                  <a:lnTo>
                    <a:pt x="4258" y="509432"/>
                  </a:lnTo>
                  <a:lnTo>
                    <a:pt x="15875" y="526668"/>
                  </a:lnTo>
                  <a:lnTo>
                    <a:pt x="33111" y="538285"/>
                  </a:lnTo>
                  <a:lnTo>
                    <a:pt x="54229" y="542543"/>
                  </a:lnTo>
                  <a:lnTo>
                    <a:pt x="2452751" y="542543"/>
                  </a:lnTo>
                  <a:lnTo>
                    <a:pt x="2473868" y="538285"/>
                  </a:lnTo>
                  <a:lnTo>
                    <a:pt x="2491104" y="526669"/>
                  </a:lnTo>
                  <a:lnTo>
                    <a:pt x="2502721" y="509432"/>
                  </a:lnTo>
                  <a:lnTo>
                    <a:pt x="2506979" y="488314"/>
                  </a:lnTo>
                  <a:lnTo>
                    <a:pt x="2506979" y="54228"/>
                  </a:lnTo>
                  <a:lnTo>
                    <a:pt x="2502721" y="33111"/>
                  </a:lnTo>
                  <a:lnTo>
                    <a:pt x="2491104" y="15875"/>
                  </a:lnTo>
                  <a:lnTo>
                    <a:pt x="2473868" y="4258"/>
                  </a:lnTo>
                  <a:lnTo>
                    <a:pt x="245275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1604" y="1431035"/>
              <a:ext cx="2506980" cy="542925"/>
            </a:xfrm>
            <a:custGeom>
              <a:avLst/>
              <a:gdLst/>
              <a:ahLst/>
              <a:cxnLst/>
              <a:rect l="l" t="t" r="r" b="b"/>
              <a:pathLst>
                <a:path w="2506979" h="542925">
                  <a:moveTo>
                    <a:pt x="0" y="54228"/>
                  </a:moveTo>
                  <a:lnTo>
                    <a:pt x="4258" y="33111"/>
                  </a:lnTo>
                  <a:lnTo>
                    <a:pt x="15875" y="15874"/>
                  </a:lnTo>
                  <a:lnTo>
                    <a:pt x="33111" y="4258"/>
                  </a:lnTo>
                  <a:lnTo>
                    <a:pt x="54229" y="0"/>
                  </a:lnTo>
                  <a:lnTo>
                    <a:pt x="2452751" y="0"/>
                  </a:lnTo>
                  <a:lnTo>
                    <a:pt x="2473868" y="4258"/>
                  </a:lnTo>
                  <a:lnTo>
                    <a:pt x="2491104" y="15875"/>
                  </a:lnTo>
                  <a:lnTo>
                    <a:pt x="2502721" y="33111"/>
                  </a:lnTo>
                  <a:lnTo>
                    <a:pt x="2506979" y="54228"/>
                  </a:lnTo>
                  <a:lnTo>
                    <a:pt x="2506979" y="488314"/>
                  </a:lnTo>
                  <a:lnTo>
                    <a:pt x="2502721" y="509432"/>
                  </a:lnTo>
                  <a:lnTo>
                    <a:pt x="2491104" y="526669"/>
                  </a:lnTo>
                  <a:lnTo>
                    <a:pt x="2473868" y="538285"/>
                  </a:lnTo>
                  <a:lnTo>
                    <a:pt x="2452751" y="542543"/>
                  </a:lnTo>
                  <a:lnTo>
                    <a:pt x="54229" y="542543"/>
                  </a:lnTo>
                  <a:lnTo>
                    <a:pt x="33111" y="538285"/>
                  </a:lnTo>
                  <a:lnTo>
                    <a:pt x="15875" y="526668"/>
                  </a:lnTo>
                  <a:lnTo>
                    <a:pt x="4258" y="509432"/>
                  </a:lnTo>
                  <a:lnTo>
                    <a:pt x="0" y="488314"/>
                  </a:lnTo>
                  <a:lnTo>
                    <a:pt x="0" y="542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2480" y="1574291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2451227" y="0"/>
                  </a:moveTo>
                  <a:lnTo>
                    <a:pt x="54229" y="0"/>
                  </a:lnTo>
                  <a:lnTo>
                    <a:pt x="33111" y="4258"/>
                  </a:lnTo>
                  <a:lnTo>
                    <a:pt x="15875" y="15875"/>
                  </a:lnTo>
                  <a:lnTo>
                    <a:pt x="4258" y="33111"/>
                  </a:lnTo>
                  <a:lnTo>
                    <a:pt x="0" y="54229"/>
                  </a:lnTo>
                  <a:lnTo>
                    <a:pt x="0" y="488315"/>
                  </a:lnTo>
                  <a:lnTo>
                    <a:pt x="4258" y="509432"/>
                  </a:lnTo>
                  <a:lnTo>
                    <a:pt x="15875" y="526669"/>
                  </a:lnTo>
                  <a:lnTo>
                    <a:pt x="33111" y="538285"/>
                  </a:lnTo>
                  <a:lnTo>
                    <a:pt x="54229" y="542544"/>
                  </a:lnTo>
                  <a:lnTo>
                    <a:pt x="2451227" y="542544"/>
                  </a:lnTo>
                  <a:lnTo>
                    <a:pt x="2472344" y="538285"/>
                  </a:lnTo>
                  <a:lnTo>
                    <a:pt x="2489580" y="526669"/>
                  </a:lnTo>
                  <a:lnTo>
                    <a:pt x="2501197" y="509432"/>
                  </a:lnTo>
                  <a:lnTo>
                    <a:pt x="2505455" y="488315"/>
                  </a:lnTo>
                  <a:lnTo>
                    <a:pt x="2505455" y="54229"/>
                  </a:lnTo>
                  <a:lnTo>
                    <a:pt x="2501197" y="33111"/>
                  </a:lnTo>
                  <a:lnTo>
                    <a:pt x="2489580" y="15875"/>
                  </a:lnTo>
                  <a:lnTo>
                    <a:pt x="2472344" y="4258"/>
                  </a:lnTo>
                  <a:lnTo>
                    <a:pt x="24512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2480" y="1574291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0" y="54229"/>
                  </a:moveTo>
                  <a:lnTo>
                    <a:pt x="4258" y="33111"/>
                  </a:lnTo>
                  <a:lnTo>
                    <a:pt x="15875" y="15875"/>
                  </a:lnTo>
                  <a:lnTo>
                    <a:pt x="33111" y="4258"/>
                  </a:lnTo>
                  <a:lnTo>
                    <a:pt x="54229" y="0"/>
                  </a:lnTo>
                  <a:lnTo>
                    <a:pt x="2451227" y="0"/>
                  </a:lnTo>
                  <a:lnTo>
                    <a:pt x="2472344" y="4258"/>
                  </a:lnTo>
                  <a:lnTo>
                    <a:pt x="2489580" y="15875"/>
                  </a:lnTo>
                  <a:lnTo>
                    <a:pt x="2501197" y="33111"/>
                  </a:lnTo>
                  <a:lnTo>
                    <a:pt x="2505455" y="54229"/>
                  </a:lnTo>
                  <a:lnTo>
                    <a:pt x="2505455" y="488315"/>
                  </a:lnTo>
                  <a:lnTo>
                    <a:pt x="2501197" y="509432"/>
                  </a:lnTo>
                  <a:lnTo>
                    <a:pt x="2489580" y="526669"/>
                  </a:lnTo>
                  <a:lnTo>
                    <a:pt x="2472344" y="538285"/>
                  </a:lnTo>
                  <a:lnTo>
                    <a:pt x="2451227" y="542544"/>
                  </a:lnTo>
                  <a:lnTo>
                    <a:pt x="54229" y="542544"/>
                  </a:lnTo>
                  <a:lnTo>
                    <a:pt x="33111" y="538285"/>
                  </a:lnTo>
                  <a:lnTo>
                    <a:pt x="15875" y="526669"/>
                  </a:lnTo>
                  <a:lnTo>
                    <a:pt x="4258" y="509432"/>
                  </a:lnTo>
                  <a:lnTo>
                    <a:pt x="0" y="488315"/>
                  </a:lnTo>
                  <a:lnTo>
                    <a:pt x="0" y="54229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31384" y="1732280"/>
            <a:ext cx="1248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ASA</a:t>
            </a:r>
            <a:r>
              <a:rPr sz="1100" b="1" spc="-10" dirty="0">
                <a:latin typeface="Calibri"/>
                <a:cs typeface="Calibri"/>
              </a:rPr>
              <a:t>M</a:t>
            </a:r>
            <a:r>
              <a:rPr sz="1100" b="1" dirty="0">
                <a:latin typeface="Calibri"/>
                <a:cs typeface="Calibri"/>
              </a:rPr>
              <a:t>BLEA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GENERAL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45508" y="2574035"/>
            <a:ext cx="2668905" cy="696595"/>
            <a:chOff x="4445508" y="2574035"/>
            <a:chExt cx="2668905" cy="696595"/>
          </a:xfrm>
        </p:grpSpPr>
        <p:sp>
          <p:nvSpPr>
            <p:cNvPr id="18" name="object 18"/>
            <p:cNvSpPr/>
            <p:nvPr/>
          </p:nvSpPr>
          <p:spPr>
            <a:xfrm>
              <a:off x="4451604" y="2580131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19">
                  <a:moveTo>
                    <a:pt x="2452878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486917"/>
                  </a:lnTo>
                  <a:lnTo>
                    <a:pt x="4256" y="507962"/>
                  </a:lnTo>
                  <a:lnTo>
                    <a:pt x="15859" y="525160"/>
                  </a:lnTo>
                  <a:lnTo>
                    <a:pt x="33057" y="536763"/>
                  </a:lnTo>
                  <a:lnTo>
                    <a:pt x="54101" y="541019"/>
                  </a:lnTo>
                  <a:lnTo>
                    <a:pt x="2452878" y="541019"/>
                  </a:lnTo>
                  <a:lnTo>
                    <a:pt x="2473922" y="536763"/>
                  </a:lnTo>
                  <a:lnTo>
                    <a:pt x="2491120" y="525160"/>
                  </a:lnTo>
                  <a:lnTo>
                    <a:pt x="2502723" y="507962"/>
                  </a:lnTo>
                  <a:lnTo>
                    <a:pt x="2506979" y="486917"/>
                  </a:lnTo>
                  <a:lnTo>
                    <a:pt x="2506979" y="54101"/>
                  </a:lnTo>
                  <a:lnTo>
                    <a:pt x="2502723" y="33057"/>
                  </a:lnTo>
                  <a:lnTo>
                    <a:pt x="2491120" y="15859"/>
                  </a:lnTo>
                  <a:lnTo>
                    <a:pt x="2473922" y="4256"/>
                  </a:lnTo>
                  <a:lnTo>
                    <a:pt x="24528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1604" y="2580131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19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2452878" y="0"/>
                  </a:lnTo>
                  <a:lnTo>
                    <a:pt x="2473922" y="4256"/>
                  </a:lnTo>
                  <a:lnTo>
                    <a:pt x="2491120" y="15859"/>
                  </a:lnTo>
                  <a:lnTo>
                    <a:pt x="2502723" y="33057"/>
                  </a:lnTo>
                  <a:lnTo>
                    <a:pt x="2506979" y="54101"/>
                  </a:lnTo>
                  <a:lnTo>
                    <a:pt x="2506979" y="486917"/>
                  </a:lnTo>
                  <a:lnTo>
                    <a:pt x="2502723" y="507962"/>
                  </a:lnTo>
                  <a:lnTo>
                    <a:pt x="2491120" y="525160"/>
                  </a:lnTo>
                  <a:lnTo>
                    <a:pt x="2473922" y="536763"/>
                  </a:lnTo>
                  <a:lnTo>
                    <a:pt x="2452878" y="541019"/>
                  </a:lnTo>
                  <a:lnTo>
                    <a:pt x="54101" y="541019"/>
                  </a:lnTo>
                  <a:lnTo>
                    <a:pt x="33057" y="536763"/>
                  </a:lnTo>
                  <a:lnTo>
                    <a:pt x="15859" y="525160"/>
                  </a:lnTo>
                  <a:lnTo>
                    <a:pt x="4256" y="507962"/>
                  </a:lnTo>
                  <a:lnTo>
                    <a:pt x="0" y="486917"/>
                  </a:lnTo>
                  <a:lnTo>
                    <a:pt x="0" y="541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02480" y="2721863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2451227" y="0"/>
                  </a:moveTo>
                  <a:lnTo>
                    <a:pt x="54229" y="0"/>
                  </a:lnTo>
                  <a:lnTo>
                    <a:pt x="33111" y="4258"/>
                  </a:lnTo>
                  <a:lnTo>
                    <a:pt x="15875" y="15875"/>
                  </a:lnTo>
                  <a:lnTo>
                    <a:pt x="4258" y="33111"/>
                  </a:lnTo>
                  <a:lnTo>
                    <a:pt x="0" y="54228"/>
                  </a:lnTo>
                  <a:lnTo>
                    <a:pt x="0" y="488314"/>
                  </a:lnTo>
                  <a:lnTo>
                    <a:pt x="4258" y="509432"/>
                  </a:lnTo>
                  <a:lnTo>
                    <a:pt x="15875" y="526669"/>
                  </a:lnTo>
                  <a:lnTo>
                    <a:pt x="33111" y="538285"/>
                  </a:lnTo>
                  <a:lnTo>
                    <a:pt x="54229" y="542544"/>
                  </a:lnTo>
                  <a:lnTo>
                    <a:pt x="2451227" y="542544"/>
                  </a:lnTo>
                  <a:lnTo>
                    <a:pt x="2472344" y="538285"/>
                  </a:lnTo>
                  <a:lnTo>
                    <a:pt x="2489580" y="526669"/>
                  </a:lnTo>
                  <a:lnTo>
                    <a:pt x="2501197" y="509432"/>
                  </a:lnTo>
                  <a:lnTo>
                    <a:pt x="2505455" y="488314"/>
                  </a:lnTo>
                  <a:lnTo>
                    <a:pt x="2505455" y="54228"/>
                  </a:lnTo>
                  <a:lnTo>
                    <a:pt x="2501197" y="33111"/>
                  </a:lnTo>
                  <a:lnTo>
                    <a:pt x="2489580" y="15875"/>
                  </a:lnTo>
                  <a:lnTo>
                    <a:pt x="2472344" y="4258"/>
                  </a:lnTo>
                  <a:lnTo>
                    <a:pt x="24512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2480" y="2721863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0" y="54228"/>
                  </a:moveTo>
                  <a:lnTo>
                    <a:pt x="4258" y="33111"/>
                  </a:lnTo>
                  <a:lnTo>
                    <a:pt x="15875" y="15875"/>
                  </a:lnTo>
                  <a:lnTo>
                    <a:pt x="33111" y="4258"/>
                  </a:lnTo>
                  <a:lnTo>
                    <a:pt x="54229" y="0"/>
                  </a:lnTo>
                  <a:lnTo>
                    <a:pt x="2451227" y="0"/>
                  </a:lnTo>
                  <a:lnTo>
                    <a:pt x="2472344" y="4258"/>
                  </a:lnTo>
                  <a:lnTo>
                    <a:pt x="2489580" y="15875"/>
                  </a:lnTo>
                  <a:lnTo>
                    <a:pt x="2501197" y="33111"/>
                  </a:lnTo>
                  <a:lnTo>
                    <a:pt x="2505455" y="54228"/>
                  </a:lnTo>
                  <a:lnTo>
                    <a:pt x="2505455" y="488314"/>
                  </a:lnTo>
                  <a:lnTo>
                    <a:pt x="2501197" y="509432"/>
                  </a:lnTo>
                  <a:lnTo>
                    <a:pt x="2489580" y="526669"/>
                  </a:lnTo>
                  <a:lnTo>
                    <a:pt x="2472344" y="538285"/>
                  </a:lnTo>
                  <a:lnTo>
                    <a:pt x="2451227" y="542544"/>
                  </a:lnTo>
                  <a:lnTo>
                    <a:pt x="54229" y="542544"/>
                  </a:lnTo>
                  <a:lnTo>
                    <a:pt x="33111" y="538285"/>
                  </a:lnTo>
                  <a:lnTo>
                    <a:pt x="15875" y="526669"/>
                  </a:lnTo>
                  <a:lnTo>
                    <a:pt x="4258" y="509432"/>
                  </a:lnTo>
                  <a:lnTo>
                    <a:pt x="0" y="488314"/>
                  </a:lnTo>
                  <a:lnTo>
                    <a:pt x="0" y="54228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22823" y="2880741"/>
            <a:ext cx="10636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Calibri"/>
                <a:cs typeface="Calibri"/>
              </a:rPr>
              <a:t>J</a:t>
            </a:r>
            <a:r>
              <a:rPr sz="1100" b="1" dirty="0">
                <a:latin typeface="Calibri"/>
                <a:cs typeface="Calibri"/>
              </a:rPr>
              <a:t>UNTA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IRECTI</a:t>
            </a:r>
            <a:r>
              <a:rPr sz="1100" b="1" spc="-5" dirty="0">
                <a:latin typeface="Calibri"/>
                <a:cs typeface="Calibri"/>
              </a:rPr>
              <a:t>V</a:t>
            </a:r>
            <a:r>
              <a:rPr sz="1100" b="1" dirty="0">
                <a:latin typeface="Calibri"/>
                <a:cs typeface="Calibri"/>
              </a:rPr>
              <a:t>A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45508" y="3396996"/>
            <a:ext cx="2668905" cy="696595"/>
            <a:chOff x="4445508" y="3396996"/>
            <a:chExt cx="2668905" cy="696595"/>
          </a:xfrm>
        </p:grpSpPr>
        <p:sp>
          <p:nvSpPr>
            <p:cNvPr id="24" name="object 24"/>
            <p:cNvSpPr/>
            <p:nvPr/>
          </p:nvSpPr>
          <p:spPr>
            <a:xfrm>
              <a:off x="4451604" y="3403092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20">
                  <a:moveTo>
                    <a:pt x="2452878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2"/>
                  </a:lnTo>
                  <a:lnTo>
                    <a:pt x="0" y="486918"/>
                  </a:lnTo>
                  <a:lnTo>
                    <a:pt x="4256" y="507962"/>
                  </a:lnTo>
                  <a:lnTo>
                    <a:pt x="15859" y="525160"/>
                  </a:lnTo>
                  <a:lnTo>
                    <a:pt x="33057" y="536763"/>
                  </a:lnTo>
                  <a:lnTo>
                    <a:pt x="54101" y="541020"/>
                  </a:lnTo>
                  <a:lnTo>
                    <a:pt x="2452878" y="541020"/>
                  </a:lnTo>
                  <a:lnTo>
                    <a:pt x="2473922" y="536763"/>
                  </a:lnTo>
                  <a:lnTo>
                    <a:pt x="2491120" y="525160"/>
                  </a:lnTo>
                  <a:lnTo>
                    <a:pt x="2502723" y="507962"/>
                  </a:lnTo>
                  <a:lnTo>
                    <a:pt x="2506979" y="486918"/>
                  </a:lnTo>
                  <a:lnTo>
                    <a:pt x="2506979" y="54102"/>
                  </a:lnTo>
                  <a:lnTo>
                    <a:pt x="2502723" y="33057"/>
                  </a:lnTo>
                  <a:lnTo>
                    <a:pt x="2491120" y="15859"/>
                  </a:lnTo>
                  <a:lnTo>
                    <a:pt x="2473922" y="4256"/>
                  </a:lnTo>
                  <a:lnTo>
                    <a:pt x="24528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1604" y="3403092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20">
                  <a:moveTo>
                    <a:pt x="0" y="54102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2452878" y="0"/>
                  </a:lnTo>
                  <a:lnTo>
                    <a:pt x="2473922" y="4256"/>
                  </a:lnTo>
                  <a:lnTo>
                    <a:pt x="2491120" y="15859"/>
                  </a:lnTo>
                  <a:lnTo>
                    <a:pt x="2502723" y="33057"/>
                  </a:lnTo>
                  <a:lnTo>
                    <a:pt x="2506979" y="54102"/>
                  </a:lnTo>
                  <a:lnTo>
                    <a:pt x="2506979" y="486918"/>
                  </a:lnTo>
                  <a:lnTo>
                    <a:pt x="2502723" y="507962"/>
                  </a:lnTo>
                  <a:lnTo>
                    <a:pt x="2491120" y="525160"/>
                  </a:lnTo>
                  <a:lnTo>
                    <a:pt x="2473922" y="536763"/>
                  </a:lnTo>
                  <a:lnTo>
                    <a:pt x="2452878" y="541020"/>
                  </a:lnTo>
                  <a:lnTo>
                    <a:pt x="54101" y="541020"/>
                  </a:lnTo>
                  <a:lnTo>
                    <a:pt x="33057" y="536763"/>
                  </a:lnTo>
                  <a:lnTo>
                    <a:pt x="15859" y="525160"/>
                  </a:lnTo>
                  <a:lnTo>
                    <a:pt x="4256" y="507962"/>
                  </a:lnTo>
                  <a:lnTo>
                    <a:pt x="0" y="486918"/>
                  </a:lnTo>
                  <a:lnTo>
                    <a:pt x="0" y="541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02480" y="3546348"/>
              <a:ext cx="2505710" cy="541020"/>
            </a:xfrm>
            <a:custGeom>
              <a:avLst/>
              <a:gdLst/>
              <a:ahLst/>
              <a:cxnLst/>
              <a:rect l="l" t="t" r="r" b="b"/>
              <a:pathLst>
                <a:path w="2505709" h="541020">
                  <a:moveTo>
                    <a:pt x="2451354" y="0"/>
                  </a:moveTo>
                  <a:lnTo>
                    <a:pt x="54102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486918"/>
                  </a:lnTo>
                  <a:lnTo>
                    <a:pt x="4256" y="507962"/>
                  </a:lnTo>
                  <a:lnTo>
                    <a:pt x="15859" y="525160"/>
                  </a:lnTo>
                  <a:lnTo>
                    <a:pt x="33057" y="536763"/>
                  </a:lnTo>
                  <a:lnTo>
                    <a:pt x="54102" y="541019"/>
                  </a:lnTo>
                  <a:lnTo>
                    <a:pt x="2451354" y="541019"/>
                  </a:lnTo>
                  <a:lnTo>
                    <a:pt x="2472398" y="536763"/>
                  </a:lnTo>
                  <a:lnTo>
                    <a:pt x="2489596" y="525160"/>
                  </a:lnTo>
                  <a:lnTo>
                    <a:pt x="2501199" y="507962"/>
                  </a:lnTo>
                  <a:lnTo>
                    <a:pt x="2505455" y="486918"/>
                  </a:lnTo>
                  <a:lnTo>
                    <a:pt x="2505455" y="54101"/>
                  </a:lnTo>
                  <a:lnTo>
                    <a:pt x="2501199" y="33057"/>
                  </a:lnTo>
                  <a:lnTo>
                    <a:pt x="2489596" y="15859"/>
                  </a:lnTo>
                  <a:lnTo>
                    <a:pt x="2472398" y="4256"/>
                  </a:lnTo>
                  <a:lnTo>
                    <a:pt x="24513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02480" y="3546348"/>
              <a:ext cx="2505710" cy="541020"/>
            </a:xfrm>
            <a:custGeom>
              <a:avLst/>
              <a:gdLst/>
              <a:ahLst/>
              <a:cxnLst/>
              <a:rect l="l" t="t" r="r" b="b"/>
              <a:pathLst>
                <a:path w="2505709" h="541020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2" y="0"/>
                  </a:lnTo>
                  <a:lnTo>
                    <a:pt x="2451354" y="0"/>
                  </a:lnTo>
                  <a:lnTo>
                    <a:pt x="2472398" y="4256"/>
                  </a:lnTo>
                  <a:lnTo>
                    <a:pt x="2489596" y="15859"/>
                  </a:lnTo>
                  <a:lnTo>
                    <a:pt x="2501199" y="33057"/>
                  </a:lnTo>
                  <a:lnTo>
                    <a:pt x="2505455" y="54101"/>
                  </a:lnTo>
                  <a:lnTo>
                    <a:pt x="2505455" y="486918"/>
                  </a:lnTo>
                  <a:lnTo>
                    <a:pt x="2501199" y="507962"/>
                  </a:lnTo>
                  <a:lnTo>
                    <a:pt x="2489596" y="525160"/>
                  </a:lnTo>
                  <a:lnTo>
                    <a:pt x="2472398" y="536763"/>
                  </a:lnTo>
                  <a:lnTo>
                    <a:pt x="2451354" y="541019"/>
                  </a:lnTo>
                  <a:lnTo>
                    <a:pt x="54102" y="541019"/>
                  </a:lnTo>
                  <a:lnTo>
                    <a:pt x="33057" y="536763"/>
                  </a:lnTo>
                  <a:lnTo>
                    <a:pt x="15859" y="525160"/>
                  </a:lnTo>
                  <a:lnTo>
                    <a:pt x="4256" y="507962"/>
                  </a:lnTo>
                  <a:lnTo>
                    <a:pt x="0" y="486918"/>
                  </a:lnTo>
                  <a:lnTo>
                    <a:pt x="0" y="5410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45328" y="3703701"/>
            <a:ext cx="622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GERENCIA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17420" y="4859909"/>
            <a:ext cx="2615565" cy="637540"/>
            <a:chOff x="1717420" y="4859909"/>
            <a:chExt cx="2615565" cy="63754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595" y="4863084"/>
              <a:ext cx="2455164" cy="4846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720595" y="4863084"/>
              <a:ext cx="2455545" cy="485140"/>
            </a:xfrm>
            <a:custGeom>
              <a:avLst/>
              <a:gdLst/>
              <a:ahLst/>
              <a:cxnLst/>
              <a:rect l="l" t="t" r="r" b="b"/>
              <a:pathLst>
                <a:path w="245554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406650" y="0"/>
                  </a:lnTo>
                  <a:lnTo>
                    <a:pt x="2425535" y="3811"/>
                  </a:lnTo>
                  <a:lnTo>
                    <a:pt x="2440955" y="14208"/>
                  </a:lnTo>
                  <a:lnTo>
                    <a:pt x="2451352" y="29628"/>
                  </a:lnTo>
                  <a:lnTo>
                    <a:pt x="2455164" y="48514"/>
                  </a:lnTo>
                  <a:lnTo>
                    <a:pt x="2455164" y="436118"/>
                  </a:lnTo>
                  <a:lnTo>
                    <a:pt x="2451352" y="455003"/>
                  </a:lnTo>
                  <a:lnTo>
                    <a:pt x="2440955" y="470423"/>
                  </a:lnTo>
                  <a:lnTo>
                    <a:pt x="2425535" y="480820"/>
                  </a:lnTo>
                  <a:lnTo>
                    <a:pt x="2406650" y="484632"/>
                  </a:lnTo>
                  <a:lnTo>
                    <a:pt x="48514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69947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2408174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4"/>
                  </a:lnTo>
                  <a:lnTo>
                    <a:pt x="0" y="436118"/>
                  </a:lnTo>
                  <a:lnTo>
                    <a:pt x="3811" y="455003"/>
                  </a:lnTo>
                  <a:lnTo>
                    <a:pt x="14208" y="470423"/>
                  </a:lnTo>
                  <a:lnTo>
                    <a:pt x="29628" y="480820"/>
                  </a:lnTo>
                  <a:lnTo>
                    <a:pt x="48513" y="484632"/>
                  </a:lnTo>
                  <a:lnTo>
                    <a:pt x="2408174" y="484632"/>
                  </a:lnTo>
                  <a:lnTo>
                    <a:pt x="2427059" y="480820"/>
                  </a:lnTo>
                  <a:lnTo>
                    <a:pt x="2442479" y="470423"/>
                  </a:lnTo>
                  <a:lnTo>
                    <a:pt x="2452876" y="455003"/>
                  </a:lnTo>
                  <a:lnTo>
                    <a:pt x="2456688" y="436118"/>
                  </a:lnTo>
                  <a:lnTo>
                    <a:pt x="2456688" y="48514"/>
                  </a:lnTo>
                  <a:lnTo>
                    <a:pt x="2452876" y="29628"/>
                  </a:lnTo>
                  <a:lnTo>
                    <a:pt x="2442479" y="14208"/>
                  </a:lnTo>
                  <a:lnTo>
                    <a:pt x="2427059" y="3811"/>
                  </a:lnTo>
                  <a:lnTo>
                    <a:pt x="240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9947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408174" y="0"/>
                  </a:lnTo>
                  <a:lnTo>
                    <a:pt x="2427059" y="3811"/>
                  </a:lnTo>
                  <a:lnTo>
                    <a:pt x="2442479" y="14208"/>
                  </a:lnTo>
                  <a:lnTo>
                    <a:pt x="2452876" y="29628"/>
                  </a:lnTo>
                  <a:lnTo>
                    <a:pt x="2456688" y="48514"/>
                  </a:lnTo>
                  <a:lnTo>
                    <a:pt x="2456688" y="436118"/>
                  </a:lnTo>
                  <a:lnTo>
                    <a:pt x="2452876" y="455003"/>
                  </a:lnTo>
                  <a:lnTo>
                    <a:pt x="2442479" y="470423"/>
                  </a:lnTo>
                  <a:lnTo>
                    <a:pt x="2427059" y="480820"/>
                  </a:lnTo>
                  <a:lnTo>
                    <a:pt x="2408174" y="484632"/>
                  </a:lnTo>
                  <a:lnTo>
                    <a:pt x="48513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27682" y="5127752"/>
            <a:ext cx="2143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SECRETARÍA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GENERAL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JURÍDICA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474336" y="4859909"/>
            <a:ext cx="2615565" cy="637540"/>
            <a:chOff x="4474336" y="4859909"/>
            <a:chExt cx="2615565" cy="63754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7511" y="4863084"/>
              <a:ext cx="2455164" cy="48463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477511" y="4863084"/>
              <a:ext cx="2455545" cy="485140"/>
            </a:xfrm>
            <a:custGeom>
              <a:avLst/>
              <a:gdLst/>
              <a:ahLst/>
              <a:cxnLst/>
              <a:rect l="l" t="t" r="r" b="b"/>
              <a:pathLst>
                <a:path w="245554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406649" y="0"/>
                  </a:lnTo>
                  <a:lnTo>
                    <a:pt x="2425535" y="3811"/>
                  </a:lnTo>
                  <a:lnTo>
                    <a:pt x="2440955" y="14208"/>
                  </a:lnTo>
                  <a:lnTo>
                    <a:pt x="2451352" y="29628"/>
                  </a:lnTo>
                  <a:lnTo>
                    <a:pt x="2455164" y="48514"/>
                  </a:lnTo>
                  <a:lnTo>
                    <a:pt x="2455164" y="436118"/>
                  </a:lnTo>
                  <a:lnTo>
                    <a:pt x="2451352" y="455003"/>
                  </a:lnTo>
                  <a:lnTo>
                    <a:pt x="2440955" y="470423"/>
                  </a:lnTo>
                  <a:lnTo>
                    <a:pt x="2425535" y="480820"/>
                  </a:lnTo>
                  <a:lnTo>
                    <a:pt x="2406649" y="484632"/>
                  </a:lnTo>
                  <a:lnTo>
                    <a:pt x="48513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6863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2408174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4"/>
                  </a:lnTo>
                  <a:lnTo>
                    <a:pt x="0" y="436118"/>
                  </a:lnTo>
                  <a:lnTo>
                    <a:pt x="3811" y="455003"/>
                  </a:lnTo>
                  <a:lnTo>
                    <a:pt x="14208" y="470423"/>
                  </a:lnTo>
                  <a:lnTo>
                    <a:pt x="29628" y="480820"/>
                  </a:lnTo>
                  <a:lnTo>
                    <a:pt x="48513" y="484632"/>
                  </a:lnTo>
                  <a:lnTo>
                    <a:pt x="2408174" y="484632"/>
                  </a:lnTo>
                  <a:lnTo>
                    <a:pt x="2427059" y="480820"/>
                  </a:lnTo>
                  <a:lnTo>
                    <a:pt x="2442479" y="470423"/>
                  </a:lnTo>
                  <a:lnTo>
                    <a:pt x="2452876" y="455003"/>
                  </a:lnTo>
                  <a:lnTo>
                    <a:pt x="2456688" y="436118"/>
                  </a:lnTo>
                  <a:lnTo>
                    <a:pt x="2456688" y="48514"/>
                  </a:lnTo>
                  <a:lnTo>
                    <a:pt x="2452876" y="29628"/>
                  </a:lnTo>
                  <a:lnTo>
                    <a:pt x="2442479" y="14208"/>
                  </a:lnTo>
                  <a:lnTo>
                    <a:pt x="2427059" y="3811"/>
                  </a:lnTo>
                  <a:lnTo>
                    <a:pt x="240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26863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408174" y="0"/>
                  </a:lnTo>
                  <a:lnTo>
                    <a:pt x="2427059" y="3811"/>
                  </a:lnTo>
                  <a:lnTo>
                    <a:pt x="2442479" y="14208"/>
                  </a:lnTo>
                  <a:lnTo>
                    <a:pt x="2452876" y="29628"/>
                  </a:lnTo>
                  <a:lnTo>
                    <a:pt x="2456688" y="48514"/>
                  </a:lnTo>
                  <a:lnTo>
                    <a:pt x="2456688" y="436118"/>
                  </a:lnTo>
                  <a:lnTo>
                    <a:pt x="2452876" y="455003"/>
                  </a:lnTo>
                  <a:lnTo>
                    <a:pt x="2442479" y="470423"/>
                  </a:lnTo>
                  <a:lnTo>
                    <a:pt x="2427059" y="480820"/>
                  </a:lnTo>
                  <a:lnTo>
                    <a:pt x="2408174" y="484632"/>
                  </a:lnTo>
                  <a:lnTo>
                    <a:pt x="48513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02682" y="5127752"/>
            <a:ext cx="1303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CC</a:t>
            </a:r>
            <a:r>
              <a:rPr sz="1200" b="1" dirty="0">
                <a:latin typeface="Calibri"/>
                <a:cs typeface="Calibri"/>
              </a:rPr>
              <a:t>IÓN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É</a:t>
            </a:r>
            <a:r>
              <a:rPr sz="1200" b="1" spc="-5" dirty="0">
                <a:latin typeface="Calibri"/>
                <a:cs typeface="Calibri"/>
              </a:rPr>
              <a:t>CN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CA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31253" y="4859909"/>
            <a:ext cx="2615565" cy="637540"/>
            <a:chOff x="7231253" y="4859909"/>
            <a:chExt cx="2615565" cy="637540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4428" y="4863084"/>
              <a:ext cx="2455164" cy="48463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234428" y="4863084"/>
              <a:ext cx="2455545" cy="485140"/>
            </a:xfrm>
            <a:custGeom>
              <a:avLst/>
              <a:gdLst/>
              <a:ahLst/>
              <a:cxnLst/>
              <a:rect l="l" t="t" r="r" b="b"/>
              <a:pathLst>
                <a:path w="245554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406650" y="0"/>
                  </a:lnTo>
                  <a:lnTo>
                    <a:pt x="2425535" y="3811"/>
                  </a:lnTo>
                  <a:lnTo>
                    <a:pt x="2440955" y="14208"/>
                  </a:lnTo>
                  <a:lnTo>
                    <a:pt x="2451352" y="29628"/>
                  </a:lnTo>
                  <a:lnTo>
                    <a:pt x="2455164" y="48514"/>
                  </a:lnTo>
                  <a:lnTo>
                    <a:pt x="2455164" y="436118"/>
                  </a:lnTo>
                  <a:lnTo>
                    <a:pt x="2451352" y="455003"/>
                  </a:lnTo>
                  <a:lnTo>
                    <a:pt x="2440955" y="470423"/>
                  </a:lnTo>
                  <a:lnTo>
                    <a:pt x="2425535" y="480820"/>
                  </a:lnTo>
                  <a:lnTo>
                    <a:pt x="2406650" y="484632"/>
                  </a:lnTo>
                  <a:lnTo>
                    <a:pt x="48514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609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83780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2408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4"/>
                  </a:lnTo>
                  <a:lnTo>
                    <a:pt x="0" y="436118"/>
                  </a:lnTo>
                  <a:lnTo>
                    <a:pt x="3811" y="455003"/>
                  </a:lnTo>
                  <a:lnTo>
                    <a:pt x="14208" y="470423"/>
                  </a:lnTo>
                  <a:lnTo>
                    <a:pt x="29628" y="480820"/>
                  </a:lnTo>
                  <a:lnTo>
                    <a:pt x="48514" y="484632"/>
                  </a:lnTo>
                  <a:lnTo>
                    <a:pt x="2408174" y="484632"/>
                  </a:lnTo>
                  <a:lnTo>
                    <a:pt x="2427059" y="480820"/>
                  </a:lnTo>
                  <a:lnTo>
                    <a:pt x="2442479" y="470423"/>
                  </a:lnTo>
                  <a:lnTo>
                    <a:pt x="2452876" y="455003"/>
                  </a:lnTo>
                  <a:lnTo>
                    <a:pt x="2456688" y="436118"/>
                  </a:lnTo>
                  <a:lnTo>
                    <a:pt x="2456688" y="48514"/>
                  </a:lnTo>
                  <a:lnTo>
                    <a:pt x="2452876" y="29628"/>
                  </a:lnTo>
                  <a:lnTo>
                    <a:pt x="2442479" y="14208"/>
                  </a:lnTo>
                  <a:lnTo>
                    <a:pt x="2427059" y="3811"/>
                  </a:lnTo>
                  <a:lnTo>
                    <a:pt x="240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83780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408174" y="0"/>
                  </a:lnTo>
                  <a:lnTo>
                    <a:pt x="2427059" y="3811"/>
                  </a:lnTo>
                  <a:lnTo>
                    <a:pt x="2442479" y="14208"/>
                  </a:lnTo>
                  <a:lnTo>
                    <a:pt x="2452876" y="29628"/>
                  </a:lnTo>
                  <a:lnTo>
                    <a:pt x="2456688" y="48514"/>
                  </a:lnTo>
                  <a:lnTo>
                    <a:pt x="2456688" y="436118"/>
                  </a:lnTo>
                  <a:lnTo>
                    <a:pt x="2452876" y="455003"/>
                  </a:lnTo>
                  <a:lnTo>
                    <a:pt x="2442479" y="470423"/>
                  </a:lnTo>
                  <a:lnTo>
                    <a:pt x="2427059" y="480820"/>
                  </a:lnTo>
                  <a:lnTo>
                    <a:pt x="2408174" y="484632"/>
                  </a:lnTo>
                  <a:lnTo>
                    <a:pt x="48514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685658" y="5043932"/>
            <a:ext cx="18548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DIRECCIÓN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FINANCIERA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b="1" spc="-5" dirty="0">
                <a:latin typeface="Calibri"/>
                <a:cs typeface="Calibri"/>
              </a:rPr>
              <a:t>TESORERÍA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479538" y="4056634"/>
            <a:ext cx="2513965" cy="613410"/>
            <a:chOff x="7479538" y="4056634"/>
            <a:chExt cx="2513965" cy="613410"/>
          </a:xfrm>
        </p:grpSpPr>
        <p:sp>
          <p:nvSpPr>
            <p:cNvPr id="49" name="object 49"/>
            <p:cNvSpPr/>
            <p:nvPr/>
          </p:nvSpPr>
          <p:spPr>
            <a:xfrm>
              <a:off x="7485888" y="4062984"/>
              <a:ext cx="2455545" cy="486409"/>
            </a:xfrm>
            <a:custGeom>
              <a:avLst/>
              <a:gdLst/>
              <a:ahLst/>
              <a:cxnLst/>
              <a:rect l="l" t="t" r="r" b="b"/>
              <a:pathLst>
                <a:path w="2455545" h="486410">
                  <a:moveTo>
                    <a:pt x="2406522" y="0"/>
                  </a:moveTo>
                  <a:lnTo>
                    <a:pt x="48640" y="0"/>
                  </a:lnTo>
                  <a:lnTo>
                    <a:pt x="29682" y="3813"/>
                  </a:lnTo>
                  <a:lnTo>
                    <a:pt x="14224" y="14224"/>
                  </a:lnTo>
                  <a:lnTo>
                    <a:pt x="3813" y="29682"/>
                  </a:lnTo>
                  <a:lnTo>
                    <a:pt x="0" y="48641"/>
                  </a:lnTo>
                  <a:lnTo>
                    <a:pt x="0" y="437515"/>
                  </a:lnTo>
                  <a:lnTo>
                    <a:pt x="3813" y="456473"/>
                  </a:lnTo>
                  <a:lnTo>
                    <a:pt x="14223" y="471932"/>
                  </a:lnTo>
                  <a:lnTo>
                    <a:pt x="29682" y="482342"/>
                  </a:lnTo>
                  <a:lnTo>
                    <a:pt x="48640" y="486156"/>
                  </a:lnTo>
                  <a:lnTo>
                    <a:pt x="2406522" y="486156"/>
                  </a:lnTo>
                  <a:lnTo>
                    <a:pt x="2425481" y="482342"/>
                  </a:lnTo>
                  <a:lnTo>
                    <a:pt x="2440939" y="471932"/>
                  </a:lnTo>
                  <a:lnTo>
                    <a:pt x="2451350" y="456473"/>
                  </a:lnTo>
                  <a:lnTo>
                    <a:pt x="2455163" y="437515"/>
                  </a:lnTo>
                  <a:lnTo>
                    <a:pt x="2455163" y="48641"/>
                  </a:lnTo>
                  <a:lnTo>
                    <a:pt x="2451350" y="29682"/>
                  </a:lnTo>
                  <a:lnTo>
                    <a:pt x="2440939" y="14224"/>
                  </a:lnTo>
                  <a:lnTo>
                    <a:pt x="2425481" y="3813"/>
                  </a:lnTo>
                  <a:lnTo>
                    <a:pt x="24065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85888" y="4062984"/>
              <a:ext cx="2455545" cy="486409"/>
            </a:xfrm>
            <a:custGeom>
              <a:avLst/>
              <a:gdLst/>
              <a:ahLst/>
              <a:cxnLst/>
              <a:rect l="l" t="t" r="r" b="b"/>
              <a:pathLst>
                <a:path w="2455545" h="486410">
                  <a:moveTo>
                    <a:pt x="0" y="48641"/>
                  </a:moveTo>
                  <a:lnTo>
                    <a:pt x="3813" y="29682"/>
                  </a:lnTo>
                  <a:lnTo>
                    <a:pt x="14224" y="14224"/>
                  </a:lnTo>
                  <a:lnTo>
                    <a:pt x="29682" y="3813"/>
                  </a:lnTo>
                  <a:lnTo>
                    <a:pt x="48640" y="0"/>
                  </a:lnTo>
                  <a:lnTo>
                    <a:pt x="2406522" y="0"/>
                  </a:lnTo>
                  <a:lnTo>
                    <a:pt x="2425481" y="3813"/>
                  </a:lnTo>
                  <a:lnTo>
                    <a:pt x="2440939" y="14224"/>
                  </a:lnTo>
                  <a:lnTo>
                    <a:pt x="2451350" y="29682"/>
                  </a:lnTo>
                  <a:lnTo>
                    <a:pt x="2455163" y="48641"/>
                  </a:lnTo>
                  <a:lnTo>
                    <a:pt x="2455163" y="437515"/>
                  </a:lnTo>
                  <a:lnTo>
                    <a:pt x="2451350" y="456473"/>
                  </a:lnTo>
                  <a:lnTo>
                    <a:pt x="2440939" y="471932"/>
                  </a:lnTo>
                  <a:lnTo>
                    <a:pt x="2425481" y="482342"/>
                  </a:lnTo>
                  <a:lnTo>
                    <a:pt x="2406522" y="486156"/>
                  </a:lnTo>
                  <a:lnTo>
                    <a:pt x="48640" y="486156"/>
                  </a:lnTo>
                  <a:lnTo>
                    <a:pt x="29682" y="482342"/>
                  </a:lnTo>
                  <a:lnTo>
                    <a:pt x="14223" y="471932"/>
                  </a:lnTo>
                  <a:lnTo>
                    <a:pt x="3813" y="456473"/>
                  </a:lnTo>
                  <a:lnTo>
                    <a:pt x="0" y="437515"/>
                  </a:lnTo>
                  <a:lnTo>
                    <a:pt x="0" y="486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31608" y="4187952"/>
              <a:ext cx="2455545" cy="475615"/>
            </a:xfrm>
            <a:custGeom>
              <a:avLst/>
              <a:gdLst/>
              <a:ahLst/>
              <a:cxnLst/>
              <a:rect l="l" t="t" r="r" b="b"/>
              <a:pathLst>
                <a:path w="2455545" h="475614">
                  <a:moveTo>
                    <a:pt x="2455163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2455163" y="475488"/>
                  </a:lnTo>
                  <a:lnTo>
                    <a:pt x="2455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31608" y="4187952"/>
              <a:ext cx="2455545" cy="475615"/>
            </a:xfrm>
            <a:custGeom>
              <a:avLst/>
              <a:gdLst/>
              <a:ahLst/>
              <a:cxnLst/>
              <a:rect l="l" t="t" r="r" b="b"/>
              <a:pathLst>
                <a:path w="2455545" h="475614">
                  <a:moveTo>
                    <a:pt x="0" y="475488"/>
                  </a:moveTo>
                  <a:lnTo>
                    <a:pt x="2455163" y="475488"/>
                  </a:lnTo>
                  <a:lnTo>
                    <a:pt x="2455163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722489" y="4221860"/>
            <a:ext cx="207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DIRECCIÓN </a:t>
            </a:r>
            <a:r>
              <a:rPr sz="1200" b="1" spc="-15" dirty="0">
                <a:latin typeface="Calibri"/>
                <a:cs typeface="Calibri"/>
              </a:rPr>
              <a:t>ADMINISTRATIVA </a:t>
            </a:r>
            <a:r>
              <a:rPr sz="1200" b="1" spc="-5" dirty="0">
                <a:latin typeface="Calibri"/>
                <a:cs typeface="Calibri"/>
              </a:rPr>
              <a:t>DE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CONTROL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INTERNO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50052" y="4297679"/>
            <a:ext cx="1736725" cy="0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471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728976" y="4361763"/>
            <a:ext cx="174117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JOSE</a:t>
            </a:r>
            <a:r>
              <a:rPr sz="1050" dirty="0">
                <a:latin typeface="Calibri"/>
                <a:cs typeface="Calibri"/>
              </a:rPr>
              <a:t> RODRIGO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HERRERA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 smtClean="0">
                <a:latin typeface="Calibri"/>
                <a:cs typeface="Calibri"/>
              </a:rPr>
              <a:t>MEJÍA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84019" y="6528307"/>
            <a:ext cx="19812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VIVIANA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MARCELA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ACOSTA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LEYTON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11618" y="6531356"/>
            <a:ext cx="18129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JUAN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CAMILO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CALLEJAS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MURCIA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146030" y="4731765"/>
            <a:ext cx="18561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DIEGO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ALBERTO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CASAS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MORALES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1739" y="5452871"/>
            <a:ext cx="1078991" cy="108051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8995" y="5448300"/>
            <a:ext cx="1078992" cy="1078992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3116" y="3596640"/>
            <a:ext cx="1080516" cy="108051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1235" y="3049523"/>
            <a:ext cx="1182624" cy="1210056"/>
          </a:xfrm>
          <a:prstGeom prst="rect">
            <a:avLst/>
          </a:prstGeom>
        </p:spPr>
      </p:pic>
      <p:sp>
        <p:nvSpPr>
          <p:cNvPr id="68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 txBox="1">
            <a:spLocks/>
          </p:cNvSpPr>
          <p:nvPr/>
        </p:nvSpPr>
        <p:spPr>
          <a:xfrm>
            <a:off x="241300" y="300718"/>
            <a:ext cx="9073243" cy="941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Actualización de la estructura organizacional </a:t>
            </a:r>
            <a:endParaRPr lang="es-CO" dirty="0"/>
          </a:p>
        </p:txBody>
      </p:sp>
      <p:cxnSp>
        <p:nvCxnSpPr>
          <p:cNvPr id="70" name="Conector recto 69"/>
          <p:cNvCxnSpPr/>
          <p:nvPr/>
        </p:nvCxnSpPr>
        <p:spPr>
          <a:xfrm>
            <a:off x="7178167" y="1921202"/>
            <a:ext cx="558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ADAC960E-EC91-7B91-7AF1-80920C26D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69" name="object 60"/>
          <p:cNvSpPr txBox="1"/>
          <p:nvPr/>
        </p:nvSpPr>
        <p:spPr>
          <a:xfrm>
            <a:off x="4979000" y="6547278"/>
            <a:ext cx="209264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200" dirty="0" smtClean="0">
                <a:solidFill>
                  <a:srgbClr val="FFFFFF"/>
                </a:solidFill>
                <a:cs typeface="Calibri"/>
              </a:rPr>
              <a:t>Gustavo Andrés Piedrahita Cobo </a:t>
            </a:r>
            <a:endParaRPr lang="es-ES" sz="1200" dirty="0">
              <a:latin typeface="Calibri"/>
              <a:cs typeface="Calibri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476" y="5452157"/>
            <a:ext cx="1034318" cy="10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3008" y="3553121"/>
            <a:ext cx="5514340" cy="739122"/>
          </a:xfrm>
          <a:custGeom>
            <a:avLst/>
            <a:gdLst/>
            <a:ahLst/>
            <a:cxnLst/>
            <a:rect l="l" t="t" r="r" b="b"/>
            <a:pathLst>
              <a:path w="5514340" h="918845">
                <a:moveTo>
                  <a:pt x="2756916" y="0"/>
                </a:moveTo>
                <a:lnTo>
                  <a:pt x="2756916" y="793242"/>
                </a:lnTo>
                <a:lnTo>
                  <a:pt x="5513832" y="793242"/>
                </a:lnTo>
                <a:lnTo>
                  <a:pt x="5513832" y="918844"/>
                </a:lnTo>
              </a:path>
              <a:path w="5514340" h="918845">
                <a:moveTo>
                  <a:pt x="2756916" y="0"/>
                </a:moveTo>
                <a:lnTo>
                  <a:pt x="2756916" y="918844"/>
                </a:lnTo>
              </a:path>
              <a:path w="5514340" h="918845">
                <a:moveTo>
                  <a:pt x="2756916" y="0"/>
                </a:moveTo>
                <a:lnTo>
                  <a:pt x="2756916" y="793242"/>
                </a:lnTo>
                <a:lnTo>
                  <a:pt x="0" y="793242"/>
                </a:lnTo>
                <a:lnTo>
                  <a:pt x="0" y="918844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9510" y="2442889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0" y="280797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1867" y="120439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958584" y="1191984"/>
            <a:ext cx="1967103" cy="839778"/>
            <a:chOff x="7382256" y="1584960"/>
            <a:chExt cx="1519555" cy="594360"/>
          </a:xfrm>
        </p:grpSpPr>
        <p:sp>
          <p:nvSpPr>
            <p:cNvPr id="6" name="object 6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2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59" y="394970"/>
                  </a:lnTo>
                  <a:lnTo>
                    <a:pt x="1356359" y="43942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2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59" y="43942"/>
                  </a:lnTo>
                  <a:lnTo>
                    <a:pt x="1356359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1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60" y="394970"/>
                  </a:lnTo>
                  <a:lnTo>
                    <a:pt x="1356360" y="43941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1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60" y="43941"/>
                  </a:lnTo>
                  <a:lnTo>
                    <a:pt x="1356360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91573" y="1444327"/>
            <a:ext cx="1296271" cy="364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REVISOR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100" b="1" dirty="0" smtClean="0">
                <a:latin typeface="Calibri"/>
                <a:cs typeface="Calibri"/>
              </a:rPr>
              <a:t>FISCAL</a:t>
            </a:r>
            <a:endParaRPr lang="es-ES" sz="1100" b="1" dirty="0" smtClean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S" sz="1100" dirty="0" smtClean="0">
                <a:latin typeface="Calibri"/>
                <a:cs typeface="Calibri"/>
              </a:rPr>
              <a:t>José Domingo Perilla </a:t>
            </a:r>
            <a:endParaRPr lang="es-ES" sz="11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02687" y="512122"/>
            <a:ext cx="2668905" cy="698500"/>
            <a:chOff x="4445508" y="1424939"/>
            <a:chExt cx="2668905" cy="698500"/>
          </a:xfrm>
        </p:grpSpPr>
        <p:sp>
          <p:nvSpPr>
            <p:cNvPr id="12" name="object 12"/>
            <p:cNvSpPr/>
            <p:nvPr/>
          </p:nvSpPr>
          <p:spPr>
            <a:xfrm>
              <a:off x="4451604" y="1431035"/>
              <a:ext cx="2506980" cy="542925"/>
            </a:xfrm>
            <a:custGeom>
              <a:avLst/>
              <a:gdLst/>
              <a:ahLst/>
              <a:cxnLst/>
              <a:rect l="l" t="t" r="r" b="b"/>
              <a:pathLst>
                <a:path w="2506979" h="542925">
                  <a:moveTo>
                    <a:pt x="2452751" y="0"/>
                  </a:moveTo>
                  <a:lnTo>
                    <a:pt x="54229" y="0"/>
                  </a:lnTo>
                  <a:lnTo>
                    <a:pt x="33111" y="4258"/>
                  </a:lnTo>
                  <a:lnTo>
                    <a:pt x="15875" y="15874"/>
                  </a:lnTo>
                  <a:lnTo>
                    <a:pt x="4258" y="33111"/>
                  </a:lnTo>
                  <a:lnTo>
                    <a:pt x="0" y="54228"/>
                  </a:lnTo>
                  <a:lnTo>
                    <a:pt x="0" y="488314"/>
                  </a:lnTo>
                  <a:lnTo>
                    <a:pt x="4258" y="509432"/>
                  </a:lnTo>
                  <a:lnTo>
                    <a:pt x="15875" y="526668"/>
                  </a:lnTo>
                  <a:lnTo>
                    <a:pt x="33111" y="538285"/>
                  </a:lnTo>
                  <a:lnTo>
                    <a:pt x="54229" y="542543"/>
                  </a:lnTo>
                  <a:lnTo>
                    <a:pt x="2452751" y="542543"/>
                  </a:lnTo>
                  <a:lnTo>
                    <a:pt x="2473868" y="538285"/>
                  </a:lnTo>
                  <a:lnTo>
                    <a:pt x="2491104" y="526669"/>
                  </a:lnTo>
                  <a:lnTo>
                    <a:pt x="2502721" y="509432"/>
                  </a:lnTo>
                  <a:lnTo>
                    <a:pt x="2506979" y="488314"/>
                  </a:lnTo>
                  <a:lnTo>
                    <a:pt x="2506979" y="54228"/>
                  </a:lnTo>
                  <a:lnTo>
                    <a:pt x="2502721" y="33111"/>
                  </a:lnTo>
                  <a:lnTo>
                    <a:pt x="2491104" y="15875"/>
                  </a:lnTo>
                  <a:lnTo>
                    <a:pt x="2473868" y="4258"/>
                  </a:lnTo>
                  <a:lnTo>
                    <a:pt x="245275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1604" y="1431035"/>
              <a:ext cx="2506980" cy="542925"/>
            </a:xfrm>
            <a:custGeom>
              <a:avLst/>
              <a:gdLst/>
              <a:ahLst/>
              <a:cxnLst/>
              <a:rect l="l" t="t" r="r" b="b"/>
              <a:pathLst>
                <a:path w="2506979" h="542925">
                  <a:moveTo>
                    <a:pt x="0" y="54228"/>
                  </a:moveTo>
                  <a:lnTo>
                    <a:pt x="4258" y="33111"/>
                  </a:lnTo>
                  <a:lnTo>
                    <a:pt x="15875" y="15874"/>
                  </a:lnTo>
                  <a:lnTo>
                    <a:pt x="33111" y="4258"/>
                  </a:lnTo>
                  <a:lnTo>
                    <a:pt x="54229" y="0"/>
                  </a:lnTo>
                  <a:lnTo>
                    <a:pt x="2452751" y="0"/>
                  </a:lnTo>
                  <a:lnTo>
                    <a:pt x="2473868" y="4258"/>
                  </a:lnTo>
                  <a:lnTo>
                    <a:pt x="2491104" y="15875"/>
                  </a:lnTo>
                  <a:lnTo>
                    <a:pt x="2502721" y="33111"/>
                  </a:lnTo>
                  <a:lnTo>
                    <a:pt x="2506979" y="54228"/>
                  </a:lnTo>
                  <a:lnTo>
                    <a:pt x="2506979" y="488314"/>
                  </a:lnTo>
                  <a:lnTo>
                    <a:pt x="2502721" y="509432"/>
                  </a:lnTo>
                  <a:lnTo>
                    <a:pt x="2491104" y="526669"/>
                  </a:lnTo>
                  <a:lnTo>
                    <a:pt x="2473868" y="538285"/>
                  </a:lnTo>
                  <a:lnTo>
                    <a:pt x="2452751" y="542543"/>
                  </a:lnTo>
                  <a:lnTo>
                    <a:pt x="54229" y="542543"/>
                  </a:lnTo>
                  <a:lnTo>
                    <a:pt x="33111" y="538285"/>
                  </a:lnTo>
                  <a:lnTo>
                    <a:pt x="15875" y="526668"/>
                  </a:lnTo>
                  <a:lnTo>
                    <a:pt x="4258" y="509432"/>
                  </a:lnTo>
                  <a:lnTo>
                    <a:pt x="0" y="488314"/>
                  </a:lnTo>
                  <a:lnTo>
                    <a:pt x="0" y="5422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2480" y="1574291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2451227" y="0"/>
                  </a:moveTo>
                  <a:lnTo>
                    <a:pt x="54229" y="0"/>
                  </a:lnTo>
                  <a:lnTo>
                    <a:pt x="33111" y="4258"/>
                  </a:lnTo>
                  <a:lnTo>
                    <a:pt x="15875" y="15875"/>
                  </a:lnTo>
                  <a:lnTo>
                    <a:pt x="4258" y="33111"/>
                  </a:lnTo>
                  <a:lnTo>
                    <a:pt x="0" y="54229"/>
                  </a:lnTo>
                  <a:lnTo>
                    <a:pt x="0" y="488315"/>
                  </a:lnTo>
                  <a:lnTo>
                    <a:pt x="4258" y="509432"/>
                  </a:lnTo>
                  <a:lnTo>
                    <a:pt x="15875" y="526669"/>
                  </a:lnTo>
                  <a:lnTo>
                    <a:pt x="33111" y="538285"/>
                  </a:lnTo>
                  <a:lnTo>
                    <a:pt x="54229" y="542544"/>
                  </a:lnTo>
                  <a:lnTo>
                    <a:pt x="2451227" y="542544"/>
                  </a:lnTo>
                  <a:lnTo>
                    <a:pt x="2472344" y="538285"/>
                  </a:lnTo>
                  <a:lnTo>
                    <a:pt x="2489580" y="526669"/>
                  </a:lnTo>
                  <a:lnTo>
                    <a:pt x="2501197" y="509432"/>
                  </a:lnTo>
                  <a:lnTo>
                    <a:pt x="2505455" y="488315"/>
                  </a:lnTo>
                  <a:lnTo>
                    <a:pt x="2505455" y="54229"/>
                  </a:lnTo>
                  <a:lnTo>
                    <a:pt x="2501197" y="33111"/>
                  </a:lnTo>
                  <a:lnTo>
                    <a:pt x="2489580" y="15875"/>
                  </a:lnTo>
                  <a:lnTo>
                    <a:pt x="2472344" y="4258"/>
                  </a:lnTo>
                  <a:lnTo>
                    <a:pt x="24512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2480" y="1574291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0" y="54229"/>
                  </a:moveTo>
                  <a:lnTo>
                    <a:pt x="4258" y="33111"/>
                  </a:lnTo>
                  <a:lnTo>
                    <a:pt x="15875" y="15875"/>
                  </a:lnTo>
                  <a:lnTo>
                    <a:pt x="33111" y="4258"/>
                  </a:lnTo>
                  <a:lnTo>
                    <a:pt x="54229" y="0"/>
                  </a:lnTo>
                  <a:lnTo>
                    <a:pt x="2451227" y="0"/>
                  </a:lnTo>
                  <a:lnTo>
                    <a:pt x="2472344" y="4258"/>
                  </a:lnTo>
                  <a:lnTo>
                    <a:pt x="2489580" y="15875"/>
                  </a:lnTo>
                  <a:lnTo>
                    <a:pt x="2501197" y="33111"/>
                  </a:lnTo>
                  <a:lnTo>
                    <a:pt x="2505455" y="54229"/>
                  </a:lnTo>
                  <a:lnTo>
                    <a:pt x="2505455" y="488315"/>
                  </a:lnTo>
                  <a:lnTo>
                    <a:pt x="2501197" y="509432"/>
                  </a:lnTo>
                  <a:lnTo>
                    <a:pt x="2489580" y="526669"/>
                  </a:lnTo>
                  <a:lnTo>
                    <a:pt x="2472344" y="538285"/>
                  </a:lnTo>
                  <a:lnTo>
                    <a:pt x="2451227" y="542544"/>
                  </a:lnTo>
                  <a:lnTo>
                    <a:pt x="54229" y="542544"/>
                  </a:lnTo>
                  <a:lnTo>
                    <a:pt x="33111" y="538285"/>
                  </a:lnTo>
                  <a:lnTo>
                    <a:pt x="15875" y="526669"/>
                  </a:lnTo>
                  <a:lnTo>
                    <a:pt x="4258" y="509432"/>
                  </a:lnTo>
                  <a:lnTo>
                    <a:pt x="0" y="488315"/>
                  </a:lnTo>
                  <a:lnTo>
                    <a:pt x="0" y="54229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88309" y="880279"/>
            <a:ext cx="12484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ASA</a:t>
            </a:r>
            <a:r>
              <a:rPr sz="1100" b="1" spc="-10" dirty="0">
                <a:latin typeface="Calibri"/>
                <a:cs typeface="Calibri"/>
              </a:rPr>
              <a:t>M</a:t>
            </a:r>
            <a:r>
              <a:rPr sz="1100" b="1" dirty="0">
                <a:latin typeface="Calibri"/>
                <a:cs typeface="Calibri"/>
              </a:rPr>
              <a:t>BLEA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GENERAL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74376" y="1816835"/>
            <a:ext cx="2452554" cy="626054"/>
            <a:chOff x="4451604" y="2580131"/>
            <a:chExt cx="2656586" cy="684657"/>
          </a:xfrm>
        </p:grpSpPr>
        <p:sp>
          <p:nvSpPr>
            <p:cNvPr id="18" name="object 18"/>
            <p:cNvSpPr/>
            <p:nvPr/>
          </p:nvSpPr>
          <p:spPr>
            <a:xfrm>
              <a:off x="4451604" y="2580131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19">
                  <a:moveTo>
                    <a:pt x="2452878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486917"/>
                  </a:lnTo>
                  <a:lnTo>
                    <a:pt x="4256" y="507962"/>
                  </a:lnTo>
                  <a:lnTo>
                    <a:pt x="15859" y="525160"/>
                  </a:lnTo>
                  <a:lnTo>
                    <a:pt x="33057" y="536763"/>
                  </a:lnTo>
                  <a:lnTo>
                    <a:pt x="54101" y="541019"/>
                  </a:lnTo>
                  <a:lnTo>
                    <a:pt x="2452878" y="541019"/>
                  </a:lnTo>
                  <a:lnTo>
                    <a:pt x="2473922" y="536763"/>
                  </a:lnTo>
                  <a:lnTo>
                    <a:pt x="2491120" y="525160"/>
                  </a:lnTo>
                  <a:lnTo>
                    <a:pt x="2502723" y="507962"/>
                  </a:lnTo>
                  <a:lnTo>
                    <a:pt x="2506979" y="486917"/>
                  </a:lnTo>
                  <a:lnTo>
                    <a:pt x="2506979" y="54101"/>
                  </a:lnTo>
                  <a:lnTo>
                    <a:pt x="2502723" y="33057"/>
                  </a:lnTo>
                  <a:lnTo>
                    <a:pt x="2491120" y="15859"/>
                  </a:lnTo>
                  <a:lnTo>
                    <a:pt x="2473922" y="4256"/>
                  </a:lnTo>
                  <a:lnTo>
                    <a:pt x="24528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1604" y="2580131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19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2452878" y="0"/>
                  </a:lnTo>
                  <a:lnTo>
                    <a:pt x="2473922" y="4256"/>
                  </a:lnTo>
                  <a:lnTo>
                    <a:pt x="2491120" y="15859"/>
                  </a:lnTo>
                  <a:lnTo>
                    <a:pt x="2502723" y="33057"/>
                  </a:lnTo>
                  <a:lnTo>
                    <a:pt x="2506979" y="54101"/>
                  </a:lnTo>
                  <a:lnTo>
                    <a:pt x="2506979" y="486917"/>
                  </a:lnTo>
                  <a:lnTo>
                    <a:pt x="2502723" y="507962"/>
                  </a:lnTo>
                  <a:lnTo>
                    <a:pt x="2491120" y="525160"/>
                  </a:lnTo>
                  <a:lnTo>
                    <a:pt x="2473922" y="536763"/>
                  </a:lnTo>
                  <a:lnTo>
                    <a:pt x="2452878" y="541019"/>
                  </a:lnTo>
                  <a:lnTo>
                    <a:pt x="54101" y="541019"/>
                  </a:lnTo>
                  <a:lnTo>
                    <a:pt x="33057" y="536763"/>
                  </a:lnTo>
                  <a:lnTo>
                    <a:pt x="15859" y="525160"/>
                  </a:lnTo>
                  <a:lnTo>
                    <a:pt x="4256" y="507962"/>
                  </a:lnTo>
                  <a:lnTo>
                    <a:pt x="0" y="486917"/>
                  </a:lnTo>
                  <a:lnTo>
                    <a:pt x="0" y="541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1688" y="2708427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2451227" y="0"/>
                  </a:moveTo>
                  <a:lnTo>
                    <a:pt x="54229" y="0"/>
                  </a:lnTo>
                  <a:lnTo>
                    <a:pt x="33111" y="4258"/>
                  </a:lnTo>
                  <a:lnTo>
                    <a:pt x="15875" y="15875"/>
                  </a:lnTo>
                  <a:lnTo>
                    <a:pt x="4258" y="33111"/>
                  </a:lnTo>
                  <a:lnTo>
                    <a:pt x="0" y="54228"/>
                  </a:lnTo>
                  <a:lnTo>
                    <a:pt x="0" y="488314"/>
                  </a:lnTo>
                  <a:lnTo>
                    <a:pt x="4258" y="509432"/>
                  </a:lnTo>
                  <a:lnTo>
                    <a:pt x="15875" y="526669"/>
                  </a:lnTo>
                  <a:lnTo>
                    <a:pt x="33111" y="538285"/>
                  </a:lnTo>
                  <a:lnTo>
                    <a:pt x="54229" y="542544"/>
                  </a:lnTo>
                  <a:lnTo>
                    <a:pt x="2451227" y="542544"/>
                  </a:lnTo>
                  <a:lnTo>
                    <a:pt x="2472344" y="538285"/>
                  </a:lnTo>
                  <a:lnTo>
                    <a:pt x="2489580" y="526669"/>
                  </a:lnTo>
                  <a:lnTo>
                    <a:pt x="2501197" y="509432"/>
                  </a:lnTo>
                  <a:lnTo>
                    <a:pt x="2505455" y="488314"/>
                  </a:lnTo>
                  <a:lnTo>
                    <a:pt x="2505455" y="54228"/>
                  </a:lnTo>
                  <a:lnTo>
                    <a:pt x="2501197" y="33111"/>
                  </a:lnTo>
                  <a:lnTo>
                    <a:pt x="2489580" y="15875"/>
                  </a:lnTo>
                  <a:lnTo>
                    <a:pt x="2472344" y="4258"/>
                  </a:lnTo>
                  <a:lnTo>
                    <a:pt x="24512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2480" y="2721863"/>
              <a:ext cx="2505710" cy="542925"/>
            </a:xfrm>
            <a:custGeom>
              <a:avLst/>
              <a:gdLst/>
              <a:ahLst/>
              <a:cxnLst/>
              <a:rect l="l" t="t" r="r" b="b"/>
              <a:pathLst>
                <a:path w="2505709" h="542925">
                  <a:moveTo>
                    <a:pt x="0" y="54228"/>
                  </a:moveTo>
                  <a:lnTo>
                    <a:pt x="4258" y="33111"/>
                  </a:lnTo>
                  <a:lnTo>
                    <a:pt x="15875" y="15875"/>
                  </a:lnTo>
                  <a:lnTo>
                    <a:pt x="33111" y="4258"/>
                  </a:lnTo>
                  <a:lnTo>
                    <a:pt x="54229" y="0"/>
                  </a:lnTo>
                  <a:lnTo>
                    <a:pt x="2451227" y="0"/>
                  </a:lnTo>
                  <a:lnTo>
                    <a:pt x="2472344" y="4258"/>
                  </a:lnTo>
                  <a:lnTo>
                    <a:pt x="2489580" y="15875"/>
                  </a:lnTo>
                  <a:lnTo>
                    <a:pt x="2501197" y="33111"/>
                  </a:lnTo>
                  <a:lnTo>
                    <a:pt x="2505455" y="54228"/>
                  </a:lnTo>
                  <a:lnTo>
                    <a:pt x="2505455" y="488314"/>
                  </a:lnTo>
                  <a:lnTo>
                    <a:pt x="2501197" y="509432"/>
                  </a:lnTo>
                  <a:lnTo>
                    <a:pt x="2489580" y="526669"/>
                  </a:lnTo>
                  <a:lnTo>
                    <a:pt x="2472344" y="538285"/>
                  </a:lnTo>
                  <a:lnTo>
                    <a:pt x="2451227" y="542544"/>
                  </a:lnTo>
                  <a:lnTo>
                    <a:pt x="54229" y="542544"/>
                  </a:lnTo>
                  <a:lnTo>
                    <a:pt x="33111" y="538285"/>
                  </a:lnTo>
                  <a:lnTo>
                    <a:pt x="15875" y="526669"/>
                  </a:lnTo>
                  <a:lnTo>
                    <a:pt x="4258" y="509432"/>
                  </a:lnTo>
                  <a:lnTo>
                    <a:pt x="0" y="488314"/>
                  </a:lnTo>
                  <a:lnTo>
                    <a:pt x="0" y="54228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88366" y="2055656"/>
            <a:ext cx="10636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latin typeface="Calibri"/>
                <a:cs typeface="Calibri"/>
              </a:rPr>
              <a:t>J</a:t>
            </a:r>
            <a:r>
              <a:rPr sz="1100" b="1" dirty="0">
                <a:latin typeface="Calibri"/>
                <a:cs typeface="Calibri"/>
              </a:rPr>
              <a:t>UNTA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IRECTI</a:t>
            </a:r>
            <a:r>
              <a:rPr sz="1100" b="1" spc="-5" dirty="0">
                <a:latin typeface="Calibri"/>
                <a:cs typeface="Calibri"/>
              </a:rPr>
              <a:t>V</a:t>
            </a:r>
            <a:r>
              <a:rPr sz="1100" b="1" dirty="0">
                <a:latin typeface="Calibri"/>
                <a:cs typeface="Calibri"/>
              </a:rPr>
              <a:t>A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25718" y="2698788"/>
            <a:ext cx="2788920" cy="851710"/>
            <a:chOff x="4445508" y="3396996"/>
            <a:chExt cx="2668905" cy="696595"/>
          </a:xfrm>
        </p:grpSpPr>
        <p:sp>
          <p:nvSpPr>
            <p:cNvPr id="24" name="object 24"/>
            <p:cNvSpPr/>
            <p:nvPr/>
          </p:nvSpPr>
          <p:spPr>
            <a:xfrm>
              <a:off x="4451604" y="3403092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20">
                  <a:moveTo>
                    <a:pt x="2452878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2"/>
                  </a:lnTo>
                  <a:lnTo>
                    <a:pt x="0" y="486918"/>
                  </a:lnTo>
                  <a:lnTo>
                    <a:pt x="4256" y="507962"/>
                  </a:lnTo>
                  <a:lnTo>
                    <a:pt x="15859" y="525160"/>
                  </a:lnTo>
                  <a:lnTo>
                    <a:pt x="33057" y="536763"/>
                  </a:lnTo>
                  <a:lnTo>
                    <a:pt x="54101" y="541020"/>
                  </a:lnTo>
                  <a:lnTo>
                    <a:pt x="2452878" y="541020"/>
                  </a:lnTo>
                  <a:lnTo>
                    <a:pt x="2473922" y="536763"/>
                  </a:lnTo>
                  <a:lnTo>
                    <a:pt x="2491120" y="525160"/>
                  </a:lnTo>
                  <a:lnTo>
                    <a:pt x="2502723" y="507962"/>
                  </a:lnTo>
                  <a:lnTo>
                    <a:pt x="2506979" y="486918"/>
                  </a:lnTo>
                  <a:lnTo>
                    <a:pt x="2506979" y="54102"/>
                  </a:lnTo>
                  <a:lnTo>
                    <a:pt x="2502723" y="33057"/>
                  </a:lnTo>
                  <a:lnTo>
                    <a:pt x="2491120" y="15859"/>
                  </a:lnTo>
                  <a:lnTo>
                    <a:pt x="2473922" y="4256"/>
                  </a:lnTo>
                  <a:lnTo>
                    <a:pt x="245287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1604" y="3403092"/>
              <a:ext cx="2506980" cy="541020"/>
            </a:xfrm>
            <a:custGeom>
              <a:avLst/>
              <a:gdLst/>
              <a:ahLst/>
              <a:cxnLst/>
              <a:rect l="l" t="t" r="r" b="b"/>
              <a:pathLst>
                <a:path w="2506979" h="541020">
                  <a:moveTo>
                    <a:pt x="0" y="54102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2452878" y="0"/>
                  </a:lnTo>
                  <a:lnTo>
                    <a:pt x="2473922" y="4256"/>
                  </a:lnTo>
                  <a:lnTo>
                    <a:pt x="2491120" y="15859"/>
                  </a:lnTo>
                  <a:lnTo>
                    <a:pt x="2502723" y="33057"/>
                  </a:lnTo>
                  <a:lnTo>
                    <a:pt x="2506979" y="54102"/>
                  </a:lnTo>
                  <a:lnTo>
                    <a:pt x="2506979" y="486918"/>
                  </a:lnTo>
                  <a:lnTo>
                    <a:pt x="2502723" y="507962"/>
                  </a:lnTo>
                  <a:lnTo>
                    <a:pt x="2491120" y="525160"/>
                  </a:lnTo>
                  <a:lnTo>
                    <a:pt x="2473922" y="536763"/>
                  </a:lnTo>
                  <a:lnTo>
                    <a:pt x="2452878" y="541020"/>
                  </a:lnTo>
                  <a:lnTo>
                    <a:pt x="54101" y="541020"/>
                  </a:lnTo>
                  <a:lnTo>
                    <a:pt x="33057" y="536763"/>
                  </a:lnTo>
                  <a:lnTo>
                    <a:pt x="15859" y="525160"/>
                  </a:lnTo>
                  <a:lnTo>
                    <a:pt x="4256" y="507962"/>
                  </a:lnTo>
                  <a:lnTo>
                    <a:pt x="0" y="486918"/>
                  </a:lnTo>
                  <a:lnTo>
                    <a:pt x="0" y="541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02480" y="3546348"/>
              <a:ext cx="2505710" cy="541020"/>
            </a:xfrm>
            <a:custGeom>
              <a:avLst/>
              <a:gdLst/>
              <a:ahLst/>
              <a:cxnLst/>
              <a:rect l="l" t="t" r="r" b="b"/>
              <a:pathLst>
                <a:path w="2505709" h="541020">
                  <a:moveTo>
                    <a:pt x="2451354" y="0"/>
                  </a:moveTo>
                  <a:lnTo>
                    <a:pt x="54102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486918"/>
                  </a:lnTo>
                  <a:lnTo>
                    <a:pt x="4256" y="507962"/>
                  </a:lnTo>
                  <a:lnTo>
                    <a:pt x="15859" y="525160"/>
                  </a:lnTo>
                  <a:lnTo>
                    <a:pt x="33057" y="536763"/>
                  </a:lnTo>
                  <a:lnTo>
                    <a:pt x="54102" y="541019"/>
                  </a:lnTo>
                  <a:lnTo>
                    <a:pt x="2451354" y="541019"/>
                  </a:lnTo>
                  <a:lnTo>
                    <a:pt x="2472398" y="536763"/>
                  </a:lnTo>
                  <a:lnTo>
                    <a:pt x="2489596" y="525160"/>
                  </a:lnTo>
                  <a:lnTo>
                    <a:pt x="2501199" y="507962"/>
                  </a:lnTo>
                  <a:lnTo>
                    <a:pt x="2505455" y="486918"/>
                  </a:lnTo>
                  <a:lnTo>
                    <a:pt x="2505455" y="54101"/>
                  </a:lnTo>
                  <a:lnTo>
                    <a:pt x="2501199" y="33057"/>
                  </a:lnTo>
                  <a:lnTo>
                    <a:pt x="2489596" y="15859"/>
                  </a:lnTo>
                  <a:lnTo>
                    <a:pt x="2472398" y="4256"/>
                  </a:lnTo>
                  <a:lnTo>
                    <a:pt x="24513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02480" y="3546348"/>
              <a:ext cx="2505710" cy="541020"/>
            </a:xfrm>
            <a:custGeom>
              <a:avLst/>
              <a:gdLst/>
              <a:ahLst/>
              <a:cxnLst/>
              <a:rect l="l" t="t" r="r" b="b"/>
              <a:pathLst>
                <a:path w="2505709" h="541020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2" y="0"/>
                  </a:lnTo>
                  <a:lnTo>
                    <a:pt x="2451354" y="0"/>
                  </a:lnTo>
                  <a:lnTo>
                    <a:pt x="2472398" y="4256"/>
                  </a:lnTo>
                  <a:lnTo>
                    <a:pt x="2489596" y="15859"/>
                  </a:lnTo>
                  <a:lnTo>
                    <a:pt x="2501199" y="33057"/>
                  </a:lnTo>
                  <a:lnTo>
                    <a:pt x="2505455" y="54101"/>
                  </a:lnTo>
                  <a:lnTo>
                    <a:pt x="2505455" y="486918"/>
                  </a:lnTo>
                  <a:lnTo>
                    <a:pt x="2501199" y="507962"/>
                  </a:lnTo>
                  <a:lnTo>
                    <a:pt x="2489596" y="525160"/>
                  </a:lnTo>
                  <a:lnTo>
                    <a:pt x="2472398" y="536763"/>
                  </a:lnTo>
                  <a:lnTo>
                    <a:pt x="2451354" y="541019"/>
                  </a:lnTo>
                  <a:lnTo>
                    <a:pt x="54102" y="541019"/>
                  </a:lnTo>
                  <a:lnTo>
                    <a:pt x="33057" y="536763"/>
                  </a:lnTo>
                  <a:lnTo>
                    <a:pt x="15859" y="525160"/>
                  </a:lnTo>
                  <a:lnTo>
                    <a:pt x="4256" y="507962"/>
                  </a:lnTo>
                  <a:lnTo>
                    <a:pt x="0" y="486918"/>
                  </a:lnTo>
                  <a:lnTo>
                    <a:pt x="0" y="5410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98360" y="2887925"/>
            <a:ext cx="622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GERENCIA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76313" y="4302474"/>
            <a:ext cx="2812164" cy="1284542"/>
            <a:chOff x="1717420" y="4859909"/>
            <a:chExt cx="2615565" cy="63754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595" y="4863084"/>
              <a:ext cx="2455164" cy="4846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720595" y="4863084"/>
              <a:ext cx="2455545" cy="485140"/>
            </a:xfrm>
            <a:custGeom>
              <a:avLst/>
              <a:gdLst/>
              <a:ahLst/>
              <a:cxnLst/>
              <a:rect l="l" t="t" r="r" b="b"/>
              <a:pathLst>
                <a:path w="245554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406650" y="0"/>
                  </a:lnTo>
                  <a:lnTo>
                    <a:pt x="2425535" y="3811"/>
                  </a:lnTo>
                  <a:lnTo>
                    <a:pt x="2440955" y="14208"/>
                  </a:lnTo>
                  <a:lnTo>
                    <a:pt x="2451352" y="29628"/>
                  </a:lnTo>
                  <a:lnTo>
                    <a:pt x="2455164" y="48514"/>
                  </a:lnTo>
                  <a:lnTo>
                    <a:pt x="2455164" y="436118"/>
                  </a:lnTo>
                  <a:lnTo>
                    <a:pt x="2451352" y="455003"/>
                  </a:lnTo>
                  <a:lnTo>
                    <a:pt x="2440955" y="470423"/>
                  </a:lnTo>
                  <a:lnTo>
                    <a:pt x="2425535" y="480820"/>
                  </a:lnTo>
                  <a:lnTo>
                    <a:pt x="2406650" y="484632"/>
                  </a:lnTo>
                  <a:lnTo>
                    <a:pt x="48514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69947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2408174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4"/>
                  </a:lnTo>
                  <a:lnTo>
                    <a:pt x="0" y="436118"/>
                  </a:lnTo>
                  <a:lnTo>
                    <a:pt x="3811" y="455003"/>
                  </a:lnTo>
                  <a:lnTo>
                    <a:pt x="14208" y="470423"/>
                  </a:lnTo>
                  <a:lnTo>
                    <a:pt x="29628" y="480820"/>
                  </a:lnTo>
                  <a:lnTo>
                    <a:pt x="48513" y="484632"/>
                  </a:lnTo>
                  <a:lnTo>
                    <a:pt x="2408174" y="484632"/>
                  </a:lnTo>
                  <a:lnTo>
                    <a:pt x="2427059" y="480820"/>
                  </a:lnTo>
                  <a:lnTo>
                    <a:pt x="2442479" y="470423"/>
                  </a:lnTo>
                  <a:lnTo>
                    <a:pt x="2452876" y="455003"/>
                  </a:lnTo>
                  <a:lnTo>
                    <a:pt x="2456688" y="436118"/>
                  </a:lnTo>
                  <a:lnTo>
                    <a:pt x="2456688" y="48514"/>
                  </a:lnTo>
                  <a:lnTo>
                    <a:pt x="2452876" y="29628"/>
                  </a:lnTo>
                  <a:lnTo>
                    <a:pt x="2442479" y="14208"/>
                  </a:lnTo>
                  <a:lnTo>
                    <a:pt x="2427059" y="3811"/>
                  </a:lnTo>
                  <a:lnTo>
                    <a:pt x="240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9947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408174" y="0"/>
                  </a:lnTo>
                  <a:lnTo>
                    <a:pt x="2427059" y="3811"/>
                  </a:lnTo>
                  <a:lnTo>
                    <a:pt x="2442479" y="14208"/>
                  </a:lnTo>
                  <a:lnTo>
                    <a:pt x="2452876" y="29628"/>
                  </a:lnTo>
                  <a:lnTo>
                    <a:pt x="2456688" y="48514"/>
                  </a:lnTo>
                  <a:lnTo>
                    <a:pt x="2456688" y="436118"/>
                  </a:lnTo>
                  <a:lnTo>
                    <a:pt x="2452876" y="455003"/>
                  </a:lnTo>
                  <a:lnTo>
                    <a:pt x="2442479" y="470423"/>
                  </a:lnTo>
                  <a:lnTo>
                    <a:pt x="2427059" y="480820"/>
                  </a:lnTo>
                  <a:lnTo>
                    <a:pt x="2408174" y="484632"/>
                  </a:lnTo>
                  <a:lnTo>
                    <a:pt x="48513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01549" y="4696849"/>
            <a:ext cx="214376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 smtClean="0">
                <a:latin typeface="Calibri"/>
                <a:cs typeface="Calibri"/>
              </a:rPr>
              <a:t>SECRETARÍA</a:t>
            </a:r>
            <a:r>
              <a:rPr sz="1200" b="1" spc="-30" dirty="0" smtClean="0">
                <a:latin typeface="Calibri"/>
                <a:cs typeface="Calibri"/>
              </a:rPr>
              <a:t> </a:t>
            </a:r>
            <a:r>
              <a:rPr sz="1200" b="1" dirty="0" smtClean="0">
                <a:latin typeface="Calibri"/>
                <a:cs typeface="Calibri"/>
              </a:rPr>
              <a:t>GENERAL</a:t>
            </a:r>
            <a:r>
              <a:rPr sz="1200" b="1" spc="-25" dirty="0" smtClean="0">
                <a:latin typeface="Calibri"/>
                <a:cs typeface="Calibri"/>
              </a:rPr>
              <a:t> </a:t>
            </a:r>
            <a:r>
              <a:rPr sz="1200" b="1" dirty="0" smtClean="0">
                <a:latin typeface="Calibri"/>
                <a:cs typeface="Calibri"/>
              </a:rPr>
              <a:t>Y</a:t>
            </a:r>
            <a:r>
              <a:rPr sz="1200" b="1" spc="-25" dirty="0" smtClean="0">
                <a:latin typeface="Calibri"/>
                <a:cs typeface="Calibri"/>
              </a:rPr>
              <a:t> </a:t>
            </a:r>
            <a:r>
              <a:rPr sz="1200" b="1" spc="-5" dirty="0" smtClean="0">
                <a:latin typeface="Calibri"/>
                <a:cs typeface="Calibri"/>
              </a:rPr>
              <a:t>JURÍDICA</a:t>
            </a:r>
            <a:endParaRPr lang="es-ES" sz="1200" b="1" spc="-5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cs typeface="Calibri"/>
              </a:rPr>
              <a:t>Viviana Marcela Acosta </a:t>
            </a:r>
            <a:r>
              <a:rPr lang="pt-BR" sz="1050" dirty="0" err="1" smtClean="0">
                <a:cs typeface="Calibri"/>
              </a:rPr>
              <a:t>Leyton</a:t>
            </a:r>
            <a:endParaRPr lang="pt-BR" sz="1050" dirty="0" smtClean="0"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cs typeface="Calibri"/>
              </a:rPr>
              <a:t>Secretaria General y Jurídica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cs typeface="Calibri"/>
              </a:rPr>
              <a:t>Contratacionedat@edat.gov.co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435398" y="4278070"/>
            <a:ext cx="2772737" cy="1336979"/>
            <a:chOff x="4474336" y="4859909"/>
            <a:chExt cx="2615565" cy="63754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7511" y="4863084"/>
              <a:ext cx="2455164" cy="48463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477511" y="4863084"/>
              <a:ext cx="2455545" cy="485140"/>
            </a:xfrm>
            <a:custGeom>
              <a:avLst/>
              <a:gdLst/>
              <a:ahLst/>
              <a:cxnLst/>
              <a:rect l="l" t="t" r="r" b="b"/>
              <a:pathLst>
                <a:path w="245554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406649" y="0"/>
                  </a:lnTo>
                  <a:lnTo>
                    <a:pt x="2425535" y="3811"/>
                  </a:lnTo>
                  <a:lnTo>
                    <a:pt x="2440955" y="14208"/>
                  </a:lnTo>
                  <a:lnTo>
                    <a:pt x="2451352" y="29628"/>
                  </a:lnTo>
                  <a:lnTo>
                    <a:pt x="2455164" y="48514"/>
                  </a:lnTo>
                  <a:lnTo>
                    <a:pt x="2455164" y="436118"/>
                  </a:lnTo>
                  <a:lnTo>
                    <a:pt x="2451352" y="455003"/>
                  </a:lnTo>
                  <a:lnTo>
                    <a:pt x="2440955" y="470423"/>
                  </a:lnTo>
                  <a:lnTo>
                    <a:pt x="2425535" y="480820"/>
                  </a:lnTo>
                  <a:lnTo>
                    <a:pt x="2406649" y="484632"/>
                  </a:lnTo>
                  <a:lnTo>
                    <a:pt x="48513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26863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2408174" y="0"/>
                  </a:moveTo>
                  <a:lnTo>
                    <a:pt x="48513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4"/>
                  </a:lnTo>
                  <a:lnTo>
                    <a:pt x="0" y="436118"/>
                  </a:lnTo>
                  <a:lnTo>
                    <a:pt x="3811" y="455003"/>
                  </a:lnTo>
                  <a:lnTo>
                    <a:pt x="14208" y="470423"/>
                  </a:lnTo>
                  <a:lnTo>
                    <a:pt x="29628" y="480820"/>
                  </a:lnTo>
                  <a:lnTo>
                    <a:pt x="48513" y="484632"/>
                  </a:lnTo>
                  <a:lnTo>
                    <a:pt x="2408174" y="484632"/>
                  </a:lnTo>
                  <a:lnTo>
                    <a:pt x="2427059" y="480820"/>
                  </a:lnTo>
                  <a:lnTo>
                    <a:pt x="2442479" y="470423"/>
                  </a:lnTo>
                  <a:lnTo>
                    <a:pt x="2452876" y="455003"/>
                  </a:lnTo>
                  <a:lnTo>
                    <a:pt x="2456688" y="436118"/>
                  </a:lnTo>
                  <a:lnTo>
                    <a:pt x="2456688" y="48514"/>
                  </a:lnTo>
                  <a:lnTo>
                    <a:pt x="2452876" y="29628"/>
                  </a:lnTo>
                  <a:lnTo>
                    <a:pt x="2442479" y="14208"/>
                  </a:lnTo>
                  <a:lnTo>
                    <a:pt x="2427059" y="3811"/>
                  </a:lnTo>
                  <a:lnTo>
                    <a:pt x="240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26863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3" y="0"/>
                  </a:lnTo>
                  <a:lnTo>
                    <a:pt x="2408174" y="0"/>
                  </a:lnTo>
                  <a:lnTo>
                    <a:pt x="2427059" y="3811"/>
                  </a:lnTo>
                  <a:lnTo>
                    <a:pt x="2442479" y="14208"/>
                  </a:lnTo>
                  <a:lnTo>
                    <a:pt x="2452876" y="29628"/>
                  </a:lnTo>
                  <a:lnTo>
                    <a:pt x="2456688" y="48514"/>
                  </a:lnTo>
                  <a:lnTo>
                    <a:pt x="2456688" y="436118"/>
                  </a:lnTo>
                  <a:lnTo>
                    <a:pt x="2452876" y="455003"/>
                  </a:lnTo>
                  <a:lnTo>
                    <a:pt x="2442479" y="470423"/>
                  </a:lnTo>
                  <a:lnTo>
                    <a:pt x="2427059" y="480820"/>
                  </a:lnTo>
                  <a:lnTo>
                    <a:pt x="2408174" y="484632"/>
                  </a:lnTo>
                  <a:lnTo>
                    <a:pt x="48513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782566" y="4578418"/>
            <a:ext cx="2144364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CC</a:t>
            </a:r>
            <a:r>
              <a:rPr sz="1200" b="1" dirty="0">
                <a:latin typeface="Calibri"/>
                <a:cs typeface="Calibri"/>
              </a:rPr>
              <a:t>IÓN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 smtClean="0">
                <a:latin typeface="Calibri"/>
                <a:cs typeface="Calibri"/>
              </a:rPr>
              <a:t>T</a:t>
            </a:r>
            <a:r>
              <a:rPr sz="1200" b="1" spc="-10" dirty="0" smtClean="0">
                <a:latin typeface="Calibri"/>
                <a:cs typeface="Calibri"/>
              </a:rPr>
              <a:t>É</a:t>
            </a:r>
            <a:r>
              <a:rPr sz="1200" b="1" spc="-5" dirty="0" smtClean="0">
                <a:latin typeface="Calibri"/>
                <a:cs typeface="Calibri"/>
              </a:rPr>
              <a:t>CN</a:t>
            </a:r>
            <a:r>
              <a:rPr sz="1200" b="1" dirty="0" smtClean="0">
                <a:latin typeface="Calibri"/>
                <a:cs typeface="Calibri"/>
              </a:rPr>
              <a:t>I</a:t>
            </a:r>
            <a:r>
              <a:rPr sz="1200" b="1" spc="-5" dirty="0" smtClean="0">
                <a:latin typeface="Calibri"/>
                <a:cs typeface="Calibri"/>
              </a:rPr>
              <a:t>CA</a:t>
            </a:r>
            <a:endParaRPr lang="es-ES" sz="1200" b="1" spc="-5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200" dirty="0" smtClean="0">
                <a:cs typeface="Calibri"/>
              </a:rPr>
              <a:t>Gustavo Andrés </a:t>
            </a:r>
            <a:r>
              <a:rPr lang="pt-BR" sz="1200" dirty="0" err="1" smtClean="0">
                <a:cs typeface="Calibri"/>
              </a:rPr>
              <a:t>Piedrahita</a:t>
            </a:r>
            <a:r>
              <a:rPr lang="pt-BR" sz="1200" dirty="0" smtClean="0">
                <a:cs typeface="Calibri"/>
              </a:rPr>
              <a:t> </a:t>
            </a:r>
            <a:r>
              <a:rPr lang="pt-BR" sz="1200" dirty="0" err="1" smtClean="0">
                <a:cs typeface="Calibri"/>
              </a:rPr>
              <a:t>Cobo</a:t>
            </a:r>
            <a:endParaRPr lang="pt-BR" sz="1200" dirty="0" smtClean="0"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200" dirty="0" smtClean="0">
                <a:cs typeface="Calibri"/>
              </a:rPr>
              <a:t>Diretor </a:t>
            </a:r>
            <a:r>
              <a:rPr lang="pt-BR" sz="1200" dirty="0">
                <a:cs typeface="Calibri"/>
              </a:rPr>
              <a:t>T</a:t>
            </a:r>
            <a:r>
              <a:rPr lang="pt-BR" sz="1200" dirty="0" smtClean="0">
                <a:cs typeface="Calibri"/>
              </a:rPr>
              <a:t>écnico 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200" dirty="0" smtClean="0">
                <a:cs typeface="Calibri"/>
              </a:rPr>
              <a:t>Direcciontecnica@edat.gov.co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667887" y="4325320"/>
            <a:ext cx="2927862" cy="1301918"/>
            <a:chOff x="7231253" y="4859909"/>
            <a:chExt cx="2615565" cy="637540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4428" y="4863084"/>
              <a:ext cx="2455164" cy="48463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234428" y="4863084"/>
              <a:ext cx="2455545" cy="485140"/>
            </a:xfrm>
            <a:custGeom>
              <a:avLst/>
              <a:gdLst/>
              <a:ahLst/>
              <a:cxnLst/>
              <a:rect l="l" t="t" r="r" b="b"/>
              <a:pathLst>
                <a:path w="245554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406650" y="0"/>
                  </a:lnTo>
                  <a:lnTo>
                    <a:pt x="2425535" y="3811"/>
                  </a:lnTo>
                  <a:lnTo>
                    <a:pt x="2440955" y="14208"/>
                  </a:lnTo>
                  <a:lnTo>
                    <a:pt x="2451352" y="29628"/>
                  </a:lnTo>
                  <a:lnTo>
                    <a:pt x="2455164" y="48514"/>
                  </a:lnTo>
                  <a:lnTo>
                    <a:pt x="2455164" y="436118"/>
                  </a:lnTo>
                  <a:lnTo>
                    <a:pt x="2451352" y="455003"/>
                  </a:lnTo>
                  <a:lnTo>
                    <a:pt x="2440955" y="470423"/>
                  </a:lnTo>
                  <a:lnTo>
                    <a:pt x="2425535" y="480820"/>
                  </a:lnTo>
                  <a:lnTo>
                    <a:pt x="2406650" y="484632"/>
                  </a:lnTo>
                  <a:lnTo>
                    <a:pt x="48514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609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83780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2408174" y="0"/>
                  </a:moveTo>
                  <a:lnTo>
                    <a:pt x="48514" y="0"/>
                  </a:lnTo>
                  <a:lnTo>
                    <a:pt x="29628" y="3811"/>
                  </a:lnTo>
                  <a:lnTo>
                    <a:pt x="14208" y="14208"/>
                  </a:lnTo>
                  <a:lnTo>
                    <a:pt x="3811" y="29628"/>
                  </a:lnTo>
                  <a:lnTo>
                    <a:pt x="0" y="48514"/>
                  </a:lnTo>
                  <a:lnTo>
                    <a:pt x="0" y="436118"/>
                  </a:lnTo>
                  <a:lnTo>
                    <a:pt x="3811" y="455003"/>
                  </a:lnTo>
                  <a:lnTo>
                    <a:pt x="14208" y="470423"/>
                  </a:lnTo>
                  <a:lnTo>
                    <a:pt x="29628" y="480820"/>
                  </a:lnTo>
                  <a:lnTo>
                    <a:pt x="48514" y="484632"/>
                  </a:lnTo>
                  <a:lnTo>
                    <a:pt x="2408174" y="484632"/>
                  </a:lnTo>
                  <a:lnTo>
                    <a:pt x="2427059" y="480820"/>
                  </a:lnTo>
                  <a:lnTo>
                    <a:pt x="2442479" y="470423"/>
                  </a:lnTo>
                  <a:lnTo>
                    <a:pt x="2452876" y="455003"/>
                  </a:lnTo>
                  <a:lnTo>
                    <a:pt x="2456688" y="436118"/>
                  </a:lnTo>
                  <a:lnTo>
                    <a:pt x="2456688" y="48514"/>
                  </a:lnTo>
                  <a:lnTo>
                    <a:pt x="2452876" y="29628"/>
                  </a:lnTo>
                  <a:lnTo>
                    <a:pt x="2442479" y="14208"/>
                  </a:lnTo>
                  <a:lnTo>
                    <a:pt x="2427059" y="3811"/>
                  </a:lnTo>
                  <a:lnTo>
                    <a:pt x="2408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83780" y="5006340"/>
              <a:ext cx="2456815" cy="485140"/>
            </a:xfrm>
            <a:custGeom>
              <a:avLst/>
              <a:gdLst/>
              <a:ahLst/>
              <a:cxnLst/>
              <a:rect l="l" t="t" r="r" b="b"/>
              <a:pathLst>
                <a:path w="2456815" h="485139">
                  <a:moveTo>
                    <a:pt x="0" y="48514"/>
                  </a:moveTo>
                  <a:lnTo>
                    <a:pt x="3811" y="29628"/>
                  </a:lnTo>
                  <a:lnTo>
                    <a:pt x="14208" y="14208"/>
                  </a:lnTo>
                  <a:lnTo>
                    <a:pt x="29628" y="3811"/>
                  </a:lnTo>
                  <a:lnTo>
                    <a:pt x="48514" y="0"/>
                  </a:lnTo>
                  <a:lnTo>
                    <a:pt x="2408174" y="0"/>
                  </a:lnTo>
                  <a:lnTo>
                    <a:pt x="2427059" y="3811"/>
                  </a:lnTo>
                  <a:lnTo>
                    <a:pt x="2442479" y="14208"/>
                  </a:lnTo>
                  <a:lnTo>
                    <a:pt x="2452876" y="29628"/>
                  </a:lnTo>
                  <a:lnTo>
                    <a:pt x="2456688" y="48514"/>
                  </a:lnTo>
                  <a:lnTo>
                    <a:pt x="2456688" y="436118"/>
                  </a:lnTo>
                  <a:lnTo>
                    <a:pt x="2452876" y="455003"/>
                  </a:lnTo>
                  <a:lnTo>
                    <a:pt x="2442479" y="470423"/>
                  </a:lnTo>
                  <a:lnTo>
                    <a:pt x="2427059" y="480820"/>
                  </a:lnTo>
                  <a:lnTo>
                    <a:pt x="2408174" y="484632"/>
                  </a:lnTo>
                  <a:lnTo>
                    <a:pt x="48514" y="484632"/>
                  </a:lnTo>
                  <a:lnTo>
                    <a:pt x="29628" y="480820"/>
                  </a:lnTo>
                  <a:lnTo>
                    <a:pt x="14208" y="470423"/>
                  </a:lnTo>
                  <a:lnTo>
                    <a:pt x="3811" y="455003"/>
                  </a:lnTo>
                  <a:lnTo>
                    <a:pt x="0" y="436118"/>
                  </a:lnTo>
                  <a:lnTo>
                    <a:pt x="0" y="48514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037811" y="4640943"/>
            <a:ext cx="2381939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DIRECCIÓN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FINANCIERA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b="1" spc="-5" dirty="0" smtClean="0">
                <a:latin typeface="Calibri"/>
                <a:cs typeface="Calibri"/>
              </a:rPr>
              <a:t>TESORERÍA</a:t>
            </a:r>
            <a:endParaRPr lang="es-ES" sz="1200" b="1" spc="-5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200" dirty="0" smtClean="0">
                <a:cs typeface="Calibri"/>
              </a:rPr>
              <a:t>Juan Camilo Calejas Murcia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200" dirty="0" err="1" smtClean="0">
                <a:cs typeface="Calibri"/>
              </a:rPr>
              <a:t>Director</a:t>
            </a:r>
            <a:r>
              <a:rPr lang="pt-BR" sz="1200" dirty="0" smtClean="0">
                <a:cs typeface="Calibri"/>
              </a:rPr>
              <a:t> </a:t>
            </a:r>
            <a:r>
              <a:rPr lang="pt-BR" sz="1200" dirty="0" err="1" smtClean="0">
                <a:cs typeface="Calibri"/>
              </a:rPr>
              <a:t>financiero</a:t>
            </a:r>
            <a:r>
              <a:rPr lang="pt-BR" sz="1200" dirty="0" smtClean="0">
                <a:cs typeface="Calibri"/>
              </a:rPr>
              <a:t> y de </a:t>
            </a:r>
            <a:r>
              <a:rPr lang="pt-BR" sz="1200" dirty="0" err="1" smtClean="0">
                <a:cs typeface="Calibri"/>
              </a:rPr>
              <a:t>tesoreria</a:t>
            </a:r>
            <a:r>
              <a:rPr lang="pt-BR" sz="1200" dirty="0" smtClean="0">
                <a:cs typeface="Calibri"/>
              </a:rPr>
              <a:t>  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200" dirty="0" smtClean="0">
                <a:cs typeface="Calibri"/>
              </a:rPr>
              <a:t>financiera@edat.gov.co </a:t>
            </a:r>
            <a:endParaRPr lang="pt-BR" sz="1200" dirty="0">
              <a:cs typeface="Calibri"/>
            </a:endParaRPr>
          </a:p>
          <a:p>
            <a:pPr algn="ctr">
              <a:lnSpc>
                <a:spcPts val="1380"/>
              </a:lnSpc>
            </a:pPr>
            <a:endParaRPr sz="1200" dirty="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73100" y="2887925"/>
            <a:ext cx="3200143" cy="1148771"/>
            <a:chOff x="7479538" y="4056634"/>
            <a:chExt cx="2513965" cy="613410"/>
          </a:xfrm>
        </p:grpSpPr>
        <p:sp>
          <p:nvSpPr>
            <p:cNvPr id="49" name="object 49"/>
            <p:cNvSpPr/>
            <p:nvPr/>
          </p:nvSpPr>
          <p:spPr>
            <a:xfrm>
              <a:off x="7485888" y="4062984"/>
              <a:ext cx="2455545" cy="486409"/>
            </a:xfrm>
            <a:custGeom>
              <a:avLst/>
              <a:gdLst/>
              <a:ahLst/>
              <a:cxnLst/>
              <a:rect l="l" t="t" r="r" b="b"/>
              <a:pathLst>
                <a:path w="2455545" h="486410">
                  <a:moveTo>
                    <a:pt x="2406522" y="0"/>
                  </a:moveTo>
                  <a:lnTo>
                    <a:pt x="48640" y="0"/>
                  </a:lnTo>
                  <a:lnTo>
                    <a:pt x="29682" y="3813"/>
                  </a:lnTo>
                  <a:lnTo>
                    <a:pt x="14224" y="14224"/>
                  </a:lnTo>
                  <a:lnTo>
                    <a:pt x="3813" y="29682"/>
                  </a:lnTo>
                  <a:lnTo>
                    <a:pt x="0" y="48641"/>
                  </a:lnTo>
                  <a:lnTo>
                    <a:pt x="0" y="437515"/>
                  </a:lnTo>
                  <a:lnTo>
                    <a:pt x="3813" y="456473"/>
                  </a:lnTo>
                  <a:lnTo>
                    <a:pt x="14223" y="471932"/>
                  </a:lnTo>
                  <a:lnTo>
                    <a:pt x="29682" y="482342"/>
                  </a:lnTo>
                  <a:lnTo>
                    <a:pt x="48640" y="486156"/>
                  </a:lnTo>
                  <a:lnTo>
                    <a:pt x="2406522" y="486156"/>
                  </a:lnTo>
                  <a:lnTo>
                    <a:pt x="2425481" y="482342"/>
                  </a:lnTo>
                  <a:lnTo>
                    <a:pt x="2440939" y="471932"/>
                  </a:lnTo>
                  <a:lnTo>
                    <a:pt x="2451350" y="456473"/>
                  </a:lnTo>
                  <a:lnTo>
                    <a:pt x="2455163" y="437515"/>
                  </a:lnTo>
                  <a:lnTo>
                    <a:pt x="2455163" y="48641"/>
                  </a:lnTo>
                  <a:lnTo>
                    <a:pt x="2451350" y="29682"/>
                  </a:lnTo>
                  <a:lnTo>
                    <a:pt x="2440939" y="14224"/>
                  </a:lnTo>
                  <a:lnTo>
                    <a:pt x="2425481" y="3813"/>
                  </a:lnTo>
                  <a:lnTo>
                    <a:pt x="24065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85888" y="4062984"/>
              <a:ext cx="2455545" cy="486409"/>
            </a:xfrm>
            <a:custGeom>
              <a:avLst/>
              <a:gdLst/>
              <a:ahLst/>
              <a:cxnLst/>
              <a:rect l="l" t="t" r="r" b="b"/>
              <a:pathLst>
                <a:path w="2455545" h="486410">
                  <a:moveTo>
                    <a:pt x="0" y="48641"/>
                  </a:moveTo>
                  <a:lnTo>
                    <a:pt x="3813" y="29682"/>
                  </a:lnTo>
                  <a:lnTo>
                    <a:pt x="14224" y="14224"/>
                  </a:lnTo>
                  <a:lnTo>
                    <a:pt x="29682" y="3813"/>
                  </a:lnTo>
                  <a:lnTo>
                    <a:pt x="48640" y="0"/>
                  </a:lnTo>
                  <a:lnTo>
                    <a:pt x="2406522" y="0"/>
                  </a:lnTo>
                  <a:lnTo>
                    <a:pt x="2425481" y="3813"/>
                  </a:lnTo>
                  <a:lnTo>
                    <a:pt x="2440939" y="14224"/>
                  </a:lnTo>
                  <a:lnTo>
                    <a:pt x="2451350" y="29682"/>
                  </a:lnTo>
                  <a:lnTo>
                    <a:pt x="2455163" y="48641"/>
                  </a:lnTo>
                  <a:lnTo>
                    <a:pt x="2455163" y="437515"/>
                  </a:lnTo>
                  <a:lnTo>
                    <a:pt x="2451350" y="456473"/>
                  </a:lnTo>
                  <a:lnTo>
                    <a:pt x="2440939" y="471932"/>
                  </a:lnTo>
                  <a:lnTo>
                    <a:pt x="2425481" y="482342"/>
                  </a:lnTo>
                  <a:lnTo>
                    <a:pt x="2406522" y="486156"/>
                  </a:lnTo>
                  <a:lnTo>
                    <a:pt x="48640" y="486156"/>
                  </a:lnTo>
                  <a:lnTo>
                    <a:pt x="29682" y="482342"/>
                  </a:lnTo>
                  <a:lnTo>
                    <a:pt x="14223" y="471932"/>
                  </a:lnTo>
                  <a:lnTo>
                    <a:pt x="3813" y="456473"/>
                  </a:lnTo>
                  <a:lnTo>
                    <a:pt x="0" y="437515"/>
                  </a:lnTo>
                  <a:lnTo>
                    <a:pt x="0" y="486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31608" y="4187952"/>
              <a:ext cx="2455545" cy="475615"/>
            </a:xfrm>
            <a:custGeom>
              <a:avLst/>
              <a:gdLst/>
              <a:ahLst/>
              <a:cxnLst/>
              <a:rect l="l" t="t" r="r" b="b"/>
              <a:pathLst>
                <a:path w="2455545" h="475614">
                  <a:moveTo>
                    <a:pt x="2455163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2455163" y="475488"/>
                  </a:lnTo>
                  <a:lnTo>
                    <a:pt x="2455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531608" y="4187952"/>
              <a:ext cx="2455545" cy="475615"/>
            </a:xfrm>
            <a:custGeom>
              <a:avLst/>
              <a:gdLst/>
              <a:ahLst/>
              <a:cxnLst/>
              <a:rect l="l" t="t" r="r" b="b"/>
              <a:pathLst>
                <a:path w="2455545" h="475614">
                  <a:moveTo>
                    <a:pt x="0" y="475488"/>
                  </a:moveTo>
                  <a:lnTo>
                    <a:pt x="2455163" y="475488"/>
                  </a:lnTo>
                  <a:lnTo>
                    <a:pt x="2455163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55478" y="3156968"/>
            <a:ext cx="3125777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DIRECCIÓN </a:t>
            </a:r>
            <a:r>
              <a:rPr sz="1100" b="1" spc="-15" dirty="0">
                <a:latin typeface="Calibri"/>
                <a:cs typeface="Calibri"/>
              </a:rPr>
              <a:t>ADMINISTRATIVA </a:t>
            </a:r>
            <a:r>
              <a:rPr sz="1100" b="1" spc="-5" dirty="0">
                <a:latin typeface="Calibri"/>
                <a:cs typeface="Calibri"/>
              </a:rPr>
              <a:t>DE </a:t>
            </a:r>
            <a:r>
              <a:rPr sz="1100" b="1" spc="-2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CONTROL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 smtClean="0">
                <a:latin typeface="Calibri"/>
                <a:cs typeface="Calibri"/>
              </a:rPr>
              <a:t>INTERNO</a:t>
            </a:r>
            <a:endParaRPr lang="es-ES" sz="1100" b="1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050" dirty="0" smtClean="0">
                <a:latin typeface="Calibri"/>
                <a:cs typeface="Calibri"/>
              </a:rPr>
              <a:t>(Periodo fijo)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latin typeface="Calibri"/>
                <a:cs typeface="Calibri"/>
              </a:rPr>
              <a:t>Diego Alberto Casas Morales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err="1" smtClean="0">
                <a:latin typeface="Calibri"/>
                <a:cs typeface="Calibri"/>
              </a:rPr>
              <a:t>Director</a:t>
            </a:r>
            <a:r>
              <a:rPr lang="pt-BR" sz="1050" dirty="0" smtClean="0">
                <a:latin typeface="Calibri"/>
                <a:cs typeface="Calibri"/>
              </a:rPr>
              <a:t> De </a:t>
            </a:r>
            <a:r>
              <a:rPr lang="pt-BR" sz="1050" dirty="0" err="1" smtClean="0">
                <a:latin typeface="Calibri"/>
                <a:cs typeface="Calibri"/>
              </a:rPr>
              <a:t>Control</a:t>
            </a:r>
            <a:r>
              <a:rPr lang="pt-BR" sz="1050" dirty="0" smtClean="0">
                <a:latin typeface="Calibri"/>
                <a:cs typeface="Calibri"/>
              </a:rPr>
              <a:t> Interno 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latin typeface="Calibri"/>
                <a:cs typeface="Calibri"/>
              </a:rPr>
              <a:t>controlinterno@edat.gov.co</a:t>
            </a:r>
            <a:endParaRPr lang="pt-BR" sz="105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028357" y="3062225"/>
            <a:ext cx="1741170" cy="5238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O" sz="1050" spc="-5" dirty="0" smtClean="0">
                <a:latin typeface="Calibri"/>
                <a:cs typeface="Calibri"/>
              </a:rPr>
              <a:t>José</a:t>
            </a:r>
            <a:r>
              <a:rPr lang="es-CO" sz="1050" dirty="0" smtClean="0">
                <a:latin typeface="Calibri"/>
                <a:cs typeface="Calibri"/>
              </a:rPr>
              <a:t> Rodrigo</a:t>
            </a:r>
            <a:r>
              <a:rPr lang="es-CO" sz="1050" spc="-20" dirty="0" smtClean="0">
                <a:latin typeface="Calibri"/>
                <a:cs typeface="Calibri"/>
              </a:rPr>
              <a:t> </a:t>
            </a:r>
            <a:r>
              <a:rPr lang="es-CO" sz="1050" dirty="0" smtClean="0">
                <a:latin typeface="Calibri"/>
                <a:cs typeface="Calibri"/>
              </a:rPr>
              <a:t>Herrera</a:t>
            </a:r>
            <a:r>
              <a:rPr lang="es-CO" sz="1050" spc="-30" dirty="0" smtClean="0">
                <a:latin typeface="Calibri"/>
                <a:cs typeface="Calibri"/>
              </a:rPr>
              <a:t> </a:t>
            </a:r>
            <a:r>
              <a:rPr lang="es-CO" sz="1050" spc="-5" dirty="0" smtClean="0">
                <a:latin typeface="Calibri"/>
                <a:cs typeface="Calibri"/>
              </a:rPr>
              <a:t>Mejía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S" sz="1050" spc="-5" dirty="0" smtClean="0">
                <a:latin typeface="Calibri"/>
                <a:cs typeface="Calibri"/>
              </a:rPr>
              <a:t>Gerente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S" sz="1050" spc="-5" dirty="0" smtClean="0">
                <a:latin typeface="Calibri"/>
                <a:cs typeface="Calibri"/>
              </a:rPr>
              <a:t>Gerencia@edat.gov.co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 txBox="1">
            <a:spLocks/>
          </p:cNvSpPr>
          <p:nvPr/>
        </p:nvSpPr>
        <p:spPr>
          <a:xfrm>
            <a:off x="90241" y="149779"/>
            <a:ext cx="9073243" cy="941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ORGÁNIGRAMA  </a:t>
            </a:r>
            <a:endParaRPr lang="es-CO" dirty="0"/>
          </a:p>
        </p:txBody>
      </p:sp>
      <p:cxnSp>
        <p:nvCxnSpPr>
          <p:cNvPr id="70" name="Conector recto 69"/>
          <p:cNvCxnSpPr/>
          <p:nvPr/>
        </p:nvCxnSpPr>
        <p:spPr>
          <a:xfrm>
            <a:off x="5770297" y="1507294"/>
            <a:ext cx="11961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ADAC960E-EC91-7B91-7AF1-80920C26D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71" name="object 54"/>
          <p:cNvSpPr/>
          <p:nvPr/>
        </p:nvSpPr>
        <p:spPr>
          <a:xfrm>
            <a:off x="3823056" y="3736890"/>
            <a:ext cx="1988337" cy="45719"/>
          </a:xfrm>
          <a:custGeom>
            <a:avLst/>
            <a:gdLst/>
            <a:ahLst/>
            <a:cxnLst/>
            <a:rect l="l" t="t" r="r" b="b"/>
            <a:pathLst>
              <a:path w="1736725">
                <a:moveTo>
                  <a:pt x="0" y="0"/>
                </a:moveTo>
                <a:lnTo>
                  <a:pt x="1736471" y="0"/>
                </a:lnTo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1" name="Conector recto 60"/>
          <p:cNvCxnSpPr/>
          <p:nvPr/>
        </p:nvCxnSpPr>
        <p:spPr>
          <a:xfrm>
            <a:off x="5809510" y="3736890"/>
            <a:ext cx="239469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5" name="object 5"/>
          <p:cNvGrpSpPr/>
          <p:nvPr/>
        </p:nvGrpSpPr>
        <p:grpSpPr>
          <a:xfrm>
            <a:off x="8004401" y="3180653"/>
            <a:ext cx="2230406" cy="998985"/>
            <a:chOff x="7382256" y="1584960"/>
            <a:chExt cx="1519555" cy="594360"/>
          </a:xfrm>
        </p:grpSpPr>
        <p:sp>
          <p:nvSpPr>
            <p:cNvPr id="76" name="object 6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2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59" y="394970"/>
                  </a:lnTo>
                  <a:lnTo>
                    <a:pt x="1356359" y="43942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2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59" y="43942"/>
                  </a:lnTo>
                  <a:lnTo>
                    <a:pt x="1356359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1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60" y="394970"/>
                  </a:lnTo>
                  <a:lnTo>
                    <a:pt x="1356360" y="43941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9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1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60" y="43941"/>
                  </a:lnTo>
                  <a:lnTo>
                    <a:pt x="1356360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53"/>
          <p:cNvSpPr txBox="1"/>
          <p:nvPr/>
        </p:nvSpPr>
        <p:spPr>
          <a:xfrm>
            <a:off x="7685658" y="3480858"/>
            <a:ext cx="3125777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100" b="1" spc="-5" dirty="0" smtClean="0">
                <a:latin typeface="Calibri"/>
                <a:cs typeface="Calibri"/>
              </a:rPr>
              <a:t>SECRETARIA EJECUTIVA - LNR</a:t>
            </a:r>
            <a:endParaRPr lang="es-ES" sz="1100" b="1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050" dirty="0" err="1" smtClean="0">
                <a:latin typeface="Calibri"/>
                <a:cs typeface="Calibri"/>
              </a:rPr>
              <a:t>Jenifer</a:t>
            </a:r>
            <a:r>
              <a:rPr lang="es-ES" sz="1050" dirty="0" smtClean="0">
                <a:latin typeface="Calibri"/>
                <a:cs typeface="Calibri"/>
              </a:rPr>
              <a:t> Gómez 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050" dirty="0" smtClean="0">
                <a:latin typeface="Calibri"/>
                <a:cs typeface="Calibri"/>
              </a:rPr>
              <a:t>Secretaria ejecutiva </a:t>
            </a:r>
            <a:endParaRPr lang="pt-BR" sz="1050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latin typeface="Calibri"/>
                <a:cs typeface="Calibri"/>
              </a:rPr>
              <a:t> secretariaejecutiva@edat.gov.co</a:t>
            </a:r>
          </a:p>
        </p:txBody>
      </p:sp>
      <p:grpSp>
        <p:nvGrpSpPr>
          <p:cNvPr id="86" name="object 5"/>
          <p:cNvGrpSpPr/>
          <p:nvPr/>
        </p:nvGrpSpPr>
        <p:grpSpPr>
          <a:xfrm>
            <a:off x="5038979" y="5755439"/>
            <a:ext cx="2230406" cy="998985"/>
            <a:chOff x="7382256" y="1584960"/>
            <a:chExt cx="1519555" cy="594360"/>
          </a:xfrm>
        </p:grpSpPr>
        <p:sp>
          <p:nvSpPr>
            <p:cNvPr id="87" name="object 6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2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59" y="394970"/>
                  </a:lnTo>
                  <a:lnTo>
                    <a:pt x="1356359" y="43942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2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59" y="43942"/>
                  </a:lnTo>
                  <a:lnTo>
                    <a:pt x="1356359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1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60" y="394970"/>
                  </a:lnTo>
                  <a:lnTo>
                    <a:pt x="1356360" y="43941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1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60" y="43941"/>
                  </a:lnTo>
                  <a:lnTo>
                    <a:pt x="1356360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5"/>
          <p:cNvGrpSpPr/>
          <p:nvPr/>
        </p:nvGrpSpPr>
        <p:grpSpPr>
          <a:xfrm>
            <a:off x="8189343" y="5809103"/>
            <a:ext cx="2399439" cy="945321"/>
            <a:chOff x="7382256" y="1584960"/>
            <a:chExt cx="1519555" cy="594360"/>
          </a:xfrm>
        </p:grpSpPr>
        <p:sp>
          <p:nvSpPr>
            <p:cNvPr id="92" name="object 6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2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59" y="394970"/>
                  </a:lnTo>
                  <a:lnTo>
                    <a:pt x="1356359" y="43942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7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2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59" y="43942"/>
                  </a:lnTo>
                  <a:lnTo>
                    <a:pt x="1356359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1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60" y="394970"/>
                  </a:lnTo>
                  <a:lnTo>
                    <a:pt x="1356360" y="43941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1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60" y="43941"/>
                  </a:lnTo>
                  <a:lnTo>
                    <a:pt x="1356360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4"/>
          <p:cNvSpPr/>
          <p:nvPr/>
        </p:nvSpPr>
        <p:spPr>
          <a:xfrm>
            <a:off x="2920913" y="5510072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5"/>
          <p:cNvGrpSpPr/>
          <p:nvPr/>
        </p:nvGrpSpPr>
        <p:grpSpPr>
          <a:xfrm>
            <a:off x="1845843" y="5755439"/>
            <a:ext cx="2230406" cy="998985"/>
            <a:chOff x="7382256" y="1584960"/>
            <a:chExt cx="1519555" cy="594360"/>
          </a:xfrm>
        </p:grpSpPr>
        <p:sp>
          <p:nvSpPr>
            <p:cNvPr id="98" name="object 6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2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59" y="394970"/>
                  </a:lnTo>
                  <a:lnTo>
                    <a:pt x="1356359" y="43942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7"/>
            <p:cNvSpPr/>
            <p:nvPr/>
          </p:nvSpPr>
          <p:spPr>
            <a:xfrm>
              <a:off x="7388352" y="1591056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2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59" y="43942"/>
                  </a:lnTo>
                  <a:lnTo>
                    <a:pt x="1356359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8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1312418" y="0"/>
                  </a:moveTo>
                  <a:lnTo>
                    <a:pt x="43942" y="0"/>
                  </a:lnTo>
                  <a:lnTo>
                    <a:pt x="26842" y="3454"/>
                  </a:lnTo>
                  <a:lnTo>
                    <a:pt x="12874" y="12874"/>
                  </a:lnTo>
                  <a:lnTo>
                    <a:pt x="3454" y="26842"/>
                  </a:lnTo>
                  <a:lnTo>
                    <a:pt x="0" y="43941"/>
                  </a:lnTo>
                  <a:lnTo>
                    <a:pt x="0" y="394970"/>
                  </a:lnTo>
                  <a:lnTo>
                    <a:pt x="3454" y="412069"/>
                  </a:lnTo>
                  <a:lnTo>
                    <a:pt x="12874" y="426037"/>
                  </a:lnTo>
                  <a:lnTo>
                    <a:pt x="26842" y="435457"/>
                  </a:lnTo>
                  <a:lnTo>
                    <a:pt x="43942" y="438912"/>
                  </a:lnTo>
                  <a:lnTo>
                    <a:pt x="1312418" y="438912"/>
                  </a:lnTo>
                  <a:lnTo>
                    <a:pt x="1329517" y="435457"/>
                  </a:lnTo>
                  <a:lnTo>
                    <a:pt x="1343485" y="426037"/>
                  </a:lnTo>
                  <a:lnTo>
                    <a:pt x="1352905" y="412069"/>
                  </a:lnTo>
                  <a:lnTo>
                    <a:pt x="1356360" y="394970"/>
                  </a:lnTo>
                  <a:lnTo>
                    <a:pt x="1356360" y="43941"/>
                  </a:lnTo>
                  <a:lnTo>
                    <a:pt x="1352905" y="26842"/>
                  </a:lnTo>
                  <a:lnTo>
                    <a:pt x="1343485" y="12874"/>
                  </a:lnTo>
                  <a:lnTo>
                    <a:pt x="1329517" y="3454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"/>
            <p:cNvSpPr/>
            <p:nvPr/>
          </p:nvSpPr>
          <p:spPr>
            <a:xfrm>
              <a:off x="7539228" y="1734312"/>
              <a:ext cx="1356360" cy="439420"/>
            </a:xfrm>
            <a:custGeom>
              <a:avLst/>
              <a:gdLst/>
              <a:ahLst/>
              <a:cxnLst/>
              <a:rect l="l" t="t" r="r" b="b"/>
              <a:pathLst>
                <a:path w="1356359" h="439419">
                  <a:moveTo>
                    <a:pt x="0" y="43941"/>
                  </a:moveTo>
                  <a:lnTo>
                    <a:pt x="3454" y="26842"/>
                  </a:lnTo>
                  <a:lnTo>
                    <a:pt x="12874" y="12874"/>
                  </a:lnTo>
                  <a:lnTo>
                    <a:pt x="26842" y="3454"/>
                  </a:lnTo>
                  <a:lnTo>
                    <a:pt x="43942" y="0"/>
                  </a:lnTo>
                  <a:lnTo>
                    <a:pt x="1312418" y="0"/>
                  </a:lnTo>
                  <a:lnTo>
                    <a:pt x="1329517" y="3454"/>
                  </a:lnTo>
                  <a:lnTo>
                    <a:pt x="1343485" y="12874"/>
                  </a:lnTo>
                  <a:lnTo>
                    <a:pt x="1352905" y="26842"/>
                  </a:lnTo>
                  <a:lnTo>
                    <a:pt x="1356360" y="43941"/>
                  </a:lnTo>
                  <a:lnTo>
                    <a:pt x="1356360" y="394970"/>
                  </a:lnTo>
                  <a:lnTo>
                    <a:pt x="1352905" y="412069"/>
                  </a:lnTo>
                  <a:lnTo>
                    <a:pt x="1343485" y="426037"/>
                  </a:lnTo>
                  <a:lnTo>
                    <a:pt x="1329517" y="435457"/>
                  </a:lnTo>
                  <a:lnTo>
                    <a:pt x="1312418" y="438912"/>
                  </a:lnTo>
                  <a:lnTo>
                    <a:pt x="43942" y="438912"/>
                  </a:lnTo>
                  <a:lnTo>
                    <a:pt x="26842" y="435457"/>
                  </a:lnTo>
                  <a:lnTo>
                    <a:pt x="12874" y="426037"/>
                  </a:lnTo>
                  <a:lnTo>
                    <a:pt x="3454" y="412069"/>
                  </a:lnTo>
                  <a:lnTo>
                    <a:pt x="0" y="394970"/>
                  </a:lnTo>
                  <a:lnTo>
                    <a:pt x="0" y="43941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3"/>
          <p:cNvSpPr/>
          <p:nvPr/>
        </p:nvSpPr>
        <p:spPr>
          <a:xfrm>
            <a:off x="6007925" y="5615049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0" y="280797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3"/>
          <p:cNvSpPr/>
          <p:nvPr/>
        </p:nvSpPr>
        <p:spPr>
          <a:xfrm>
            <a:off x="9279556" y="5602531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0" y="280797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53"/>
          <p:cNvSpPr txBox="1"/>
          <p:nvPr/>
        </p:nvSpPr>
        <p:spPr>
          <a:xfrm>
            <a:off x="1487887" y="6141665"/>
            <a:ext cx="3125777" cy="53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100" b="1" spc="-5" dirty="0" smtClean="0">
                <a:latin typeface="Calibri"/>
                <a:cs typeface="Calibri"/>
              </a:rPr>
              <a:t>AUXILIAR ADMINISTRATIVO (CA)</a:t>
            </a:r>
            <a:endParaRPr lang="es-ES" sz="1100" b="1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050" dirty="0" err="1" smtClean="0">
                <a:latin typeface="Calibri"/>
                <a:cs typeface="Calibri"/>
              </a:rPr>
              <a:t>Dicenid</a:t>
            </a:r>
            <a:r>
              <a:rPr lang="es-ES" sz="1050" dirty="0" smtClean="0">
                <a:latin typeface="Calibri"/>
                <a:cs typeface="Calibri"/>
              </a:rPr>
              <a:t> Hernández Villareal  </a:t>
            </a:r>
            <a:endParaRPr lang="pt-BR" sz="1050" dirty="0" smtClean="0">
              <a:latin typeface="Calibri"/>
              <a:cs typeface="Calibri"/>
            </a:endParaRP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pt-BR" sz="1050" dirty="0" smtClean="0">
                <a:latin typeface="Calibri"/>
                <a:cs typeface="Calibri"/>
              </a:rPr>
              <a:t> </a:t>
            </a:r>
          </a:p>
        </p:txBody>
      </p:sp>
      <p:sp>
        <p:nvSpPr>
          <p:cNvPr id="105" name="object 53"/>
          <p:cNvSpPr txBox="1"/>
          <p:nvPr/>
        </p:nvSpPr>
        <p:spPr>
          <a:xfrm>
            <a:off x="5176033" y="6147481"/>
            <a:ext cx="217756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400" b="1" spc="-5" dirty="0" smtClean="0">
                <a:latin typeface="Calibri"/>
                <a:cs typeface="Calibri"/>
              </a:rPr>
              <a:t>(2) DOS PROFESIONALES</a:t>
            </a:r>
          </a:p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400" b="1" spc="-5" dirty="0" smtClean="0">
                <a:latin typeface="Calibri"/>
                <a:cs typeface="Calibri"/>
              </a:rPr>
              <a:t>UNIVERSITARIO (CA)</a:t>
            </a:r>
            <a:r>
              <a:rPr lang="pt-BR" sz="1400" dirty="0" smtClean="0">
                <a:latin typeface="Calibri"/>
                <a:cs typeface="Calibri"/>
              </a:rPr>
              <a:t> </a:t>
            </a:r>
          </a:p>
        </p:txBody>
      </p:sp>
      <p:sp>
        <p:nvSpPr>
          <p:cNvPr id="106" name="object 53"/>
          <p:cNvSpPr txBox="1"/>
          <p:nvPr/>
        </p:nvSpPr>
        <p:spPr>
          <a:xfrm>
            <a:off x="8401387" y="6219986"/>
            <a:ext cx="21775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marR="5080" indent="-411480" algn="ctr">
              <a:lnSpc>
                <a:spcPct val="100000"/>
              </a:lnSpc>
              <a:spcBef>
                <a:spcPts val="100"/>
              </a:spcBef>
            </a:pPr>
            <a:r>
              <a:rPr lang="es-ES" sz="1400" b="1" spc="-5" dirty="0" smtClean="0">
                <a:latin typeface="Calibri"/>
                <a:cs typeface="Calibri"/>
              </a:rPr>
              <a:t>AUXILIAR ADMINISTRATIVO (CA)</a:t>
            </a:r>
            <a:r>
              <a:rPr lang="pt-BR" sz="1400" dirty="0" smtClean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3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2477225" y="2473343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666450" y="3066094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5</a:t>
            </a:r>
            <a:r>
              <a:rPr lang="es-CO" sz="13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221684" y="2955447"/>
            <a:ext cx="5370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</a:rPr>
              <a:t>Confirmación </a:t>
            </a:r>
            <a:r>
              <a:rPr lang="es-ES" sz="2800" b="1" dirty="0">
                <a:solidFill>
                  <a:srgbClr val="002060"/>
                </a:solidFill>
              </a:rPr>
              <a:t>de la fecha para realizar la inducción y reinducción con todo el personal.</a:t>
            </a:r>
          </a:p>
          <a:p>
            <a:pPr algn="r"/>
            <a:r>
              <a:rPr lang="es-ES" sz="2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</a:rPr>
              <a:t> </a:t>
            </a:r>
            <a:endParaRPr lang="es-ES" sz="2800" b="1" kern="0" dirty="0">
              <a:solidFill>
                <a:srgbClr val="002060"/>
              </a:solidFill>
              <a:latin typeface="FoundryContextW03-Bd" panose="02000000000000000000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099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9" y="1536698"/>
            <a:ext cx="4699001" cy="46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3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2477225" y="2473343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666450" y="3066094"/>
            <a:ext cx="155523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6.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221684" y="2955447"/>
            <a:ext cx="5370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</a:rPr>
              <a:t>D</a:t>
            </a:r>
            <a:r>
              <a:rPr lang="es-ES" sz="2800" b="1" dirty="0" smtClean="0">
                <a:solidFill>
                  <a:srgbClr val="002060"/>
                </a:solidFill>
              </a:rPr>
              <a:t>esignación del colaborador que brindara la información por área para realizar la actualización de: Matrices DOFA, </a:t>
            </a:r>
            <a:r>
              <a:rPr lang="es-ES" sz="2800" b="1" dirty="0" err="1" smtClean="0">
                <a:solidFill>
                  <a:srgbClr val="002060"/>
                </a:solidFill>
              </a:rPr>
              <a:t>Normogramas</a:t>
            </a:r>
            <a:r>
              <a:rPr lang="es-ES" sz="2800" b="1" dirty="0" smtClean="0">
                <a:solidFill>
                  <a:srgbClr val="002060"/>
                </a:solidFill>
              </a:rPr>
              <a:t>, Mapas de riesgos e Indicadores.</a:t>
            </a:r>
          </a:p>
          <a:p>
            <a:pPr algn="r"/>
            <a:r>
              <a:rPr lang="es-ES" sz="2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</a:rPr>
              <a:t> </a:t>
            </a:r>
            <a:endParaRPr lang="es-ES" sz="2800" b="1" kern="0" dirty="0">
              <a:solidFill>
                <a:srgbClr val="002060"/>
              </a:solidFill>
              <a:latin typeface="FoundryContextW03-Bd" panose="02000000000000000000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767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19709"/>
              </p:ext>
            </p:extLst>
          </p:nvPr>
        </p:nvGraphicFramePr>
        <p:xfrm>
          <a:off x="137881" y="1706169"/>
          <a:ext cx="5577119" cy="44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791">
                  <a:extLst>
                    <a:ext uri="{9D8B030D-6E8A-4147-A177-3AD203B41FA5}">
                      <a16:colId xmlns:a16="http://schemas.microsoft.com/office/drawing/2014/main" xmlns="" val="2416420071"/>
                    </a:ext>
                  </a:extLst>
                </a:gridCol>
                <a:gridCol w="1834328">
                  <a:extLst>
                    <a:ext uri="{9D8B030D-6E8A-4147-A177-3AD203B41FA5}">
                      <a16:colId xmlns:a16="http://schemas.microsoft.com/office/drawing/2014/main" xmlns="" val="1295097127"/>
                    </a:ext>
                  </a:extLst>
                </a:gridCol>
              </a:tblGrid>
              <a:tr h="34388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AREA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COLABORADOR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425547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 Tecnológica (GTC)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3917190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</a:t>
                      </a:r>
                      <a:r>
                        <a:rPr lang="es-ES" baseline="0" dirty="0" smtClean="0"/>
                        <a:t> Estratégica (GES)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743048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 del (SIG)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208796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r>
                        <a:rPr lang="es-ES" dirty="0" smtClean="0"/>
                        <a:t>Atención</a:t>
                      </a:r>
                      <a:r>
                        <a:rPr lang="es-ES" baseline="0" dirty="0" smtClean="0"/>
                        <a:t> al ciudadano (ACI)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1845283"/>
                  </a:ext>
                </a:extLst>
              </a:tr>
              <a:tr h="601800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 de proyectos,</a:t>
                      </a:r>
                      <a:r>
                        <a:rPr lang="es-ES" baseline="0" dirty="0" smtClean="0"/>
                        <a:t> asesoría técnica y aseguramiento (GPA)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26110"/>
                  </a:ext>
                </a:extLst>
              </a:tr>
              <a:tr h="419666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 humana y SST (GHS)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476643"/>
                  </a:ext>
                </a:extLst>
              </a:tr>
              <a:tr h="580533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</a:t>
                      </a:r>
                      <a:r>
                        <a:rPr lang="es-ES" baseline="0" dirty="0" smtClean="0"/>
                        <a:t> jurídica y contractual (GJC)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7680119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 documental (GDO)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5184122"/>
                  </a:ext>
                </a:extLst>
              </a:tr>
              <a:tr h="601800">
                <a:tc>
                  <a:txBody>
                    <a:bodyPr/>
                    <a:lstStyle/>
                    <a:p>
                      <a:r>
                        <a:rPr lang="es-ES" dirty="0" smtClean="0"/>
                        <a:t>Gestión</a:t>
                      </a:r>
                      <a:r>
                        <a:rPr lang="es-ES" baseline="0" dirty="0" smtClean="0"/>
                        <a:t> financiera y administrativa (GFA)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83088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603325"/>
            <a:ext cx="5969000" cy="43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2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106612"/>
            <a:ext cx="11976100" cy="30765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62252" y="2559092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2552150" y="3030976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7</a:t>
            </a:r>
            <a:r>
              <a:rPr lang="es-CO" sz="13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041660" y="3107919"/>
            <a:ext cx="5370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Intervención por la profesional del sistema de gestión de seguridad y salud en el trabajo con el fin de exponer temas para la actualización de la política general del sistema de gestión de seguridad y salud en el trabajo (SG-SST).</a:t>
            </a:r>
          </a:p>
          <a:p>
            <a:pPr algn="r"/>
            <a:r>
              <a:rPr lang="es-ES" sz="2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</a:rPr>
              <a:t> </a:t>
            </a:r>
            <a:endParaRPr lang="es-ES" sz="2800" b="1" kern="0" dirty="0">
              <a:solidFill>
                <a:srgbClr val="002060"/>
              </a:solidFill>
              <a:latin typeface="FoundryContextW03-Bd" panose="02000000000000000000" pitchFamily="2" charset="77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E7C4A89-FD3B-D2D5-C4BC-9FE92359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503918"/>
            <a:ext cx="9073243" cy="941161"/>
          </a:xfrm>
        </p:spPr>
        <p:txBody>
          <a:bodyPr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CONFORMACION Y DELEGACION DE COMITES Y BRIGADA DE EMERGENCIA.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24DCEC-DB9C-4A24-AC39-05C6CAD12166}"/>
              </a:ext>
            </a:extLst>
          </p:cNvPr>
          <p:cNvSpPr txBox="1"/>
          <p:nvPr/>
        </p:nvSpPr>
        <p:spPr>
          <a:xfrm>
            <a:off x="480387" y="1459855"/>
            <a:ext cx="476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CONVIVENCIA LABORAL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093DA7B-9082-4EDC-B990-F3CB0E3C961E}"/>
              </a:ext>
            </a:extLst>
          </p:cNvPr>
          <p:cNvSpPr txBox="1"/>
          <p:nvPr/>
        </p:nvSpPr>
        <p:spPr>
          <a:xfrm>
            <a:off x="7620000" y="1431905"/>
            <a:ext cx="349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COPASST / VIGIA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B421111-AA66-4CBF-BBEB-373A6692125E}"/>
              </a:ext>
            </a:extLst>
          </p:cNvPr>
          <p:cNvSpPr/>
          <p:nvPr/>
        </p:nvSpPr>
        <p:spPr>
          <a:xfrm>
            <a:off x="7673015" y="2776289"/>
            <a:ext cx="3004935" cy="2299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Resolución 1016 de 1989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Resolución 2013 de 1986</a:t>
            </a:r>
          </a:p>
          <a:p>
            <a:r>
              <a:rPr lang="es-ES" dirty="0">
                <a:solidFill>
                  <a:schemeClr val="tx1"/>
                </a:solidFill>
              </a:rPr>
              <a:t>➢ Decreto-Ley 1295 de 1994</a:t>
            </a:r>
          </a:p>
          <a:p>
            <a:r>
              <a:rPr lang="es-ES" dirty="0">
                <a:solidFill>
                  <a:schemeClr val="tx1"/>
                </a:solidFill>
              </a:rPr>
              <a:t>➢ Ley 1562 de 2012 y</a:t>
            </a:r>
          </a:p>
          <a:p>
            <a:r>
              <a:rPr lang="es-ES" dirty="0">
                <a:solidFill>
                  <a:schemeClr val="tx1"/>
                </a:solidFill>
              </a:rPr>
              <a:t> ➢ Resolución 0312 de 2019 ➢ Decreto 1072 de 2015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4A6867B-607A-48F3-A925-D72623B1934B}"/>
              </a:ext>
            </a:extLst>
          </p:cNvPr>
          <p:cNvSpPr txBox="1"/>
          <p:nvPr/>
        </p:nvSpPr>
        <p:spPr>
          <a:xfrm>
            <a:off x="7265502" y="2117951"/>
            <a:ext cx="42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Normas que regulan el COPASST Y VIGIA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7A67F89-C305-4182-9496-3FF79B2B1B17}"/>
              </a:ext>
            </a:extLst>
          </p:cNvPr>
          <p:cNvSpPr txBox="1"/>
          <p:nvPr/>
        </p:nvSpPr>
        <p:spPr>
          <a:xfrm>
            <a:off x="665918" y="2306566"/>
            <a:ext cx="42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Norma que regulan el comité de convivencia laboral COCOLA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724D62D-29B5-4A56-8691-EEA57CA9561D}"/>
              </a:ext>
            </a:extLst>
          </p:cNvPr>
          <p:cNvSpPr/>
          <p:nvPr/>
        </p:nvSpPr>
        <p:spPr>
          <a:xfrm>
            <a:off x="1033670" y="2974985"/>
            <a:ext cx="3261073" cy="2100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tx1"/>
                </a:solidFill>
              </a:rPr>
              <a:t>Ley 1010 del 2006.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tx1"/>
                </a:solidFill>
              </a:rPr>
              <a:t>Resolución 2646 de 2008.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tx1"/>
                </a:solidFill>
              </a:rPr>
              <a:t>Resolución 652 del 2012.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tx1"/>
                </a:solidFill>
              </a:rPr>
              <a:t>Resolución 1356 del 2012</a:t>
            </a:r>
            <a:r>
              <a:rPr lang="es-CO" dirty="0"/>
              <a:t>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74F6D15-E338-449A-8F81-6A5059DF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42" y="4179094"/>
            <a:ext cx="2493460" cy="17929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97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B7D56F-CCCC-44AB-BBDA-BEEFE020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CONFORMACION DE COMITÉS </a:t>
            </a:r>
          </a:p>
        </p:txBody>
      </p:sp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xmlns="" id="{A3278EAB-B272-469B-9A3F-576514739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956" y="3093455"/>
            <a:ext cx="4029075" cy="1390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7471B92-5136-42BB-98BD-ED9990EC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06" y="4744363"/>
            <a:ext cx="1993210" cy="1102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182F42D-6F73-42ED-853F-25B1E9C5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06" y="3788780"/>
            <a:ext cx="5549352" cy="8607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58831C-C5FA-4664-B4F9-A6BD689E5A90}"/>
              </a:ext>
            </a:extLst>
          </p:cNvPr>
          <p:cNvSpPr txBox="1"/>
          <p:nvPr/>
        </p:nvSpPr>
        <p:spPr>
          <a:xfrm>
            <a:off x="535906" y="3142449"/>
            <a:ext cx="385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RESOLUCION 652 DEL  2012: Articulo 3. conformación 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85A4E6-ABA2-47BA-A412-305E8E64B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921" y="4807353"/>
            <a:ext cx="3944381" cy="1038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94C2D8D-E660-4B7F-9CBF-A22AA43E4D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533" r="65305" b="4752"/>
          <a:stretch/>
        </p:blipFill>
        <p:spPr>
          <a:xfrm>
            <a:off x="10554332" y="3524484"/>
            <a:ext cx="960069" cy="45466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C67CD1B-00E6-465F-9E6C-E852598F47C0}"/>
              </a:ext>
            </a:extLst>
          </p:cNvPr>
          <p:cNvSpPr txBox="1"/>
          <p:nvPr/>
        </p:nvSpPr>
        <p:spPr>
          <a:xfrm>
            <a:off x="7661332" y="1939247"/>
            <a:ext cx="385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RESOLUCION 2013 de 1986</a:t>
            </a:r>
          </a:p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     Articulo 2,3.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DECRETO LEY 1295 DE 1994 </a:t>
            </a:r>
          </a:p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      Articulo 35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0DD1B3A-83AF-48B3-9874-49793FE953D6}"/>
              </a:ext>
            </a:extLst>
          </p:cNvPr>
          <p:cNvSpPr txBox="1"/>
          <p:nvPr/>
        </p:nvSpPr>
        <p:spPr>
          <a:xfrm>
            <a:off x="1020417" y="2027583"/>
            <a:ext cx="340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COMITÉ DE CONVIVENCIA LABORAL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54309E9-A413-424A-A610-687BB5CA9484}"/>
              </a:ext>
            </a:extLst>
          </p:cNvPr>
          <p:cNvSpPr txBox="1"/>
          <p:nvPr/>
        </p:nvSpPr>
        <p:spPr>
          <a:xfrm>
            <a:off x="7473269" y="1616035"/>
            <a:ext cx="34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VIGIA SST.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C81C67-0B54-8F73-E608-CC832739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1.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064356" y="3571669"/>
            <a:ext cx="5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93670">
              <a:buClr>
                <a:srgbClr val="000000"/>
              </a:buClr>
            </a:pPr>
            <a:r>
              <a:rPr lang="es-CO" sz="40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Verificación del Quorum</a:t>
            </a:r>
          </a:p>
        </p:txBody>
      </p:sp>
    </p:spTree>
    <p:extLst>
      <p:ext uri="{BB962C8B-B14F-4D97-AF65-F5344CB8AC3E}">
        <p14:creationId xmlns:p14="http://schemas.microsoft.com/office/powerpoint/2010/main" val="38407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ué es el SG-SST y para qué sirve implementarlo?">
            <a:extLst>
              <a:ext uri="{FF2B5EF4-FFF2-40B4-BE49-F238E27FC236}">
                <a16:creationId xmlns:a16="http://schemas.microsoft.com/office/drawing/2014/main" xmlns="" id="{13E83881-775B-4FD5-B242-90E67593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99328"/>
            <a:ext cx="4187687" cy="27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11">
            <a:extLst>
              <a:ext uri="{FF2B5EF4-FFF2-40B4-BE49-F238E27FC236}">
                <a16:creationId xmlns:a16="http://schemas.microsoft.com/office/drawing/2014/main" xmlns="" id="{FA29AD3E-FD39-4294-B1ED-689185F34B63}"/>
              </a:ext>
            </a:extLst>
          </p:cNvPr>
          <p:cNvSpPr txBox="1">
            <a:spLocks/>
          </p:cNvSpPr>
          <p:nvPr/>
        </p:nvSpPr>
        <p:spPr>
          <a:xfrm>
            <a:off x="7620000" y="1582340"/>
            <a:ext cx="4572000" cy="348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Servir como organismo de coordinación entre el empleador y los trabajadores en la solución de problemas sobre Seguridad y Salud en el Trabajo.</a:t>
            </a:r>
          </a:p>
          <a:p>
            <a:pPr algn="just"/>
            <a:r>
              <a:rPr lang="es-ES" dirty="0"/>
              <a:t>Revisar las estadísticas de accidentalidad y enfermedades laborales.</a:t>
            </a:r>
          </a:p>
          <a:p>
            <a:pPr algn="just"/>
            <a:r>
              <a:rPr lang="es-ES" dirty="0"/>
              <a:t>Archivar los informes de las actividades que desarrolle en ejercicio de sus funciones y mantenerlos a disposición del empleador, los trabajadores y las autoridades competentes.</a:t>
            </a:r>
          </a:p>
          <a:p>
            <a:pPr algn="just"/>
            <a:r>
              <a:rPr lang="es-ES" dirty="0"/>
              <a:t>Las demás funciones que le señalen las normas sobre seguridad y salud en el trabajo.</a:t>
            </a:r>
          </a:p>
          <a:p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93FDE3E-4789-4B83-945F-7FF4AA5D918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/>
              <a:t>FUNCIONES DEL VIGIA SST 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34F33B1-8802-4EA5-B070-0F7BC31AE3FF}"/>
              </a:ext>
            </a:extLst>
          </p:cNvPr>
          <p:cNvSpPr txBox="1"/>
          <p:nvPr/>
        </p:nvSpPr>
        <p:spPr>
          <a:xfrm>
            <a:off x="1020418" y="1582340"/>
            <a:ext cx="5897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RESOLUCION 2013 DE 1886</a:t>
            </a:r>
          </a:p>
          <a:p>
            <a:pPr algn="just"/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Proponer actividades que procuren la salud de los trabajadores y un ambiente adecuado en los sitios de trabajo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Proponer y participar en capacitaciones </a:t>
            </a:r>
            <a:r>
              <a:rPr lang="es-CO" dirty="0" err="1"/>
              <a:t>sst</a:t>
            </a:r>
            <a:r>
              <a:rPr lang="es-CO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Colaborar en el Analís de las investigaciones de los accidentes de trabajo y enfermedades laborales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Vigilar el cumplimiento de las normas </a:t>
            </a:r>
            <a:r>
              <a:rPr lang="es-CO" dirty="0" err="1"/>
              <a:t>sst</a:t>
            </a:r>
            <a:r>
              <a:rPr lang="es-CO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Visitar, periódicamente, las instalaciones de trabajo e informar al empleador sobre la existencia de factores de riesgo y sugerir medidas correctivas o de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7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ndición de cuentas de los SISO de obra - SafetYA®">
            <a:extLst>
              <a:ext uri="{FF2B5EF4-FFF2-40B4-BE49-F238E27FC236}">
                <a16:creationId xmlns:a16="http://schemas.microsoft.com/office/drawing/2014/main" xmlns="" id="{92FC641A-CAA4-45FB-AA3D-FC654A8A7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5" b="15148"/>
          <a:stretch/>
        </p:blipFill>
        <p:spPr bwMode="auto">
          <a:xfrm>
            <a:off x="8024193" y="2265305"/>
            <a:ext cx="3750365" cy="34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xmlns="" id="{1F700C47-BABA-4E01-BBD2-4B28613A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223" y="1871404"/>
            <a:ext cx="6901070" cy="444006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s-ES" sz="2300" b="1" i="0" dirty="0">
                <a:effectLst/>
              </a:rPr>
              <a:t>Responsabilidades del Decreto 1072 de 2015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Revisar el plan anual de capacitación propuesto por el administrador del SG-SST (artículo 2.2.4.6.11).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Revisar la política y los 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objetivos del SG-SST </a:t>
            </a: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(artículo 2.2.4.6.5).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Formular recomendaciones para el mejoramiento del SG-SST (artículo 2.2.4.6.8).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Emitir recomendaciones sobre los resultados de las evaluaciones de los ambientes de trabajo a que haya lugar (artículo 2.2.4.6.15).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Participar en la identificación de peligros y la evaluación de riesgos que puedan derivarse de cambios en la empresa (artículo 2.2.4.6.26).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Participar en la planificación de las auditorías al SG-SST (artículo 2.2.4.6.29).</a:t>
            </a:r>
          </a:p>
          <a:p>
            <a:pPr algn="just">
              <a:buFont typeface="+mj-lt"/>
              <a:buAutoNum type="arabicPeriod"/>
            </a:pP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Revisar el documento generado en la revisión por la dirección y supervisar la ejecución de las acciones correctivas, preventivas y de mejora derivados de este (artículo 2.2.4.6.31).</a:t>
            </a:r>
          </a:p>
          <a:p>
            <a:pPr algn="just">
              <a:buFont typeface="+mj-lt"/>
              <a:buAutoNum type="arabicPeriod"/>
            </a:pP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Rendir cuentas de su desempeño</a:t>
            </a:r>
            <a:r>
              <a:rPr lang="es-ES" sz="2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como mínimo una vez al año (artículo 2.2.4.6.8).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9C0AB1-01CA-42DF-88A2-FFB162D3ABA1}"/>
              </a:ext>
            </a:extLst>
          </p:cNvPr>
          <p:cNvSpPr txBox="1"/>
          <p:nvPr/>
        </p:nvSpPr>
        <p:spPr>
          <a:xfrm>
            <a:off x="1981200" y="575884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FUNCIONES DEL VIGIA SST 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6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E04CB7-E4EC-4988-900E-F66C17C2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BRIGADA DE EMERGENCIA </a:t>
            </a:r>
            <a:endParaRPr lang="es-CO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xmlns="" id="{116FD303-D8F3-4AE7-A869-EBDC66F2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CO" b="1" u="sng" dirty="0"/>
              <a:t>NORMA QUE LO REGULA</a:t>
            </a:r>
          </a:p>
          <a:p>
            <a:r>
              <a:rPr lang="es-CO" dirty="0"/>
              <a:t>DECRETO 1072 DE 2015 </a:t>
            </a:r>
          </a:p>
          <a:p>
            <a:r>
              <a:rPr lang="es-CO" dirty="0"/>
              <a:t>LEY 9 DE 1979</a:t>
            </a:r>
          </a:p>
          <a:p>
            <a:r>
              <a:rPr lang="es-CO" dirty="0"/>
              <a:t>RESOLUCION 2400 DE 1979</a:t>
            </a:r>
          </a:p>
          <a:p>
            <a:r>
              <a:rPr lang="es-CO" dirty="0"/>
              <a:t>RESOLUCION 0312 DE 2019</a:t>
            </a:r>
          </a:p>
          <a:p>
            <a:pPr marL="0" indent="0">
              <a:buNone/>
            </a:pPr>
            <a:r>
              <a:rPr lang="es-CO" dirty="0"/>
              <a:t>Entre otras que aplican para cada brigadista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860E77C-A710-46FE-BC57-1863BF37787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/>
              <a:t>CONFORMACION DE BRIGADA 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0E13738-DE97-44FC-A957-93A37FA44CEC}"/>
              </a:ext>
            </a:extLst>
          </p:cNvPr>
          <p:cNvSpPr txBox="1"/>
          <p:nvPr/>
        </p:nvSpPr>
        <p:spPr>
          <a:xfrm>
            <a:off x="1338469" y="2438400"/>
            <a:ext cx="389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BRIGADA Y GRUPO DE APOYO</a:t>
            </a:r>
            <a:r>
              <a:rPr lang="es-CO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PRIMEROS AUXILIOS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CONTROL DE INCENDIOS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EVACUACION Y RESCATE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7B50DAB-02C3-4504-A460-511F801AEF1C}"/>
              </a:ext>
            </a:extLst>
          </p:cNvPr>
          <p:cNvSpPr txBox="1"/>
          <p:nvPr/>
        </p:nvSpPr>
        <p:spPr>
          <a:xfrm>
            <a:off x="1139688" y="3824168"/>
            <a:ext cx="3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JEFE O COORDINADOR DE TODA LA BRIGADA </a:t>
            </a:r>
          </a:p>
        </p:txBody>
      </p:sp>
      <p:pic>
        <p:nvPicPr>
          <p:cNvPr id="7" name="Picture 2" descr="Pagina Web - EMERGENCIAS">
            <a:extLst>
              <a:ext uri="{FF2B5EF4-FFF2-40B4-BE49-F238E27FC236}">
                <a16:creationId xmlns:a16="http://schemas.microsoft.com/office/drawing/2014/main" xmlns="" id="{F38B4365-1933-4479-8D49-A34B58106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5" y="1717667"/>
            <a:ext cx="6120379" cy="42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29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897E16-056D-464B-BC82-CC0CE61A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REQUISITO PARA EL PROCESO SELECCIÓN Y EVALUACIÓN DE PROVEEDORES Y/O CONTRATISTAS </a:t>
            </a:r>
            <a:endParaRPr lang="es-CO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90FFE8-3F46-4762-AAD5-4AB2B674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1072 DE 2015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4C177F49-A45E-47C7-85D1-EF7A0FEB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7" y="2494744"/>
            <a:ext cx="5257800" cy="18685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3B8277-5730-4EF8-8D83-E553EDCE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39" y="2557691"/>
            <a:ext cx="6238461" cy="1325563"/>
          </a:xfrm>
          <a:prstGeom prst="rect">
            <a:avLst/>
          </a:prstGeom>
        </p:spPr>
      </p:pic>
      <p:pic>
        <p:nvPicPr>
          <p:cNvPr id="6" name="Picture 4" descr="Corporate procurement: Más de 970 ilustraciones y dibujos de stock con  licencia libres de regalías | Shutterstock">
            <a:extLst>
              <a:ext uri="{FF2B5EF4-FFF2-40B4-BE49-F238E27FC236}">
                <a16:creationId xmlns:a16="http://schemas.microsoft.com/office/drawing/2014/main" xmlns="" id="{B6AB3378-FDFD-4E3A-B331-6FB538DF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35" y="3883254"/>
            <a:ext cx="3472068" cy="210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unión De Acuerdos De Socios Y Contratistas Sobre Construcción De  Edificios. Ilustración De Vector De Personajes De Dibujos Animados  Trabajadores. Ilustraciones svg, vectoriales, clip art vectorizado libre de  derechos. Image 99346508">
            <a:extLst>
              <a:ext uri="{FF2B5EF4-FFF2-40B4-BE49-F238E27FC236}">
                <a16:creationId xmlns:a16="http://schemas.microsoft.com/office/drawing/2014/main" xmlns="" id="{E9BC44E2-C75D-4251-BCAA-18DDD392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4114852"/>
            <a:ext cx="3061252" cy="2121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3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59399-8BA9-4E4B-BF49-9D487F51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RUTA PARA REPORTES DE ACCIDENTES DE TRABAJO Y ENFERMEDAD LABORAL </a:t>
            </a:r>
            <a: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372B6A10-56A8-4BD0-BF30-D56621A23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16591" y="1660110"/>
            <a:ext cx="3795919" cy="424726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5CBA04F-A206-478F-8B98-33128BCA0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55" y="1660110"/>
            <a:ext cx="3648489" cy="42472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4B41FF2-89B8-426C-82B3-8402F5DBC3FB}"/>
              </a:ext>
            </a:extLst>
          </p:cNvPr>
          <p:cNvSpPr txBox="1"/>
          <p:nvPr/>
        </p:nvSpPr>
        <p:spPr>
          <a:xfrm>
            <a:off x="8179489" y="1908313"/>
            <a:ext cx="3648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0" dirty="0">
                <a:solidFill>
                  <a:srgbClr val="1F1F1F"/>
                </a:solidFill>
                <a:effectLst/>
                <a:latin typeface="Google Sans"/>
              </a:rPr>
              <a:t>ENFERMEDAD LABORAL </a:t>
            </a:r>
          </a:p>
          <a:p>
            <a:pPr algn="ctr"/>
            <a:r>
              <a:rPr lang="es-ES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pPr algn="just"/>
            <a:r>
              <a:rPr lang="es-ES" b="0" i="0" dirty="0">
                <a:solidFill>
                  <a:srgbClr val="1F1F1F"/>
                </a:solidFill>
                <a:effectLst/>
                <a:latin typeface="Google Sans"/>
              </a:rPr>
              <a:t>el funcionario deberá </a:t>
            </a:r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dirigirse a la EPS donde se encuentre afiliado</a:t>
            </a:r>
            <a:r>
              <a:rPr lang="es-ES" b="0" i="0" dirty="0">
                <a:solidFill>
                  <a:srgbClr val="1F1F1F"/>
                </a:solidFill>
                <a:effectLst/>
                <a:latin typeface="Google Sans"/>
              </a:rPr>
              <a:t>, en la cual el médico laboral realizará un diagnóstico y concepto de la presunta enfermedad laboral; esto será notificado a la ARL, al funcionario y a la Entidad.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89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95DB6C-52FC-46DC-BFF9-D8E02CFB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503918"/>
            <a:ext cx="9633147" cy="941161"/>
          </a:xfrm>
        </p:spPr>
        <p:txBody>
          <a:bodyPr/>
          <a:lstStyle/>
          <a:p>
            <a:pPr algn="ctr"/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ASIGNACIÓN DE RECURSO FINANCIEROS PARA EL ÁREA DE SEGURIDAD Y SALUD EN EL TRABAJO</a:t>
            </a:r>
            <a:endParaRPr lang="es-CO" sz="2800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D83FADD9-366D-4E7A-A57C-964F0BCD1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94" y="1522806"/>
            <a:ext cx="7219950" cy="1423677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10A200-9932-4FE3-8789-AD707AD5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94" y="2946483"/>
            <a:ext cx="7219950" cy="2252145"/>
          </a:xfrm>
          <a:prstGeom prst="rect">
            <a:avLst/>
          </a:prstGeom>
        </p:spPr>
      </p:pic>
      <p:pic>
        <p:nvPicPr>
          <p:cNvPr id="6" name="Picture 2" descr="Recursos y dinero para el SG-SST">
            <a:extLst>
              <a:ext uri="{FF2B5EF4-FFF2-40B4-BE49-F238E27FC236}">
                <a16:creationId xmlns:a16="http://schemas.microsoft.com/office/drawing/2014/main" xmlns="" id="{0C9BCACE-78BA-4ADC-A91E-517FD1838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 b="16029"/>
          <a:stretch/>
        </p:blipFill>
        <p:spPr bwMode="auto">
          <a:xfrm>
            <a:off x="8460270" y="2134064"/>
            <a:ext cx="3326155" cy="276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9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7959C8-CE23-4211-869D-E14C415A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DE POLÍTICA DE SEGURIDAD Y SALUD EN EL TRABAJO </a:t>
            </a:r>
            <a: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O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xmlns="" id="{80AA7992-3420-4705-A624-248B3DA23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086600" cy="193357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F6FCF4-6A92-4EAF-BF42-3792698E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878" y="3238023"/>
            <a:ext cx="5085522" cy="2968772"/>
          </a:xfrm>
          <a:prstGeom prst="rect">
            <a:avLst/>
          </a:prstGeom>
        </p:spPr>
      </p:pic>
      <p:pic>
        <p:nvPicPr>
          <p:cNvPr id="6" name="Picture 2" descr="DECRETO 1072 | Quizizz">
            <a:extLst>
              <a:ext uri="{FF2B5EF4-FFF2-40B4-BE49-F238E27FC236}">
                <a16:creationId xmlns:a16="http://schemas.microsoft.com/office/drawing/2014/main" xmlns="" id="{F23E858E-D8CE-409A-9BF4-CF1AA42C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40" y="3565689"/>
            <a:ext cx="3973581" cy="231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E4117D-28B0-4479-8479-9C1448B8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503918"/>
            <a:ext cx="9487373" cy="941161"/>
          </a:xfrm>
        </p:spPr>
        <p:txBody>
          <a:bodyPr/>
          <a:lstStyle/>
          <a:p>
            <a:pPr algn="ctr"/>
            <a:r>
              <a:rPr lang="es-C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 DE SEGURIDAD Y SALUD EN EL TRABAJO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FC9DE8-4538-4AFA-9723-ADE48A25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622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empresa de </a:t>
            </a:r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Acueducto, Alcantarillado y Aseo del Tolima EDAT S.A. E.S.P. OFICIAL</a:t>
            </a:r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una empresa dedicada a </a:t>
            </a:r>
            <a:r>
              <a:rPr lang="es-CO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coberturas</a:t>
            </a:r>
            <a:r>
              <a:rPr lang="es-C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efectivas en agua potable y saneamiento básico en el departamento del Tolima ,</a:t>
            </a:r>
            <a:r>
              <a:rPr lang="es-CO" sz="2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cual   </a:t>
            </a:r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compromete </a:t>
            </a:r>
            <a:r>
              <a:rPr lang="es-C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protección y bienestar físico, mental y social de todos sus colaboradores y demás partes interesadas, a través de la implementación y mejora continua del Sistema de Gestión de Seguridad y Salud en el trabajo SG-SST, que inicia con la identificación de los peligros, valoración, evaluación de riesgos y determinación de controles, implementando acciones orientadas a la intervención de las condiciones de trabajo y actos inseguros, fomentando así una cultura preventiva, que disminuya los incidentes, accidentes y enfermedades laborales, en cumplimiento del marco normativo vigente, </a:t>
            </a:r>
            <a:r>
              <a:rPr lang="es-CO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destinando los recursos humanos, físicos y financieros necesarios para la gestión de la seguridad y salud en el trabajo.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74952" y="2292392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2552150" y="3030976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8</a:t>
            </a:r>
            <a:r>
              <a:rPr lang="es-CO" sz="13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041660" y="3292587"/>
            <a:ext cx="5370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conclusiones y recomendaciones</a:t>
            </a:r>
          </a:p>
          <a:p>
            <a:pPr algn="r"/>
            <a:r>
              <a:rPr lang="es-ES" sz="2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</a:rPr>
              <a:t> </a:t>
            </a:r>
            <a:endParaRPr lang="es-ES" sz="2800" b="1" kern="0" dirty="0">
              <a:solidFill>
                <a:srgbClr val="002060"/>
              </a:solidFill>
              <a:latin typeface="FoundryContextW03-Bd" panose="02000000000000000000" pitchFamily="2" charset="77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3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COMPONENTES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97BCC1-3EBC-BD5E-1088-BC1B8DD8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9735" r="6369"/>
          <a:stretch/>
        </p:blipFill>
        <p:spPr>
          <a:xfrm>
            <a:off x="0" y="1546679"/>
            <a:ext cx="6019800" cy="34952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937" y="2354036"/>
            <a:ext cx="61817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4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74952" y="2292392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2552150" y="2938643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9</a:t>
            </a:r>
            <a:r>
              <a:rPr lang="es-CO" sz="13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041660" y="3292587"/>
            <a:ext cx="5370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Lectura y aprobación del acta de la reunión del día de hoy.</a:t>
            </a:r>
          </a:p>
          <a:p>
            <a:pPr algn="r"/>
            <a:r>
              <a:rPr lang="es-ES" sz="28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</a:rPr>
              <a:t> </a:t>
            </a:r>
            <a:endParaRPr lang="es-ES" sz="2800" b="1" kern="0" dirty="0">
              <a:solidFill>
                <a:srgbClr val="002060"/>
              </a:solidFill>
              <a:latin typeface="FoundryContextW03-Bd" panose="02000000000000000000" pitchFamily="2" charset="77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9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61" y="1538769"/>
            <a:ext cx="8095077" cy="46671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58300" y="5295900"/>
            <a:ext cx="387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ING. Laura León Cárdenas </a:t>
            </a:r>
          </a:p>
          <a:p>
            <a:r>
              <a:rPr lang="es-ES" sz="2000" b="1" dirty="0" smtClean="0">
                <a:solidFill>
                  <a:srgbClr val="002060"/>
                </a:solidFill>
              </a:rPr>
              <a:t>Tel. 320-2695159</a:t>
            </a:r>
          </a:p>
          <a:p>
            <a:r>
              <a:rPr lang="es-ES" sz="2000" b="1" dirty="0" smtClean="0">
                <a:solidFill>
                  <a:srgbClr val="002060"/>
                </a:solidFill>
                <a:hlinkClick r:id="rId3"/>
              </a:rPr>
              <a:t>vivileon110@Gmail.com</a:t>
            </a:r>
            <a:r>
              <a:rPr lang="es-ES" sz="2000" b="1" dirty="0" smtClean="0">
                <a:solidFill>
                  <a:srgbClr val="002060"/>
                </a:solidFill>
              </a:rPr>
              <a:t> </a:t>
            </a:r>
            <a:endParaRPr lang="es-CO" sz="2000" b="1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B81D8AC-E62E-EABC-D364-B6334291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2A2945-26F2-268A-621B-62D0D1DF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FA49F64-3919-F1B7-63B7-214595E2EEE1}"/>
              </a:ext>
            </a:extLst>
          </p:cNvPr>
          <p:cNvSpPr/>
          <p:nvPr/>
        </p:nvSpPr>
        <p:spPr>
          <a:xfrm>
            <a:off x="6344816" y="1027848"/>
            <a:ext cx="634482" cy="941162"/>
          </a:xfrm>
          <a:prstGeom prst="rect">
            <a:avLst/>
          </a:prstGeom>
          <a:gradFill flip="none" rotWithShape="1">
            <a:gsLst>
              <a:gs pos="0">
                <a:srgbClr val="15265B">
                  <a:shade val="30000"/>
                  <a:satMod val="115000"/>
                </a:srgbClr>
              </a:gs>
              <a:gs pos="50000">
                <a:srgbClr val="15265B">
                  <a:shade val="67500"/>
                  <a:satMod val="115000"/>
                </a:srgbClr>
              </a:gs>
              <a:gs pos="100000">
                <a:srgbClr val="15265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44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498A164-8668-1290-F4EB-1B3817D6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66450" y="2244132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2.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030821" y="3223847"/>
            <a:ext cx="541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93670">
              <a:buClr>
                <a:srgbClr val="000000"/>
              </a:buClr>
            </a:pPr>
            <a:r>
              <a:rPr lang="es-CO" sz="36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Lectura y aprobación del orden del día</a:t>
            </a:r>
          </a:p>
        </p:txBody>
      </p:sp>
    </p:spTree>
    <p:extLst>
      <p:ext uri="{BB962C8B-B14F-4D97-AF65-F5344CB8AC3E}">
        <p14:creationId xmlns:p14="http://schemas.microsoft.com/office/powerpoint/2010/main" val="228932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7D3A0BF-E653-A62F-4F96-1704E5E26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413000" y="2455606"/>
            <a:ext cx="7630160" cy="3159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2666450" y="3030977"/>
            <a:ext cx="16818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38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3.</a:t>
            </a:r>
            <a:endParaRPr lang="es-CO" sz="13800" dirty="0">
              <a:solidFill>
                <a:srgbClr val="00206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3F3DB25-34D1-6D4C-B276-0733F17B8803}"/>
              </a:ext>
            </a:extLst>
          </p:cNvPr>
          <p:cNvSpPr txBox="1"/>
          <p:nvPr/>
        </p:nvSpPr>
        <p:spPr>
          <a:xfrm>
            <a:off x="4348321" y="3261809"/>
            <a:ext cx="4960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93670">
              <a:buClr>
                <a:srgbClr val="000000"/>
              </a:buClr>
            </a:pPr>
            <a:r>
              <a:rPr lang="es-ES" sz="3600" b="1" kern="0" dirty="0" smtClean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Revisión </a:t>
            </a:r>
            <a:r>
              <a:rPr lang="es-ES" sz="3600" b="1" kern="0" dirty="0">
                <a:solidFill>
                  <a:srgbClr val="002060"/>
                </a:solidFill>
                <a:latin typeface="FoundryContextW03-Bd" panose="02000000000000000000" pitchFamily="2" charset="77"/>
                <a:cs typeface="Arial"/>
                <a:sym typeface="Arial"/>
              </a:rPr>
              <a:t>de resultados y trazabilidad MIPG años 2022 – 2023.</a:t>
            </a:r>
          </a:p>
        </p:txBody>
      </p:sp>
    </p:spTree>
    <p:extLst>
      <p:ext uri="{BB962C8B-B14F-4D97-AF65-F5344CB8AC3E}">
        <p14:creationId xmlns:p14="http://schemas.microsoft.com/office/powerpoint/2010/main" val="306328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9695"/>
            <a:ext cx="9073243" cy="941161"/>
          </a:xfrm>
        </p:spPr>
        <p:txBody>
          <a:bodyPr/>
          <a:lstStyle/>
          <a:p>
            <a:r>
              <a:rPr lang="es-ES" dirty="0"/>
              <a:t>R</a:t>
            </a:r>
            <a:r>
              <a:rPr lang="es-ES" dirty="0" smtClean="0"/>
              <a:t>evisión </a:t>
            </a:r>
            <a:r>
              <a:rPr lang="es-ES" dirty="0"/>
              <a:t>de resultados y trazabilidad MIPG años 2022 – 2023.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9C4112-5ED0-70CD-E821-8AA8D597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t="3836"/>
          <a:stretch/>
        </p:blipFill>
        <p:spPr>
          <a:xfrm>
            <a:off x="15845" y="1466109"/>
            <a:ext cx="5579446" cy="234467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75" y="1493837"/>
            <a:ext cx="5968329" cy="22892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5" y="3810787"/>
            <a:ext cx="5862699" cy="257357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CE8955D-59BB-2431-6100-30AA46289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985" y="3783059"/>
            <a:ext cx="6089015" cy="26549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097780" y="303614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2D54B2D-FD4A-18C4-60C4-2D189B1F4351}"/>
              </a:ext>
            </a:extLst>
          </p:cNvPr>
          <p:cNvSpPr/>
          <p:nvPr/>
        </p:nvSpPr>
        <p:spPr>
          <a:xfrm>
            <a:off x="10515207" y="303614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0DA24EF-313D-A1E2-0950-7C84789748DE}"/>
              </a:ext>
            </a:extLst>
          </p:cNvPr>
          <p:cNvSpPr/>
          <p:nvPr/>
        </p:nvSpPr>
        <p:spPr>
          <a:xfrm>
            <a:off x="3990549" y="563669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DBE4D816-CD37-23C3-2B58-C2AC2E8EC1EE}"/>
              </a:ext>
            </a:extLst>
          </p:cNvPr>
          <p:cNvSpPr/>
          <p:nvPr/>
        </p:nvSpPr>
        <p:spPr>
          <a:xfrm>
            <a:off x="10515206" y="561061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66144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AF150D-1F96-75A0-8C44-8E13824B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4518"/>
            <a:ext cx="9073243" cy="941161"/>
          </a:xfrm>
        </p:spPr>
        <p:txBody>
          <a:bodyPr/>
          <a:lstStyle/>
          <a:p>
            <a:r>
              <a:rPr lang="es-ES" dirty="0"/>
              <a:t>R</a:t>
            </a:r>
            <a:r>
              <a:rPr lang="es-ES" dirty="0" smtClean="0"/>
              <a:t>evisión </a:t>
            </a:r>
            <a:r>
              <a:rPr lang="es-ES" dirty="0"/>
              <a:t>de resultados y trazabilidad MIPG años 2022 – 2023.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2093912"/>
            <a:ext cx="5868855" cy="35700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55" y="2209799"/>
            <a:ext cx="5032375" cy="34542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BE4D816-CD37-23C3-2B58-C2AC2E8EC1EE}"/>
              </a:ext>
            </a:extLst>
          </p:cNvPr>
          <p:cNvSpPr/>
          <p:nvPr/>
        </p:nvSpPr>
        <p:spPr>
          <a:xfrm>
            <a:off x="10603103" y="549631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2023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03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AF150D-1F96-75A0-8C44-8E13824B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78" y="5812967"/>
            <a:ext cx="442271" cy="99700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BBE6E182-AEC5-8B0D-2F5E-6D53360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24518"/>
            <a:ext cx="9073243" cy="941161"/>
          </a:xfrm>
        </p:spPr>
        <p:txBody>
          <a:bodyPr/>
          <a:lstStyle/>
          <a:p>
            <a:r>
              <a:rPr lang="es-ES" dirty="0"/>
              <a:t>R</a:t>
            </a:r>
            <a:r>
              <a:rPr lang="es-ES" dirty="0" smtClean="0"/>
              <a:t>evisión </a:t>
            </a:r>
            <a:r>
              <a:rPr lang="es-ES" dirty="0"/>
              <a:t>de resultados y trazabilidad MIPG años 2022 – 2023.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803398"/>
            <a:ext cx="11887178" cy="41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0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8568</TotalTime>
  <Words>1740</Words>
  <Application>Microsoft Office PowerPoint</Application>
  <PresentationFormat>Panorámica</PresentationFormat>
  <Paragraphs>211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Arial</vt:lpstr>
      <vt:lpstr>Calibri</vt:lpstr>
      <vt:lpstr>FoundryContextW03-Bd</vt:lpstr>
      <vt:lpstr>Google Sans</vt:lpstr>
      <vt:lpstr>Times New Roman</vt:lpstr>
      <vt:lpstr>Wingdings</vt:lpstr>
      <vt:lpstr>Tema de Office</vt:lpstr>
      <vt:lpstr>COMITÉ INSTITUCIONAL DE GESTIÓN Y DESEMPEÑO  </vt:lpstr>
      <vt:lpstr>AGENDA </vt:lpstr>
      <vt:lpstr>Presentación de PowerPoint</vt:lpstr>
      <vt:lpstr>COMPONENTES</vt:lpstr>
      <vt:lpstr>Presentación de PowerPoint</vt:lpstr>
      <vt:lpstr>Presentación de PowerPoint</vt:lpstr>
      <vt:lpstr>Revisión de resultados y trazabilidad MIPG años 2022 – 2023.</vt:lpstr>
      <vt:lpstr>Revisión de resultados y trazabilidad MIPG años 2022 – 2023.</vt:lpstr>
      <vt:lpstr>Revisión de resultados y trazabilidad MIPG años 2022 – 2023.</vt:lpstr>
      <vt:lpstr>Revisión de resultados y trazabilidad MIPG años 2022 – 2023.</vt:lpstr>
      <vt:lpstr>Revisión de resultados y trazabilidad MIPG años 2022 – 2023.</vt:lpstr>
      <vt:lpstr>Revisión de resultados y trazabilidad MIPG años 2022 – 2023.</vt:lpstr>
      <vt:lpstr>Revisión de resultados y trazabilidad MIPG años 2022 – 2023.</vt:lpstr>
      <vt:lpstr>Presentación de PowerPoint</vt:lpstr>
      <vt:lpstr>VISIÓN ACTUAL</vt:lpstr>
      <vt:lpstr>PROPUESTA N. 1</vt:lpstr>
      <vt:lpstr>PROPUESTA N. 2</vt:lpstr>
      <vt:lpstr>PROPUESTA N. 3</vt:lpstr>
      <vt:lpstr>Actualización de la estructura organizacional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CONFORMACION Y DELEGACION DE COMITES Y BRIGADA DE EMERGENCIA.  </vt:lpstr>
      <vt:lpstr>CONFORMACION DE COMITÉS </vt:lpstr>
      <vt:lpstr>Presentación de PowerPoint</vt:lpstr>
      <vt:lpstr>Presentación de PowerPoint</vt:lpstr>
      <vt:lpstr>BRIGADA DE EMERGENCIA </vt:lpstr>
      <vt:lpstr>Presentación de PowerPoint</vt:lpstr>
      <vt:lpstr>REQUISITO PARA EL PROCESO SELECCIÓN Y EVALUACIÓN DE PROVEEDORES Y/O CONTRATISTAS </vt:lpstr>
      <vt:lpstr>RUTA PARA REPORTES DE ACCIDENTES DE TRABAJO Y ENFERMEDAD LABORAL  </vt:lpstr>
      <vt:lpstr>ASIGNACIÓN DE RECURSO FINANCIEROS PARA EL ÁREA DE SEGURIDAD Y SALUD EN EL TRABAJO</vt:lpstr>
      <vt:lpstr>ACTUALIZACIÓN DE POLÍTICA DE SEGURIDAD Y SALUD EN EL TRABAJO  </vt:lpstr>
      <vt:lpstr>POLITICA DE SEGURIDAD Y SALUD EN EL TRABAJO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Palacios</dc:creator>
  <cp:lastModifiedBy>Administrador</cp:lastModifiedBy>
  <cp:revision>269</cp:revision>
  <dcterms:created xsi:type="dcterms:W3CDTF">2021-10-21T01:56:41Z</dcterms:created>
  <dcterms:modified xsi:type="dcterms:W3CDTF">2024-10-22T14:52:08Z</dcterms:modified>
</cp:coreProperties>
</file>