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7" r:id="rId2"/>
    <p:sldId id="412" r:id="rId3"/>
    <p:sldId id="413" r:id="rId4"/>
    <p:sldId id="414" r:id="rId5"/>
    <p:sldId id="415" r:id="rId6"/>
    <p:sldId id="416" r:id="rId7"/>
    <p:sldId id="392" r:id="rId8"/>
    <p:sldId id="417" r:id="rId9"/>
    <p:sldId id="418" r:id="rId10"/>
    <p:sldId id="419" r:id="rId11"/>
    <p:sldId id="420" r:id="rId12"/>
    <p:sldId id="421" r:id="rId13"/>
    <p:sldId id="422" r:id="rId14"/>
    <p:sldId id="423" r:id="rId15"/>
    <p:sldId id="424" r:id="rId16"/>
    <p:sldId id="425" r:id="rId17"/>
    <p:sldId id="431" r:id="rId18"/>
    <p:sldId id="432" r:id="rId19"/>
    <p:sldId id="433" r:id="rId20"/>
    <p:sldId id="434" r:id="rId21"/>
    <p:sldId id="435" r:id="rId22"/>
    <p:sldId id="436" r:id="rId23"/>
    <p:sldId id="437" r:id="rId24"/>
    <p:sldId id="388" r:id="rId25"/>
    <p:sldId id="390" r:id="rId26"/>
    <p:sldId id="393" r:id="rId27"/>
    <p:sldId id="394" r:id="rId28"/>
    <p:sldId id="395" r:id="rId29"/>
    <p:sldId id="396" r:id="rId30"/>
    <p:sldId id="398" r:id="rId31"/>
    <p:sldId id="399" r:id="rId32"/>
    <p:sldId id="400" r:id="rId33"/>
    <p:sldId id="427" r:id="rId34"/>
    <p:sldId id="428" r:id="rId35"/>
    <p:sldId id="429" r:id="rId36"/>
    <p:sldId id="430" r:id="rId37"/>
    <p:sldId id="426" r:id="rId38"/>
    <p:sldId id="403" r:id="rId39"/>
    <p:sldId id="405" r:id="rId40"/>
    <p:sldId id="406" r:id="rId41"/>
    <p:sldId id="407" r:id="rId42"/>
    <p:sldId id="401" r:id="rId43"/>
    <p:sldId id="410" r:id="rId44"/>
    <p:sldId id="411" r:id="rId45"/>
    <p:sldId id="295" r:id="rId46"/>
    <p:sldId id="296" r:id="rId47"/>
    <p:sldId id="304" r:id="rId48"/>
    <p:sldId id="297" r:id="rId49"/>
    <p:sldId id="298" r:id="rId50"/>
    <p:sldId id="299" r:id="rId51"/>
    <p:sldId id="300" r:id="rId52"/>
    <p:sldId id="301" r:id="rId53"/>
    <p:sldId id="302" r:id="rId54"/>
    <p:sldId id="303" r:id="rId55"/>
    <p:sldId id="305" r:id="rId56"/>
    <p:sldId id="306" r:id="rId57"/>
    <p:sldId id="309" r:id="rId58"/>
    <p:sldId id="312" r:id="rId59"/>
    <p:sldId id="307" r:id="rId60"/>
    <p:sldId id="308" r:id="rId61"/>
    <p:sldId id="314" r:id="rId62"/>
    <p:sldId id="315" r:id="rId6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0A9"/>
    <a:srgbClr val="2564B1"/>
    <a:srgbClr val="286BBC"/>
    <a:srgbClr val="0AA6EC"/>
    <a:srgbClr val="00C7F6"/>
    <a:srgbClr val="00CAFA"/>
    <a:srgbClr val="D5ECFB"/>
    <a:srgbClr val="CEE8FA"/>
    <a:srgbClr val="D2EAFA"/>
    <a:srgbClr val="D1EA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79" autoAdjust="0"/>
    <p:restoredTop sz="94249" autoAdjust="0"/>
  </p:normalViewPr>
  <p:slideViewPr>
    <p:cSldViewPr snapToGrid="0">
      <p:cViewPr varScale="1">
        <p:scale>
          <a:sx n="68" d="100"/>
          <a:sy n="68" d="100"/>
        </p:scale>
        <p:origin x="87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1167A9-6D96-4764-90DC-C0EC5A63518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88B4513D-EC5D-478E-9311-292965906BB3}">
      <dgm:prSet custT="1"/>
      <dgm:spPr>
        <a:solidFill>
          <a:schemeClr val="accent2"/>
        </a:solidFill>
      </dgm:spPr>
      <dgm:t>
        <a:bodyPr/>
        <a:lstStyle/>
        <a:p>
          <a:pPr algn="just"/>
          <a:r>
            <a:rPr lang="es-ES" sz="1800" dirty="0"/>
            <a:t> MIPG  DIMENSION 7  CONTROL INTERNO</a:t>
          </a:r>
        </a:p>
        <a:p>
          <a:pPr algn="just"/>
          <a:r>
            <a:rPr lang="es-ES" sz="1800" dirty="0"/>
            <a:t>IDENTIFICAR LAS RESPONSABILIDADES  DE LAS CUATRO LÍNEAS DE DEFENSA, PROPORCIONANDO DE MANERA SIMPLE  Y EFECTIVA PARA MEJORAR LAS COMUNICACIONES EN LA GESTIÓN DE RIESGOS Y CONTROL MEDIANTE LA ACLARACIÓN DE LAS FUNCIONES Y DEBERES ESENCIALES</a:t>
          </a:r>
          <a:endParaRPr lang="es-ES" sz="1600" dirty="0"/>
        </a:p>
        <a:p>
          <a:pPr algn="just"/>
          <a:endParaRPr lang="es-ES" sz="1300" dirty="0"/>
        </a:p>
      </dgm:t>
    </dgm:pt>
    <dgm:pt modelId="{57834BA8-90C2-472D-81C7-85CAB585D265}" type="parTrans" cxnId="{2A402286-5DCE-4135-8969-D04CE9FB0593}">
      <dgm:prSet/>
      <dgm:spPr/>
      <dgm:t>
        <a:bodyPr/>
        <a:lstStyle/>
        <a:p>
          <a:endParaRPr lang="es-ES"/>
        </a:p>
      </dgm:t>
    </dgm:pt>
    <dgm:pt modelId="{2B088C8E-1F02-4EE1-AA02-3318D2C14B38}" type="sibTrans" cxnId="{2A402286-5DCE-4135-8969-D04CE9FB0593}">
      <dgm:prSet/>
      <dgm:spPr/>
      <dgm:t>
        <a:bodyPr/>
        <a:lstStyle/>
        <a:p>
          <a:endParaRPr lang="es-ES"/>
        </a:p>
      </dgm:t>
    </dgm:pt>
    <dgm:pt modelId="{7E98C9F5-9BCF-4EF6-B252-BA3FBDE93815}" type="pres">
      <dgm:prSet presAssocID="{681167A9-6D96-4764-90DC-C0EC5A635183}" presName="linear" presStyleCnt="0">
        <dgm:presLayoutVars>
          <dgm:animLvl val="lvl"/>
          <dgm:resizeHandles val="exact"/>
        </dgm:presLayoutVars>
      </dgm:prSet>
      <dgm:spPr/>
    </dgm:pt>
    <dgm:pt modelId="{1F3F9613-A999-4694-B9F7-618B659E04D4}" type="pres">
      <dgm:prSet presAssocID="{88B4513D-EC5D-478E-9311-292965906BB3}" presName="parentText" presStyleLbl="node1" presStyleIdx="0" presStyleCnt="1" custScaleY="112518" custLinFactNeighborX="-15260" custLinFactNeighborY="-4513">
        <dgm:presLayoutVars>
          <dgm:chMax val="0"/>
          <dgm:bulletEnabled val="1"/>
        </dgm:presLayoutVars>
      </dgm:prSet>
      <dgm:spPr/>
    </dgm:pt>
  </dgm:ptLst>
  <dgm:cxnLst>
    <dgm:cxn modelId="{CC615D39-6348-4F82-9F24-D3267D8DC93F}" type="presOf" srcId="{88B4513D-EC5D-478E-9311-292965906BB3}" destId="{1F3F9613-A999-4694-B9F7-618B659E04D4}" srcOrd="0" destOrd="0" presId="urn:microsoft.com/office/officeart/2005/8/layout/vList2"/>
    <dgm:cxn modelId="{2A402286-5DCE-4135-8969-D04CE9FB0593}" srcId="{681167A9-6D96-4764-90DC-C0EC5A635183}" destId="{88B4513D-EC5D-478E-9311-292965906BB3}" srcOrd="0" destOrd="0" parTransId="{57834BA8-90C2-472D-81C7-85CAB585D265}" sibTransId="{2B088C8E-1F02-4EE1-AA02-3318D2C14B38}"/>
    <dgm:cxn modelId="{0A27A186-5537-46E7-8945-097780AA57E7}" type="presOf" srcId="{681167A9-6D96-4764-90DC-C0EC5A635183}" destId="{7E98C9F5-9BCF-4EF6-B252-BA3FBDE93815}" srcOrd="0" destOrd="0" presId="urn:microsoft.com/office/officeart/2005/8/layout/vList2"/>
    <dgm:cxn modelId="{F316F749-BB93-46D0-A588-34EDB08AC28C}" type="presParOf" srcId="{7E98C9F5-9BCF-4EF6-B252-BA3FBDE93815}" destId="{1F3F9613-A999-4694-B9F7-618B659E04D4}" srcOrd="0" destOrd="0" presId="urn:microsoft.com/office/officeart/2005/8/layout/vList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087BE6-4AE1-4663-A0F8-9ED6BD090A45}" type="doc">
      <dgm:prSet loTypeId="urn:microsoft.com/office/officeart/2005/8/layout/hList1" loCatId="list" qsTypeId="urn:microsoft.com/office/officeart/2005/8/quickstyle/3d1" qsCatId="3D" csTypeId="urn:microsoft.com/office/officeart/2005/8/colors/accent1_3" csCatId="accent1" phldr="1"/>
      <dgm:spPr/>
      <dgm:t>
        <a:bodyPr/>
        <a:lstStyle/>
        <a:p>
          <a:endParaRPr lang="es-ES"/>
        </a:p>
      </dgm:t>
    </dgm:pt>
    <dgm:pt modelId="{AF4579FC-D5E9-455C-9AF0-5500624662A5}">
      <dgm:prSet phldrT="[Texto]"/>
      <dgm:spPr/>
      <dgm:t>
        <a:bodyPr/>
        <a:lstStyle/>
        <a:p>
          <a:r>
            <a:rPr lang="es-ES" dirty="0"/>
            <a:t>1 LINEA</a:t>
          </a:r>
        </a:p>
      </dgm:t>
    </dgm:pt>
    <dgm:pt modelId="{406DB7EB-A61D-47D0-A8D9-1AD79487EC36}" type="parTrans" cxnId="{6643AD6D-31E8-407C-B151-F2E7D6D92A12}">
      <dgm:prSet/>
      <dgm:spPr/>
      <dgm:t>
        <a:bodyPr/>
        <a:lstStyle/>
        <a:p>
          <a:endParaRPr lang="es-ES"/>
        </a:p>
      </dgm:t>
    </dgm:pt>
    <dgm:pt modelId="{AE1148F5-C7C8-439A-AB60-488BB9A6CBAC}" type="sibTrans" cxnId="{6643AD6D-31E8-407C-B151-F2E7D6D92A12}">
      <dgm:prSet/>
      <dgm:spPr/>
      <dgm:t>
        <a:bodyPr/>
        <a:lstStyle/>
        <a:p>
          <a:endParaRPr lang="es-ES"/>
        </a:p>
      </dgm:t>
    </dgm:pt>
    <dgm:pt modelId="{615D8715-420A-491A-8297-22D62CC8573B}">
      <dgm:prSet phldrT="[Texto]"/>
      <dgm:spPr/>
      <dgm:t>
        <a:bodyPr/>
        <a:lstStyle/>
        <a:p>
          <a:pPr algn="l">
            <a:buNone/>
          </a:pPr>
          <a:r>
            <a:rPr lang="es-ES" sz="4000" dirty="0"/>
            <a:t> </a:t>
          </a:r>
        </a:p>
      </dgm:t>
    </dgm:pt>
    <dgm:pt modelId="{9519B8B1-4CBF-43BB-8E4F-9E134A57B5BD}" type="parTrans" cxnId="{EE3934B4-62A3-460B-BC81-E4E27CD68B10}">
      <dgm:prSet/>
      <dgm:spPr/>
      <dgm:t>
        <a:bodyPr/>
        <a:lstStyle/>
        <a:p>
          <a:endParaRPr lang="es-ES"/>
        </a:p>
      </dgm:t>
    </dgm:pt>
    <dgm:pt modelId="{42685E77-2343-44CF-A35B-CD6C47E9C604}" type="sibTrans" cxnId="{EE3934B4-62A3-460B-BC81-E4E27CD68B10}">
      <dgm:prSet/>
      <dgm:spPr/>
      <dgm:t>
        <a:bodyPr/>
        <a:lstStyle/>
        <a:p>
          <a:endParaRPr lang="es-ES"/>
        </a:p>
      </dgm:t>
    </dgm:pt>
    <dgm:pt modelId="{F59E3ED1-279F-4415-AADB-CFC9F9D39460}">
      <dgm:prSet phldrT="[Texto]"/>
      <dgm:spPr/>
      <dgm:t>
        <a:bodyPr/>
        <a:lstStyle/>
        <a:p>
          <a:r>
            <a:rPr lang="es-ES" dirty="0"/>
            <a:t>2 LINEA</a:t>
          </a:r>
        </a:p>
      </dgm:t>
    </dgm:pt>
    <dgm:pt modelId="{325B2DF4-5D80-463E-8F89-471FBA4CA754}" type="parTrans" cxnId="{AB40695A-05FD-4ACC-B3A5-89208CF82667}">
      <dgm:prSet/>
      <dgm:spPr/>
      <dgm:t>
        <a:bodyPr/>
        <a:lstStyle/>
        <a:p>
          <a:endParaRPr lang="es-ES"/>
        </a:p>
      </dgm:t>
    </dgm:pt>
    <dgm:pt modelId="{2E57D13D-96BF-4E1A-ACAE-60567EE6BC51}" type="sibTrans" cxnId="{AB40695A-05FD-4ACC-B3A5-89208CF82667}">
      <dgm:prSet/>
      <dgm:spPr/>
      <dgm:t>
        <a:bodyPr/>
        <a:lstStyle/>
        <a:p>
          <a:endParaRPr lang="es-ES"/>
        </a:p>
      </dgm:t>
    </dgm:pt>
    <dgm:pt modelId="{3336888C-7B78-495B-A3F2-CD8ADA7E2996}">
      <dgm:prSet phldrT="[Texto]" custT="1"/>
      <dgm:spPr/>
      <dgm:t>
        <a:bodyPr/>
        <a:lstStyle/>
        <a:p>
          <a:pPr>
            <a:buFont typeface="Arial" panose="020B0604020202020204" pitchFamily="34" charset="0"/>
            <a:buChar char="•"/>
          </a:pPr>
          <a:r>
            <a:rPr lang="es-ES" sz="1400" dirty="0"/>
            <a:t>Media y Alta Gerencia</a:t>
          </a:r>
        </a:p>
      </dgm:t>
    </dgm:pt>
    <dgm:pt modelId="{31DF15C7-9821-4950-9D92-AA836A4D0BAE}" type="parTrans" cxnId="{03BD8EB7-35BD-4222-B57F-7676FBDBB34B}">
      <dgm:prSet/>
      <dgm:spPr/>
      <dgm:t>
        <a:bodyPr/>
        <a:lstStyle/>
        <a:p>
          <a:endParaRPr lang="es-ES"/>
        </a:p>
      </dgm:t>
    </dgm:pt>
    <dgm:pt modelId="{ABB4FA54-4B6E-44B0-BC07-115493D72EB1}" type="sibTrans" cxnId="{03BD8EB7-35BD-4222-B57F-7676FBDBB34B}">
      <dgm:prSet/>
      <dgm:spPr/>
      <dgm:t>
        <a:bodyPr/>
        <a:lstStyle/>
        <a:p>
          <a:endParaRPr lang="es-ES"/>
        </a:p>
      </dgm:t>
    </dgm:pt>
    <dgm:pt modelId="{7D17FF05-22E1-4D8B-BD09-5F6E4D48DD67}">
      <dgm:prSet phldrT="[Texto]" custT="1"/>
      <dgm:spPr/>
      <dgm:t>
        <a:bodyPr/>
        <a:lstStyle/>
        <a:p>
          <a:pPr>
            <a:buFont typeface="Arial" panose="020B0604020202020204" pitchFamily="34" charset="0"/>
            <a:buChar char="•"/>
          </a:pPr>
          <a:r>
            <a:rPr lang="es-ES" sz="1400" dirty="0"/>
            <a:t>Asegura que los controles y procesos de gestión del riesgo de la 1ª línea de Defensa sean apropiados y funcionen  correctamente.</a:t>
          </a:r>
        </a:p>
      </dgm:t>
    </dgm:pt>
    <dgm:pt modelId="{F67BF395-6572-419C-8A87-A31DD4DDD4D0}" type="parTrans" cxnId="{446D03BB-5158-4841-A03A-B8FABF421C62}">
      <dgm:prSet/>
      <dgm:spPr/>
      <dgm:t>
        <a:bodyPr/>
        <a:lstStyle/>
        <a:p>
          <a:endParaRPr lang="es-ES"/>
        </a:p>
      </dgm:t>
    </dgm:pt>
    <dgm:pt modelId="{47E2D02E-44A4-49CF-ACB5-ED54B59F3DE8}" type="sibTrans" cxnId="{446D03BB-5158-4841-A03A-B8FABF421C62}">
      <dgm:prSet/>
      <dgm:spPr/>
      <dgm:t>
        <a:bodyPr/>
        <a:lstStyle/>
        <a:p>
          <a:endParaRPr lang="es-ES"/>
        </a:p>
      </dgm:t>
    </dgm:pt>
    <dgm:pt modelId="{7ACC9B19-23AC-413E-8574-554545B4FF7D}">
      <dgm:prSet phldrT="[Texto]"/>
      <dgm:spPr/>
      <dgm:t>
        <a:bodyPr/>
        <a:lstStyle/>
        <a:p>
          <a:r>
            <a:rPr lang="es-ES" dirty="0"/>
            <a:t>3 LINEA</a:t>
          </a:r>
        </a:p>
      </dgm:t>
    </dgm:pt>
    <dgm:pt modelId="{A6EB7349-BB56-4FA7-89D7-0FD408306790}" type="parTrans" cxnId="{69E25C62-0F2F-48E1-8B5B-0E6345F979E7}">
      <dgm:prSet/>
      <dgm:spPr/>
      <dgm:t>
        <a:bodyPr/>
        <a:lstStyle/>
        <a:p>
          <a:endParaRPr lang="es-ES"/>
        </a:p>
      </dgm:t>
    </dgm:pt>
    <dgm:pt modelId="{9900F8BD-7904-4099-B209-CC4EACA28B11}" type="sibTrans" cxnId="{69E25C62-0F2F-48E1-8B5B-0E6345F979E7}">
      <dgm:prSet/>
      <dgm:spPr/>
      <dgm:t>
        <a:bodyPr/>
        <a:lstStyle/>
        <a:p>
          <a:endParaRPr lang="es-ES"/>
        </a:p>
      </dgm:t>
    </dgm:pt>
    <dgm:pt modelId="{994881D0-74DB-4B68-B3A3-DAF310C6E937}">
      <dgm:prSet phldrT="[Texto]" custT="1"/>
      <dgm:spPr/>
      <dgm:t>
        <a:bodyPr/>
        <a:lstStyle/>
        <a:p>
          <a:pPr algn="just">
            <a:buFont typeface="Arial" panose="020B0604020202020204" pitchFamily="34" charset="0"/>
            <a:buChar char="•"/>
          </a:pPr>
          <a:r>
            <a:rPr lang="es-ES" sz="1400" dirty="0"/>
            <a:t>A cargo de la oficina de control interno, auditoría Interna o quién haga sus veces </a:t>
          </a:r>
        </a:p>
      </dgm:t>
    </dgm:pt>
    <dgm:pt modelId="{FBD1DECC-AF79-4FA7-8E78-9F0F792BFB29}" type="parTrans" cxnId="{8E8755EE-32E8-410B-969D-27EAD99BDBB8}">
      <dgm:prSet/>
      <dgm:spPr/>
      <dgm:t>
        <a:bodyPr/>
        <a:lstStyle/>
        <a:p>
          <a:endParaRPr lang="es-ES"/>
        </a:p>
      </dgm:t>
    </dgm:pt>
    <dgm:pt modelId="{A8E7237C-12D1-4FA6-8394-E3E1CF4C6BC4}" type="sibTrans" cxnId="{8E8755EE-32E8-410B-969D-27EAD99BDBB8}">
      <dgm:prSet/>
      <dgm:spPr/>
      <dgm:t>
        <a:bodyPr/>
        <a:lstStyle/>
        <a:p>
          <a:endParaRPr lang="es-ES"/>
        </a:p>
      </dgm:t>
    </dgm:pt>
    <dgm:pt modelId="{A82FEFC2-33C5-4C78-AFFB-3687EDA9AFDA}">
      <dgm:prSet phldrT="[Texto]" custT="1"/>
      <dgm:spPr/>
      <dgm:t>
        <a:bodyPr/>
        <a:lstStyle/>
        <a:p>
          <a:pPr algn="just">
            <a:buNone/>
          </a:pPr>
          <a:r>
            <a:rPr lang="es-ES" sz="1400" dirty="0"/>
            <a:t>▪ La función de auditoría interna a través de un enfoque basado en riesgos, proporciona aseguramiento objetivo e independiente sobre la eficacia de gobierno, gestión de riesgos y control interno a la Alta Dirección</a:t>
          </a:r>
        </a:p>
      </dgm:t>
    </dgm:pt>
    <dgm:pt modelId="{6F699A99-FCC5-4084-9940-5499F1E58705}" type="parTrans" cxnId="{98E51D09-C257-4729-80D4-A0F9E05AFD28}">
      <dgm:prSet/>
      <dgm:spPr/>
      <dgm:t>
        <a:bodyPr/>
        <a:lstStyle/>
        <a:p>
          <a:endParaRPr lang="es-ES"/>
        </a:p>
      </dgm:t>
    </dgm:pt>
    <dgm:pt modelId="{FB29E6CB-3A3B-4C8F-8FAE-6DE5F40C0288}" type="sibTrans" cxnId="{98E51D09-C257-4729-80D4-A0F9E05AFD28}">
      <dgm:prSet/>
      <dgm:spPr/>
      <dgm:t>
        <a:bodyPr/>
        <a:lstStyle/>
        <a:p>
          <a:endParaRPr lang="es-ES"/>
        </a:p>
      </dgm:t>
    </dgm:pt>
    <dgm:pt modelId="{06264960-6BEC-47E9-A41F-F43B49F1F919}">
      <dgm:prSet phldrT="[Texto]" custT="1"/>
      <dgm:spPr/>
      <dgm:t>
        <a:bodyPr/>
        <a:lstStyle/>
        <a:p>
          <a:pPr algn="just">
            <a:buFont typeface="Arial" panose="020B0604020202020204" pitchFamily="34" charset="0"/>
            <a:buChar char="•"/>
          </a:pPr>
          <a:r>
            <a:rPr lang="es-ES" sz="1400" dirty="0"/>
            <a:t>Controles del día a día</a:t>
          </a:r>
        </a:p>
      </dgm:t>
    </dgm:pt>
    <dgm:pt modelId="{97EE8000-350E-426F-98E9-619634601811}" type="parTrans" cxnId="{3C4B8FDF-18D6-42EA-80F8-93191D858E8B}">
      <dgm:prSet/>
      <dgm:spPr/>
      <dgm:t>
        <a:bodyPr/>
        <a:lstStyle/>
        <a:p>
          <a:endParaRPr lang="es-ES"/>
        </a:p>
      </dgm:t>
    </dgm:pt>
    <dgm:pt modelId="{C055CA52-A706-4C88-AE4A-5A299D2183B6}" type="sibTrans" cxnId="{3C4B8FDF-18D6-42EA-80F8-93191D858E8B}">
      <dgm:prSet/>
      <dgm:spPr/>
      <dgm:t>
        <a:bodyPr/>
        <a:lstStyle/>
        <a:p>
          <a:endParaRPr lang="es-ES"/>
        </a:p>
      </dgm:t>
    </dgm:pt>
    <dgm:pt modelId="{560BFD0F-1588-4DB3-B2A1-F8C58CD53605}">
      <dgm:prSet phldrT="[Texto]" custT="1"/>
      <dgm:spPr/>
      <dgm:t>
        <a:bodyPr/>
        <a:lstStyle/>
        <a:p>
          <a:pPr algn="just">
            <a:buFont typeface="Arial" panose="020B0604020202020204" pitchFamily="34" charset="0"/>
            <a:buChar char="•"/>
          </a:pPr>
          <a:r>
            <a:rPr lang="es-ES" sz="1400" dirty="0"/>
            <a:t> La gestión operacional se encarga del mantenimiento efectivo de controles internos</a:t>
          </a:r>
        </a:p>
      </dgm:t>
    </dgm:pt>
    <dgm:pt modelId="{4CBAFC9B-C046-401A-8B7B-36F2FAC18970}" type="parTrans" cxnId="{D7625FC8-0C45-4EA6-B174-35DFEE4896AF}">
      <dgm:prSet/>
      <dgm:spPr/>
      <dgm:t>
        <a:bodyPr/>
        <a:lstStyle/>
        <a:p>
          <a:endParaRPr lang="es-ES"/>
        </a:p>
      </dgm:t>
    </dgm:pt>
    <dgm:pt modelId="{1CF023F2-95CA-400A-9902-46391B2792BD}" type="sibTrans" cxnId="{D7625FC8-0C45-4EA6-B174-35DFEE4896AF}">
      <dgm:prSet/>
      <dgm:spPr/>
      <dgm:t>
        <a:bodyPr/>
        <a:lstStyle/>
        <a:p>
          <a:endParaRPr lang="es-ES"/>
        </a:p>
      </dgm:t>
    </dgm:pt>
    <dgm:pt modelId="{0E6DD003-1D3B-4467-B93A-AE0FA7F48DF8}">
      <dgm:prSet phldrT="[Texto]" custT="1"/>
      <dgm:spPr/>
      <dgm:t>
        <a:bodyPr/>
        <a:lstStyle/>
        <a:p>
          <a:pPr algn="just">
            <a:buFont typeface="Arial" panose="020B0604020202020204" pitchFamily="34" charset="0"/>
            <a:buChar char="•"/>
          </a:pPr>
          <a:r>
            <a:rPr lang="es-ES" sz="1400" dirty="0"/>
            <a:t>Controles de gerencia operativa (ejecutados por un jefe) </a:t>
          </a:r>
        </a:p>
      </dgm:t>
    </dgm:pt>
    <dgm:pt modelId="{DD08E140-24B4-429D-90F5-5E89F21E7BB4}" type="parTrans" cxnId="{7ED841E7-89AC-408D-90FF-3CAA643C34C1}">
      <dgm:prSet/>
      <dgm:spPr/>
      <dgm:t>
        <a:bodyPr/>
        <a:lstStyle/>
        <a:p>
          <a:endParaRPr lang="es-ES"/>
        </a:p>
      </dgm:t>
    </dgm:pt>
    <dgm:pt modelId="{0A464317-C4EF-4951-95FC-63A756E9ABF3}" type="sibTrans" cxnId="{7ED841E7-89AC-408D-90FF-3CAA643C34C1}">
      <dgm:prSet/>
      <dgm:spPr/>
      <dgm:t>
        <a:bodyPr/>
        <a:lstStyle/>
        <a:p>
          <a:endParaRPr lang="es-ES"/>
        </a:p>
      </dgm:t>
    </dgm:pt>
    <dgm:pt modelId="{D0B4483A-623E-48CB-83CC-8E62418C9E6A}">
      <dgm:prSet phldrT="[Texto]" custT="1"/>
      <dgm:spPr/>
      <dgm:t>
        <a:bodyPr/>
        <a:lstStyle/>
        <a:p>
          <a:pPr algn="just">
            <a:buFont typeface="Arial" panose="020B0604020202020204" pitchFamily="34" charset="0"/>
            <a:buChar char="•"/>
          </a:pPr>
          <a:r>
            <a:rPr lang="es-ES" sz="1400" dirty="0"/>
            <a:t>Funcionarios y contratistas</a:t>
          </a:r>
        </a:p>
      </dgm:t>
    </dgm:pt>
    <dgm:pt modelId="{E28E6EBC-BF01-4FB8-8B65-EB8A50369C9D}" type="parTrans" cxnId="{835CC8B4-EB6B-405D-A630-27AB6E66A3F2}">
      <dgm:prSet/>
      <dgm:spPr/>
      <dgm:t>
        <a:bodyPr/>
        <a:lstStyle/>
        <a:p>
          <a:endParaRPr lang="es-ES"/>
        </a:p>
      </dgm:t>
    </dgm:pt>
    <dgm:pt modelId="{18F0B619-DF78-4FC5-BADE-09B7716EBBBD}" type="sibTrans" cxnId="{835CC8B4-EB6B-405D-A630-27AB6E66A3F2}">
      <dgm:prSet/>
      <dgm:spPr/>
      <dgm:t>
        <a:bodyPr/>
        <a:lstStyle/>
        <a:p>
          <a:endParaRPr lang="es-ES"/>
        </a:p>
      </dgm:t>
    </dgm:pt>
    <dgm:pt modelId="{1AADB0AC-9C8E-4F49-BC99-9FA211328549}">
      <dgm:prSet phldrT="[Texto]" custT="1"/>
      <dgm:spPr/>
      <dgm:t>
        <a:bodyPr/>
        <a:lstStyle/>
        <a:p>
          <a:pPr>
            <a:buFont typeface="Arial" panose="020B0604020202020204" pitchFamily="34" charset="0"/>
            <a:buChar char="•"/>
          </a:pPr>
          <a:endParaRPr lang="es-ES" sz="1400" dirty="0"/>
        </a:p>
      </dgm:t>
    </dgm:pt>
    <dgm:pt modelId="{635095D5-F35A-4A28-B84B-3ED9E0550D70}" type="parTrans" cxnId="{C1892768-CC4E-4280-A04B-769EECDB88B6}">
      <dgm:prSet/>
      <dgm:spPr/>
      <dgm:t>
        <a:bodyPr/>
        <a:lstStyle/>
        <a:p>
          <a:endParaRPr lang="es-ES"/>
        </a:p>
      </dgm:t>
    </dgm:pt>
    <dgm:pt modelId="{E1F7DC94-BC0F-4B4C-B36E-5D55726289C6}" type="sibTrans" cxnId="{C1892768-CC4E-4280-A04B-769EECDB88B6}">
      <dgm:prSet/>
      <dgm:spPr/>
      <dgm:t>
        <a:bodyPr/>
        <a:lstStyle/>
        <a:p>
          <a:endParaRPr lang="es-ES"/>
        </a:p>
      </dgm:t>
    </dgm:pt>
    <dgm:pt modelId="{E0D0169D-124E-4F3A-8071-3F87A7627732}">
      <dgm:prSet phldrT="[Texto]" custT="1"/>
      <dgm:spPr/>
      <dgm:t>
        <a:bodyPr/>
        <a:lstStyle/>
        <a:p>
          <a:pPr>
            <a:buFont typeface="Arial" panose="020B0604020202020204" pitchFamily="34" charset="0"/>
            <a:buChar char="•"/>
          </a:pPr>
          <a:r>
            <a:rPr lang="es-ES" sz="1400" dirty="0"/>
            <a:t>jefes de planeación o quien haga sus veces</a:t>
          </a:r>
        </a:p>
      </dgm:t>
    </dgm:pt>
    <dgm:pt modelId="{4F6475A8-9CDD-4CFB-82B0-1DA24922091D}" type="parTrans" cxnId="{12978CA7-2437-4E81-9AFB-8658B9262A16}">
      <dgm:prSet/>
      <dgm:spPr/>
      <dgm:t>
        <a:bodyPr/>
        <a:lstStyle/>
        <a:p>
          <a:endParaRPr lang="es-ES"/>
        </a:p>
      </dgm:t>
    </dgm:pt>
    <dgm:pt modelId="{7C24C817-057A-4571-A3E5-19FB665DFEA6}" type="sibTrans" cxnId="{12978CA7-2437-4E81-9AFB-8658B9262A16}">
      <dgm:prSet/>
      <dgm:spPr/>
      <dgm:t>
        <a:bodyPr/>
        <a:lstStyle/>
        <a:p>
          <a:endParaRPr lang="es-ES"/>
        </a:p>
      </dgm:t>
    </dgm:pt>
    <dgm:pt modelId="{E52D30CF-5DD5-48AA-A2B0-E13D617997F4}">
      <dgm:prSet phldrT="[Texto]" custT="1"/>
      <dgm:spPr/>
      <dgm:t>
        <a:bodyPr/>
        <a:lstStyle/>
        <a:p>
          <a:pPr>
            <a:buNone/>
          </a:pPr>
          <a:r>
            <a:rPr lang="es-ES" sz="1400" dirty="0"/>
            <a:t>, coordinadores de equipos de trabajo, comités de riesgos (donde existan), comité de contratación, áreas financieras, de TIC</a:t>
          </a:r>
        </a:p>
      </dgm:t>
    </dgm:pt>
    <dgm:pt modelId="{A1B5EFA5-DB3D-4C14-9B6A-E80B3A70D166}" type="parTrans" cxnId="{BFDCED7E-CE2A-4564-AA9F-7CBD07D06DCC}">
      <dgm:prSet/>
      <dgm:spPr/>
      <dgm:t>
        <a:bodyPr/>
        <a:lstStyle/>
        <a:p>
          <a:endParaRPr lang="es-ES"/>
        </a:p>
      </dgm:t>
    </dgm:pt>
    <dgm:pt modelId="{9C874FF4-4DC6-43BE-A0A9-91544843B993}" type="sibTrans" cxnId="{BFDCED7E-CE2A-4564-AA9F-7CBD07D06DCC}">
      <dgm:prSet/>
      <dgm:spPr/>
      <dgm:t>
        <a:bodyPr/>
        <a:lstStyle/>
        <a:p>
          <a:endParaRPr lang="es-ES"/>
        </a:p>
      </dgm:t>
    </dgm:pt>
    <dgm:pt modelId="{B9A996B2-A0C2-4252-A8C0-E9A2899B8346}" type="pres">
      <dgm:prSet presAssocID="{C0087BE6-4AE1-4663-A0F8-9ED6BD090A45}" presName="Name0" presStyleCnt="0">
        <dgm:presLayoutVars>
          <dgm:dir/>
          <dgm:animLvl val="lvl"/>
          <dgm:resizeHandles val="exact"/>
        </dgm:presLayoutVars>
      </dgm:prSet>
      <dgm:spPr/>
    </dgm:pt>
    <dgm:pt modelId="{4E49468F-9F1A-46D7-B15C-878660E51C73}" type="pres">
      <dgm:prSet presAssocID="{AF4579FC-D5E9-455C-9AF0-5500624662A5}" presName="composite" presStyleCnt="0"/>
      <dgm:spPr/>
    </dgm:pt>
    <dgm:pt modelId="{0A10444E-6B40-4745-AECF-7D1688366EB2}" type="pres">
      <dgm:prSet presAssocID="{AF4579FC-D5E9-455C-9AF0-5500624662A5}" presName="parTx" presStyleLbl="alignNode1" presStyleIdx="0" presStyleCnt="3">
        <dgm:presLayoutVars>
          <dgm:chMax val="0"/>
          <dgm:chPref val="0"/>
          <dgm:bulletEnabled val="1"/>
        </dgm:presLayoutVars>
      </dgm:prSet>
      <dgm:spPr/>
    </dgm:pt>
    <dgm:pt modelId="{1D180B72-EF9C-4DAD-BCBC-AAB6C96F1049}" type="pres">
      <dgm:prSet presAssocID="{AF4579FC-D5E9-455C-9AF0-5500624662A5}" presName="desTx" presStyleLbl="alignAccFollowNode1" presStyleIdx="0" presStyleCnt="3" custLinFactNeighborX="-1758" custLinFactNeighborY="112">
        <dgm:presLayoutVars>
          <dgm:bulletEnabled val="1"/>
        </dgm:presLayoutVars>
      </dgm:prSet>
      <dgm:spPr/>
    </dgm:pt>
    <dgm:pt modelId="{07D0FA69-013C-4BA9-8DA1-DEE9F6DD4255}" type="pres">
      <dgm:prSet presAssocID="{AE1148F5-C7C8-439A-AB60-488BB9A6CBAC}" presName="space" presStyleCnt="0"/>
      <dgm:spPr/>
    </dgm:pt>
    <dgm:pt modelId="{F4472BDF-353C-4D04-B635-EA7EFF5F00A2}" type="pres">
      <dgm:prSet presAssocID="{F59E3ED1-279F-4415-AADB-CFC9F9D39460}" presName="composite" presStyleCnt="0"/>
      <dgm:spPr/>
    </dgm:pt>
    <dgm:pt modelId="{15479D7E-3EB9-4DA6-B34D-7B1A61FC807E}" type="pres">
      <dgm:prSet presAssocID="{F59E3ED1-279F-4415-AADB-CFC9F9D39460}" presName="parTx" presStyleLbl="alignNode1" presStyleIdx="1" presStyleCnt="3">
        <dgm:presLayoutVars>
          <dgm:chMax val="0"/>
          <dgm:chPref val="0"/>
          <dgm:bulletEnabled val="1"/>
        </dgm:presLayoutVars>
      </dgm:prSet>
      <dgm:spPr/>
    </dgm:pt>
    <dgm:pt modelId="{1A86D65A-EF96-4A71-8709-C49F9CC5235B}" type="pres">
      <dgm:prSet presAssocID="{F59E3ED1-279F-4415-AADB-CFC9F9D39460}" presName="desTx" presStyleLbl="alignAccFollowNode1" presStyleIdx="1" presStyleCnt="3" custLinFactNeighborY="0">
        <dgm:presLayoutVars>
          <dgm:bulletEnabled val="1"/>
        </dgm:presLayoutVars>
      </dgm:prSet>
      <dgm:spPr/>
    </dgm:pt>
    <dgm:pt modelId="{C90513B2-211B-4C95-9CBA-C280705AE5FC}" type="pres">
      <dgm:prSet presAssocID="{2E57D13D-96BF-4E1A-ACAE-60567EE6BC51}" presName="space" presStyleCnt="0"/>
      <dgm:spPr/>
    </dgm:pt>
    <dgm:pt modelId="{AFAE72DE-A49C-4B51-B9EF-940E6AEF1516}" type="pres">
      <dgm:prSet presAssocID="{7ACC9B19-23AC-413E-8574-554545B4FF7D}" presName="composite" presStyleCnt="0"/>
      <dgm:spPr/>
    </dgm:pt>
    <dgm:pt modelId="{FD7DD4D1-E3D5-4671-90CA-445B68D1F9F8}" type="pres">
      <dgm:prSet presAssocID="{7ACC9B19-23AC-413E-8574-554545B4FF7D}" presName="parTx" presStyleLbl="alignNode1" presStyleIdx="2" presStyleCnt="3">
        <dgm:presLayoutVars>
          <dgm:chMax val="0"/>
          <dgm:chPref val="0"/>
          <dgm:bulletEnabled val="1"/>
        </dgm:presLayoutVars>
      </dgm:prSet>
      <dgm:spPr/>
    </dgm:pt>
    <dgm:pt modelId="{DFCF77B4-4585-4184-88E4-BB2DD354DAE3}" type="pres">
      <dgm:prSet presAssocID="{7ACC9B19-23AC-413E-8574-554545B4FF7D}" presName="desTx" presStyleLbl="alignAccFollowNode1" presStyleIdx="2" presStyleCnt="3">
        <dgm:presLayoutVars>
          <dgm:bulletEnabled val="1"/>
        </dgm:presLayoutVars>
      </dgm:prSet>
      <dgm:spPr/>
    </dgm:pt>
  </dgm:ptLst>
  <dgm:cxnLst>
    <dgm:cxn modelId="{98E51D09-C257-4729-80D4-A0F9E05AFD28}" srcId="{7ACC9B19-23AC-413E-8574-554545B4FF7D}" destId="{A82FEFC2-33C5-4C78-AFFB-3687EDA9AFDA}" srcOrd="1" destOrd="0" parTransId="{6F699A99-FCC5-4084-9940-5499F1E58705}" sibTransId="{FB29E6CB-3A3B-4C8F-8FAE-6DE5F40C0288}"/>
    <dgm:cxn modelId="{5FE9670D-EA9B-4513-A1D9-FFAC69C875EC}" type="presOf" srcId="{7ACC9B19-23AC-413E-8574-554545B4FF7D}" destId="{FD7DD4D1-E3D5-4671-90CA-445B68D1F9F8}" srcOrd="0" destOrd="0" presId="urn:microsoft.com/office/officeart/2005/8/layout/hList1"/>
    <dgm:cxn modelId="{931F3617-4307-4A4B-9CD2-5D9D10B0FC9B}" type="presOf" srcId="{F59E3ED1-279F-4415-AADB-CFC9F9D39460}" destId="{15479D7E-3EB9-4DA6-B34D-7B1A61FC807E}" srcOrd="0" destOrd="0" presId="urn:microsoft.com/office/officeart/2005/8/layout/hList1"/>
    <dgm:cxn modelId="{AFEF521F-D5FD-4F4E-96BD-56A9A8BA42D2}" type="presOf" srcId="{E52D30CF-5DD5-48AA-A2B0-E13D617997F4}" destId="{1A86D65A-EF96-4A71-8709-C49F9CC5235B}" srcOrd="0" destOrd="2" presId="urn:microsoft.com/office/officeart/2005/8/layout/hList1"/>
    <dgm:cxn modelId="{69E25C62-0F2F-48E1-8B5B-0E6345F979E7}" srcId="{C0087BE6-4AE1-4663-A0F8-9ED6BD090A45}" destId="{7ACC9B19-23AC-413E-8574-554545B4FF7D}" srcOrd="2" destOrd="0" parTransId="{A6EB7349-BB56-4FA7-89D7-0FD408306790}" sibTransId="{9900F8BD-7904-4099-B209-CC4EACA28B11}"/>
    <dgm:cxn modelId="{18228544-7609-4487-95A2-946A8A5BEF38}" type="presOf" srcId="{D0B4483A-623E-48CB-83CC-8E62418C9E6A}" destId="{1D180B72-EF9C-4DAD-BCBC-AAB6C96F1049}" srcOrd="0" destOrd="0" presId="urn:microsoft.com/office/officeart/2005/8/layout/hList1"/>
    <dgm:cxn modelId="{E51AC746-93EB-43EF-9362-C57E00037C9B}" type="presOf" srcId="{994881D0-74DB-4B68-B3A3-DAF310C6E937}" destId="{DFCF77B4-4585-4184-88E4-BB2DD354DAE3}" srcOrd="0" destOrd="0" presId="urn:microsoft.com/office/officeart/2005/8/layout/hList1"/>
    <dgm:cxn modelId="{C1892768-CC4E-4280-A04B-769EECDB88B6}" srcId="{F59E3ED1-279F-4415-AADB-CFC9F9D39460}" destId="{1AADB0AC-9C8E-4F49-BC99-9FA211328549}" srcOrd="4" destOrd="0" parTransId="{635095D5-F35A-4A28-B84B-3ED9E0550D70}" sibTransId="{E1F7DC94-BC0F-4B4C-B36E-5D55726289C6}"/>
    <dgm:cxn modelId="{DBAA6268-8887-47FC-9628-CFE85A356C31}" type="presOf" srcId="{A82FEFC2-33C5-4C78-AFFB-3687EDA9AFDA}" destId="{DFCF77B4-4585-4184-88E4-BB2DD354DAE3}" srcOrd="0" destOrd="1" presId="urn:microsoft.com/office/officeart/2005/8/layout/hList1"/>
    <dgm:cxn modelId="{6643AD6D-31E8-407C-B151-F2E7D6D92A12}" srcId="{C0087BE6-4AE1-4663-A0F8-9ED6BD090A45}" destId="{AF4579FC-D5E9-455C-9AF0-5500624662A5}" srcOrd="0" destOrd="0" parTransId="{406DB7EB-A61D-47D0-A8D9-1AD79487EC36}" sibTransId="{AE1148F5-C7C8-439A-AB60-488BB9A6CBAC}"/>
    <dgm:cxn modelId="{EEDC606F-41AE-4A2E-9D7C-EFCA6BF791F4}" type="presOf" srcId="{1AADB0AC-9C8E-4F49-BC99-9FA211328549}" destId="{1A86D65A-EF96-4A71-8709-C49F9CC5235B}" srcOrd="0" destOrd="4" presId="urn:microsoft.com/office/officeart/2005/8/layout/hList1"/>
    <dgm:cxn modelId="{E3A1AC74-2169-46C1-94A4-A0B3D9520FF6}" type="presOf" srcId="{3336888C-7B78-495B-A3F2-CD8ADA7E2996}" destId="{1A86D65A-EF96-4A71-8709-C49F9CC5235B}" srcOrd="0" destOrd="0" presId="urn:microsoft.com/office/officeart/2005/8/layout/hList1"/>
    <dgm:cxn modelId="{EED5CF57-EF03-4A36-A672-961C115222CA}" type="presOf" srcId="{0E6DD003-1D3B-4467-B93A-AE0FA7F48DF8}" destId="{1D180B72-EF9C-4DAD-BCBC-AAB6C96F1049}" srcOrd="0" destOrd="2" presId="urn:microsoft.com/office/officeart/2005/8/layout/hList1"/>
    <dgm:cxn modelId="{15A6AC78-0BC1-479B-8688-FDD9623BEBEB}" type="presOf" srcId="{06264960-6BEC-47E9-A41F-F43B49F1F919}" destId="{1D180B72-EF9C-4DAD-BCBC-AAB6C96F1049}" srcOrd="0" destOrd="1" presId="urn:microsoft.com/office/officeart/2005/8/layout/hList1"/>
    <dgm:cxn modelId="{AB40695A-05FD-4ACC-B3A5-89208CF82667}" srcId="{C0087BE6-4AE1-4663-A0F8-9ED6BD090A45}" destId="{F59E3ED1-279F-4415-AADB-CFC9F9D39460}" srcOrd="1" destOrd="0" parTransId="{325B2DF4-5D80-463E-8F89-471FBA4CA754}" sibTransId="{2E57D13D-96BF-4E1A-ACAE-60567EE6BC51}"/>
    <dgm:cxn modelId="{BFDCED7E-CE2A-4564-AA9F-7CBD07D06DCC}" srcId="{F59E3ED1-279F-4415-AADB-CFC9F9D39460}" destId="{E52D30CF-5DD5-48AA-A2B0-E13D617997F4}" srcOrd="2" destOrd="0" parTransId="{A1B5EFA5-DB3D-4C14-9B6A-E80B3A70D166}" sibTransId="{9C874FF4-4DC6-43BE-A0A9-91544843B993}"/>
    <dgm:cxn modelId="{54B8149E-88E4-48E3-9747-1C81D0C65965}" type="presOf" srcId="{C0087BE6-4AE1-4663-A0F8-9ED6BD090A45}" destId="{B9A996B2-A0C2-4252-A8C0-E9A2899B8346}" srcOrd="0" destOrd="0" presId="urn:microsoft.com/office/officeart/2005/8/layout/hList1"/>
    <dgm:cxn modelId="{12978CA7-2437-4E81-9AFB-8658B9262A16}" srcId="{F59E3ED1-279F-4415-AADB-CFC9F9D39460}" destId="{E0D0169D-124E-4F3A-8071-3F87A7627732}" srcOrd="1" destOrd="0" parTransId="{4F6475A8-9CDD-4CFB-82B0-1DA24922091D}" sibTransId="{7C24C817-057A-4571-A3E5-19FB665DFEA6}"/>
    <dgm:cxn modelId="{7ADEAAAF-CAD5-48EC-B40E-CF8980683D74}" type="presOf" srcId="{615D8715-420A-491A-8297-22D62CC8573B}" destId="{1D180B72-EF9C-4DAD-BCBC-AAB6C96F1049}" srcOrd="0" destOrd="4" presId="urn:microsoft.com/office/officeart/2005/8/layout/hList1"/>
    <dgm:cxn modelId="{EE3934B4-62A3-460B-BC81-E4E27CD68B10}" srcId="{AF4579FC-D5E9-455C-9AF0-5500624662A5}" destId="{615D8715-420A-491A-8297-22D62CC8573B}" srcOrd="4" destOrd="0" parTransId="{9519B8B1-4CBF-43BB-8E4F-9E134A57B5BD}" sibTransId="{42685E77-2343-44CF-A35B-CD6C47E9C604}"/>
    <dgm:cxn modelId="{835CC8B4-EB6B-405D-A630-27AB6E66A3F2}" srcId="{AF4579FC-D5E9-455C-9AF0-5500624662A5}" destId="{D0B4483A-623E-48CB-83CC-8E62418C9E6A}" srcOrd="0" destOrd="0" parTransId="{E28E6EBC-BF01-4FB8-8B65-EB8A50369C9D}" sibTransId="{18F0B619-DF78-4FC5-BADE-09B7716EBBBD}"/>
    <dgm:cxn modelId="{8E0064B6-0644-4012-9FAA-0B30967D2E7B}" type="presOf" srcId="{E0D0169D-124E-4F3A-8071-3F87A7627732}" destId="{1A86D65A-EF96-4A71-8709-C49F9CC5235B}" srcOrd="0" destOrd="1" presId="urn:microsoft.com/office/officeart/2005/8/layout/hList1"/>
    <dgm:cxn modelId="{03BD8EB7-35BD-4222-B57F-7676FBDBB34B}" srcId="{F59E3ED1-279F-4415-AADB-CFC9F9D39460}" destId="{3336888C-7B78-495B-A3F2-CD8ADA7E2996}" srcOrd="0" destOrd="0" parTransId="{31DF15C7-9821-4950-9D92-AA836A4D0BAE}" sibTransId="{ABB4FA54-4B6E-44B0-BC07-115493D72EB1}"/>
    <dgm:cxn modelId="{446D03BB-5158-4841-A03A-B8FABF421C62}" srcId="{F59E3ED1-279F-4415-AADB-CFC9F9D39460}" destId="{7D17FF05-22E1-4D8B-BD09-5F6E4D48DD67}" srcOrd="3" destOrd="0" parTransId="{F67BF395-6572-419C-8A87-A31DD4DDD4D0}" sibTransId="{47E2D02E-44A4-49CF-ACB5-ED54B59F3DE8}"/>
    <dgm:cxn modelId="{3A1EEFC2-4629-46AC-98DA-A0B80017DF74}" type="presOf" srcId="{AF4579FC-D5E9-455C-9AF0-5500624662A5}" destId="{0A10444E-6B40-4745-AECF-7D1688366EB2}" srcOrd="0" destOrd="0" presId="urn:microsoft.com/office/officeart/2005/8/layout/hList1"/>
    <dgm:cxn modelId="{D7625FC8-0C45-4EA6-B174-35DFEE4896AF}" srcId="{AF4579FC-D5E9-455C-9AF0-5500624662A5}" destId="{560BFD0F-1588-4DB3-B2A1-F8C58CD53605}" srcOrd="3" destOrd="0" parTransId="{4CBAFC9B-C046-401A-8B7B-36F2FAC18970}" sibTransId="{1CF023F2-95CA-400A-9902-46391B2792BD}"/>
    <dgm:cxn modelId="{3C4B8FDF-18D6-42EA-80F8-93191D858E8B}" srcId="{AF4579FC-D5E9-455C-9AF0-5500624662A5}" destId="{06264960-6BEC-47E9-A41F-F43B49F1F919}" srcOrd="1" destOrd="0" parTransId="{97EE8000-350E-426F-98E9-619634601811}" sibTransId="{C055CA52-A706-4C88-AE4A-5A299D2183B6}"/>
    <dgm:cxn modelId="{6074B7E2-2138-428F-9F26-ED605F3D08C9}" type="presOf" srcId="{560BFD0F-1588-4DB3-B2A1-F8C58CD53605}" destId="{1D180B72-EF9C-4DAD-BCBC-AAB6C96F1049}" srcOrd="0" destOrd="3" presId="urn:microsoft.com/office/officeart/2005/8/layout/hList1"/>
    <dgm:cxn modelId="{7ED841E7-89AC-408D-90FF-3CAA643C34C1}" srcId="{AF4579FC-D5E9-455C-9AF0-5500624662A5}" destId="{0E6DD003-1D3B-4467-B93A-AE0FA7F48DF8}" srcOrd="2" destOrd="0" parTransId="{DD08E140-24B4-429D-90F5-5E89F21E7BB4}" sibTransId="{0A464317-C4EF-4951-95FC-63A756E9ABF3}"/>
    <dgm:cxn modelId="{8E8755EE-32E8-410B-969D-27EAD99BDBB8}" srcId="{7ACC9B19-23AC-413E-8574-554545B4FF7D}" destId="{994881D0-74DB-4B68-B3A3-DAF310C6E937}" srcOrd="0" destOrd="0" parTransId="{FBD1DECC-AF79-4FA7-8E78-9F0F792BFB29}" sibTransId="{A8E7237C-12D1-4FA6-8394-E3E1CF4C6BC4}"/>
    <dgm:cxn modelId="{2E4F1DFE-F9DC-4DE9-BC1A-4457FB842FB9}" type="presOf" srcId="{7D17FF05-22E1-4D8B-BD09-5F6E4D48DD67}" destId="{1A86D65A-EF96-4A71-8709-C49F9CC5235B}" srcOrd="0" destOrd="3" presId="urn:microsoft.com/office/officeart/2005/8/layout/hList1"/>
    <dgm:cxn modelId="{6B539C3A-5D25-4EE5-8EB5-3B2E3BC41F4C}" type="presParOf" srcId="{B9A996B2-A0C2-4252-A8C0-E9A2899B8346}" destId="{4E49468F-9F1A-46D7-B15C-878660E51C73}" srcOrd="0" destOrd="0" presId="urn:microsoft.com/office/officeart/2005/8/layout/hList1"/>
    <dgm:cxn modelId="{F4FCE498-EBA3-47C8-9AE6-CAC9B45E3A91}" type="presParOf" srcId="{4E49468F-9F1A-46D7-B15C-878660E51C73}" destId="{0A10444E-6B40-4745-AECF-7D1688366EB2}" srcOrd="0" destOrd="0" presId="urn:microsoft.com/office/officeart/2005/8/layout/hList1"/>
    <dgm:cxn modelId="{B298FB5A-ECAC-4B7B-9676-D537DE519F7F}" type="presParOf" srcId="{4E49468F-9F1A-46D7-B15C-878660E51C73}" destId="{1D180B72-EF9C-4DAD-BCBC-AAB6C96F1049}" srcOrd="1" destOrd="0" presId="urn:microsoft.com/office/officeart/2005/8/layout/hList1"/>
    <dgm:cxn modelId="{B8C0CC68-4FEA-4859-A92C-F678AE3D8423}" type="presParOf" srcId="{B9A996B2-A0C2-4252-A8C0-E9A2899B8346}" destId="{07D0FA69-013C-4BA9-8DA1-DEE9F6DD4255}" srcOrd="1" destOrd="0" presId="urn:microsoft.com/office/officeart/2005/8/layout/hList1"/>
    <dgm:cxn modelId="{84CC34BD-B45E-4B30-8642-F5C13DFA09FA}" type="presParOf" srcId="{B9A996B2-A0C2-4252-A8C0-E9A2899B8346}" destId="{F4472BDF-353C-4D04-B635-EA7EFF5F00A2}" srcOrd="2" destOrd="0" presId="urn:microsoft.com/office/officeart/2005/8/layout/hList1"/>
    <dgm:cxn modelId="{41206D73-ED47-47E2-BD32-D97D2707F783}" type="presParOf" srcId="{F4472BDF-353C-4D04-B635-EA7EFF5F00A2}" destId="{15479D7E-3EB9-4DA6-B34D-7B1A61FC807E}" srcOrd="0" destOrd="0" presId="urn:microsoft.com/office/officeart/2005/8/layout/hList1"/>
    <dgm:cxn modelId="{C6986E0E-B8AF-4132-8BD5-C8D78FDDB5D5}" type="presParOf" srcId="{F4472BDF-353C-4D04-B635-EA7EFF5F00A2}" destId="{1A86D65A-EF96-4A71-8709-C49F9CC5235B}" srcOrd="1" destOrd="0" presId="urn:microsoft.com/office/officeart/2005/8/layout/hList1"/>
    <dgm:cxn modelId="{27959D5D-ECB3-4261-976F-9FAE1B63466F}" type="presParOf" srcId="{B9A996B2-A0C2-4252-A8C0-E9A2899B8346}" destId="{C90513B2-211B-4C95-9CBA-C280705AE5FC}" srcOrd="3" destOrd="0" presId="urn:microsoft.com/office/officeart/2005/8/layout/hList1"/>
    <dgm:cxn modelId="{AE78DCF2-7758-402D-A5E9-94FDC45C8FEC}" type="presParOf" srcId="{B9A996B2-A0C2-4252-A8C0-E9A2899B8346}" destId="{AFAE72DE-A49C-4B51-B9EF-940E6AEF1516}" srcOrd="4" destOrd="0" presId="urn:microsoft.com/office/officeart/2005/8/layout/hList1"/>
    <dgm:cxn modelId="{3984D3D0-C39B-4216-BEB9-5099360E7020}" type="presParOf" srcId="{AFAE72DE-A49C-4B51-B9EF-940E6AEF1516}" destId="{FD7DD4D1-E3D5-4671-90CA-445B68D1F9F8}" srcOrd="0" destOrd="0" presId="urn:microsoft.com/office/officeart/2005/8/layout/hList1"/>
    <dgm:cxn modelId="{611A61AB-4748-45A1-81A4-16E6D2E93CB0}" type="presParOf" srcId="{AFAE72DE-A49C-4B51-B9EF-940E6AEF1516}" destId="{DFCF77B4-4585-4184-88E4-BB2DD354DAE3}"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F9613-A999-4694-B9F7-618B659E04D4}">
      <dsp:nvSpPr>
        <dsp:cNvPr id="0" name=""/>
        <dsp:cNvSpPr/>
      </dsp:nvSpPr>
      <dsp:spPr>
        <a:xfrm>
          <a:off x="0" y="161015"/>
          <a:ext cx="5442364" cy="2909377"/>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S" sz="1800" kern="1200" dirty="0"/>
            <a:t> MIPG  DIMENSION 7  CONTROL INTERNO</a:t>
          </a:r>
        </a:p>
        <a:p>
          <a:pPr marL="0" lvl="0" indent="0" algn="just" defTabSz="800100">
            <a:lnSpc>
              <a:spcPct val="90000"/>
            </a:lnSpc>
            <a:spcBef>
              <a:spcPct val="0"/>
            </a:spcBef>
            <a:spcAft>
              <a:spcPct val="35000"/>
            </a:spcAft>
            <a:buNone/>
          </a:pPr>
          <a:r>
            <a:rPr lang="es-ES" sz="1800" kern="1200" dirty="0"/>
            <a:t>IDENTIFICAR LAS RESPONSABILIDADES  DE LAS CUATRO LÍNEAS DE DEFENSA, PROPORCIONANDO DE MANERA SIMPLE  Y EFECTIVA PARA MEJORAR LAS COMUNICACIONES EN LA GESTIÓN DE RIESGOS Y CONTROL MEDIANTE LA ACLARACIÓN DE LAS FUNCIONES Y DEBERES ESENCIALES</a:t>
          </a:r>
          <a:endParaRPr lang="es-ES" sz="1600" kern="1200" dirty="0"/>
        </a:p>
        <a:p>
          <a:pPr marL="0" lvl="0" indent="0" algn="just" defTabSz="800100">
            <a:lnSpc>
              <a:spcPct val="90000"/>
            </a:lnSpc>
            <a:spcBef>
              <a:spcPct val="0"/>
            </a:spcBef>
            <a:spcAft>
              <a:spcPct val="35000"/>
            </a:spcAft>
            <a:buNone/>
          </a:pPr>
          <a:endParaRPr lang="es-ES" sz="1300" kern="1200" dirty="0"/>
        </a:p>
      </dsp:txBody>
      <dsp:txXfrm>
        <a:off x="142024" y="303039"/>
        <a:ext cx="5158316" cy="26253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0444E-6B40-4745-AECF-7D1688366EB2}">
      <dsp:nvSpPr>
        <dsp:cNvPr id="0" name=""/>
        <dsp:cNvSpPr/>
      </dsp:nvSpPr>
      <dsp:spPr>
        <a:xfrm>
          <a:off x="2553" y="1892"/>
          <a:ext cx="2489767" cy="995906"/>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48920" tIns="142240" rIns="248920" bIns="142240" numCol="1" spcCol="1270" anchor="ctr" anchorCtr="0">
          <a:noAutofit/>
        </a:bodyPr>
        <a:lstStyle/>
        <a:p>
          <a:pPr marL="0" lvl="0" indent="0" algn="ctr" defTabSz="1555750">
            <a:lnSpc>
              <a:spcPct val="90000"/>
            </a:lnSpc>
            <a:spcBef>
              <a:spcPct val="0"/>
            </a:spcBef>
            <a:spcAft>
              <a:spcPct val="35000"/>
            </a:spcAft>
            <a:buNone/>
          </a:pPr>
          <a:r>
            <a:rPr lang="es-ES" sz="3500" kern="1200" dirty="0"/>
            <a:t>1 LINEA</a:t>
          </a:r>
        </a:p>
      </dsp:txBody>
      <dsp:txXfrm>
        <a:off x="2553" y="1892"/>
        <a:ext cx="2489767" cy="995906"/>
      </dsp:txXfrm>
    </dsp:sp>
    <dsp:sp modelId="{1D180B72-EF9C-4DAD-BCBC-AAB6C96F1049}">
      <dsp:nvSpPr>
        <dsp:cNvPr id="0" name=""/>
        <dsp:cNvSpPr/>
      </dsp:nvSpPr>
      <dsp:spPr>
        <a:xfrm>
          <a:off x="0" y="999692"/>
          <a:ext cx="2489767" cy="306239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Font typeface="Arial" panose="020B0604020202020204" pitchFamily="34" charset="0"/>
            <a:buChar char="•"/>
          </a:pPr>
          <a:r>
            <a:rPr lang="es-ES" sz="1400" kern="1200" dirty="0"/>
            <a:t>Funcionarios y contratistas</a:t>
          </a:r>
        </a:p>
        <a:p>
          <a:pPr marL="114300" lvl="1" indent="-114300" algn="just" defTabSz="622300">
            <a:lnSpc>
              <a:spcPct val="90000"/>
            </a:lnSpc>
            <a:spcBef>
              <a:spcPct val="0"/>
            </a:spcBef>
            <a:spcAft>
              <a:spcPct val="15000"/>
            </a:spcAft>
            <a:buFont typeface="Arial" panose="020B0604020202020204" pitchFamily="34" charset="0"/>
            <a:buChar char="•"/>
          </a:pPr>
          <a:r>
            <a:rPr lang="es-ES" sz="1400" kern="1200" dirty="0"/>
            <a:t>Controles del día a día</a:t>
          </a:r>
        </a:p>
        <a:p>
          <a:pPr marL="114300" lvl="1" indent="-114300" algn="just" defTabSz="622300">
            <a:lnSpc>
              <a:spcPct val="90000"/>
            </a:lnSpc>
            <a:spcBef>
              <a:spcPct val="0"/>
            </a:spcBef>
            <a:spcAft>
              <a:spcPct val="15000"/>
            </a:spcAft>
            <a:buFont typeface="Arial" panose="020B0604020202020204" pitchFamily="34" charset="0"/>
            <a:buChar char="•"/>
          </a:pPr>
          <a:r>
            <a:rPr lang="es-ES" sz="1400" kern="1200" dirty="0"/>
            <a:t>Controles de gerencia operativa (ejecutados por un jefe) </a:t>
          </a:r>
        </a:p>
        <a:p>
          <a:pPr marL="114300" lvl="1" indent="-114300" algn="just" defTabSz="622300">
            <a:lnSpc>
              <a:spcPct val="90000"/>
            </a:lnSpc>
            <a:spcBef>
              <a:spcPct val="0"/>
            </a:spcBef>
            <a:spcAft>
              <a:spcPct val="15000"/>
            </a:spcAft>
            <a:buFont typeface="Arial" panose="020B0604020202020204" pitchFamily="34" charset="0"/>
            <a:buChar char="•"/>
          </a:pPr>
          <a:r>
            <a:rPr lang="es-ES" sz="1400" kern="1200" dirty="0"/>
            <a:t> La gestión operacional se encarga del mantenimiento efectivo de controles internos</a:t>
          </a:r>
        </a:p>
        <a:p>
          <a:pPr marL="285750" lvl="1" indent="-285750" algn="l" defTabSz="1778000">
            <a:lnSpc>
              <a:spcPct val="90000"/>
            </a:lnSpc>
            <a:spcBef>
              <a:spcPct val="0"/>
            </a:spcBef>
            <a:spcAft>
              <a:spcPct val="15000"/>
            </a:spcAft>
            <a:buNone/>
          </a:pPr>
          <a:r>
            <a:rPr lang="es-ES" sz="4000" kern="1200" dirty="0"/>
            <a:t> </a:t>
          </a:r>
        </a:p>
      </dsp:txBody>
      <dsp:txXfrm>
        <a:off x="0" y="999692"/>
        <a:ext cx="2489767" cy="3062390"/>
      </dsp:txXfrm>
    </dsp:sp>
    <dsp:sp modelId="{15479D7E-3EB9-4DA6-B34D-7B1A61FC807E}">
      <dsp:nvSpPr>
        <dsp:cNvPr id="0" name=""/>
        <dsp:cNvSpPr/>
      </dsp:nvSpPr>
      <dsp:spPr>
        <a:xfrm>
          <a:off x="2840888" y="1892"/>
          <a:ext cx="2489767" cy="995906"/>
        </a:xfrm>
        <a:prstGeom prst="rect">
          <a:avLst/>
        </a:prstGeom>
        <a:gradFill rotWithShape="0">
          <a:gsLst>
            <a:gs pos="0">
              <a:schemeClr val="accent1">
                <a:shade val="80000"/>
                <a:hueOff val="135632"/>
                <a:satOff val="2588"/>
                <a:lumOff val="11428"/>
                <a:alphaOff val="0"/>
                <a:satMod val="103000"/>
                <a:lumMod val="102000"/>
                <a:tint val="94000"/>
              </a:schemeClr>
            </a:gs>
            <a:gs pos="50000">
              <a:schemeClr val="accent1">
                <a:shade val="80000"/>
                <a:hueOff val="135632"/>
                <a:satOff val="2588"/>
                <a:lumOff val="11428"/>
                <a:alphaOff val="0"/>
                <a:satMod val="110000"/>
                <a:lumMod val="100000"/>
                <a:shade val="100000"/>
              </a:schemeClr>
            </a:gs>
            <a:gs pos="100000">
              <a:schemeClr val="accent1">
                <a:shade val="80000"/>
                <a:hueOff val="135632"/>
                <a:satOff val="2588"/>
                <a:lumOff val="11428"/>
                <a:alphaOff val="0"/>
                <a:lumMod val="99000"/>
                <a:satMod val="120000"/>
                <a:shade val="78000"/>
              </a:schemeClr>
            </a:gs>
          </a:gsLst>
          <a:lin ang="5400000" scaled="0"/>
        </a:gradFill>
        <a:ln w="6350" cap="flat" cmpd="sng" algn="ctr">
          <a:solidFill>
            <a:schemeClr val="accent1">
              <a:shade val="80000"/>
              <a:hueOff val="135632"/>
              <a:satOff val="2588"/>
              <a:lumOff val="11428"/>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48920" tIns="142240" rIns="248920" bIns="142240" numCol="1" spcCol="1270" anchor="ctr" anchorCtr="0">
          <a:noAutofit/>
        </a:bodyPr>
        <a:lstStyle/>
        <a:p>
          <a:pPr marL="0" lvl="0" indent="0" algn="ctr" defTabSz="1555750">
            <a:lnSpc>
              <a:spcPct val="90000"/>
            </a:lnSpc>
            <a:spcBef>
              <a:spcPct val="0"/>
            </a:spcBef>
            <a:spcAft>
              <a:spcPct val="35000"/>
            </a:spcAft>
            <a:buNone/>
          </a:pPr>
          <a:r>
            <a:rPr lang="es-ES" sz="3500" kern="1200" dirty="0"/>
            <a:t>2 LINEA</a:t>
          </a:r>
        </a:p>
      </dsp:txBody>
      <dsp:txXfrm>
        <a:off x="2840888" y="1892"/>
        <a:ext cx="2489767" cy="995906"/>
      </dsp:txXfrm>
    </dsp:sp>
    <dsp:sp modelId="{1A86D65A-EF96-4A71-8709-C49F9CC5235B}">
      <dsp:nvSpPr>
        <dsp:cNvPr id="0" name=""/>
        <dsp:cNvSpPr/>
      </dsp:nvSpPr>
      <dsp:spPr>
        <a:xfrm>
          <a:off x="2840888" y="997799"/>
          <a:ext cx="2489767" cy="306239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s-ES" sz="1400" kern="1200" dirty="0"/>
            <a:t>Media y Alta Gerencia</a:t>
          </a:r>
        </a:p>
        <a:p>
          <a:pPr marL="114300" lvl="1" indent="-114300" algn="l" defTabSz="622300">
            <a:lnSpc>
              <a:spcPct val="90000"/>
            </a:lnSpc>
            <a:spcBef>
              <a:spcPct val="0"/>
            </a:spcBef>
            <a:spcAft>
              <a:spcPct val="15000"/>
            </a:spcAft>
            <a:buFont typeface="Arial" panose="020B0604020202020204" pitchFamily="34" charset="0"/>
            <a:buChar char="•"/>
          </a:pPr>
          <a:r>
            <a:rPr lang="es-ES" sz="1400" kern="1200" dirty="0"/>
            <a:t>jefes de planeación o quien haga sus veces</a:t>
          </a:r>
        </a:p>
        <a:p>
          <a:pPr marL="114300" lvl="1" indent="-114300" algn="l" defTabSz="622300">
            <a:lnSpc>
              <a:spcPct val="90000"/>
            </a:lnSpc>
            <a:spcBef>
              <a:spcPct val="0"/>
            </a:spcBef>
            <a:spcAft>
              <a:spcPct val="15000"/>
            </a:spcAft>
            <a:buNone/>
          </a:pPr>
          <a:r>
            <a:rPr lang="es-ES" sz="1400" kern="1200" dirty="0"/>
            <a:t>, coordinadores de equipos de trabajo, comités de riesgos (donde existan), comité de contratación, áreas financieras, de TIC</a:t>
          </a:r>
        </a:p>
        <a:p>
          <a:pPr marL="114300" lvl="1" indent="-114300" algn="l" defTabSz="622300">
            <a:lnSpc>
              <a:spcPct val="90000"/>
            </a:lnSpc>
            <a:spcBef>
              <a:spcPct val="0"/>
            </a:spcBef>
            <a:spcAft>
              <a:spcPct val="15000"/>
            </a:spcAft>
            <a:buFont typeface="Arial" panose="020B0604020202020204" pitchFamily="34" charset="0"/>
            <a:buChar char="•"/>
          </a:pPr>
          <a:r>
            <a:rPr lang="es-ES" sz="1400" kern="1200" dirty="0"/>
            <a:t>Asegura que los controles y procesos de gestión del riesgo de la 1ª línea de Defensa sean apropiados y funcionen  correctamente.</a:t>
          </a:r>
        </a:p>
        <a:p>
          <a:pPr marL="114300" lvl="1" indent="-114300" algn="l" defTabSz="622300">
            <a:lnSpc>
              <a:spcPct val="90000"/>
            </a:lnSpc>
            <a:spcBef>
              <a:spcPct val="0"/>
            </a:spcBef>
            <a:spcAft>
              <a:spcPct val="15000"/>
            </a:spcAft>
            <a:buFont typeface="Arial" panose="020B0604020202020204" pitchFamily="34" charset="0"/>
            <a:buChar char="•"/>
          </a:pPr>
          <a:endParaRPr lang="es-ES" sz="1400" kern="1200" dirty="0"/>
        </a:p>
      </dsp:txBody>
      <dsp:txXfrm>
        <a:off x="2840888" y="997799"/>
        <a:ext cx="2489767" cy="3062390"/>
      </dsp:txXfrm>
    </dsp:sp>
    <dsp:sp modelId="{FD7DD4D1-E3D5-4671-90CA-445B68D1F9F8}">
      <dsp:nvSpPr>
        <dsp:cNvPr id="0" name=""/>
        <dsp:cNvSpPr/>
      </dsp:nvSpPr>
      <dsp:spPr>
        <a:xfrm>
          <a:off x="5679223" y="1892"/>
          <a:ext cx="2489767" cy="995906"/>
        </a:xfrm>
        <a:prstGeom prst="rect">
          <a:avLst/>
        </a:prstGeom>
        <a:gradFill rotWithShape="0">
          <a:gsLst>
            <a:gs pos="0">
              <a:schemeClr val="accent1">
                <a:shade val="80000"/>
                <a:hueOff val="271263"/>
                <a:satOff val="5175"/>
                <a:lumOff val="22855"/>
                <a:alphaOff val="0"/>
                <a:satMod val="103000"/>
                <a:lumMod val="102000"/>
                <a:tint val="94000"/>
              </a:schemeClr>
            </a:gs>
            <a:gs pos="50000">
              <a:schemeClr val="accent1">
                <a:shade val="80000"/>
                <a:hueOff val="271263"/>
                <a:satOff val="5175"/>
                <a:lumOff val="22855"/>
                <a:alphaOff val="0"/>
                <a:satMod val="110000"/>
                <a:lumMod val="100000"/>
                <a:shade val="100000"/>
              </a:schemeClr>
            </a:gs>
            <a:gs pos="100000">
              <a:schemeClr val="accent1">
                <a:shade val="80000"/>
                <a:hueOff val="271263"/>
                <a:satOff val="5175"/>
                <a:lumOff val="22855"/>
                <a:alphaOff val="0"/>
                <a:lumMod val="99000"/>
                <a:satMod val="120000"/>
                <a:shade val="78000"/>
              </a:schemeClr>
            </a:gs>
          </a:gsLst>
          <a:lin ang="5400000" scaled="0"/>
        </a:gradFill>
        <a:ln w="6350" cap="flat" cmpd="sng" algn="ctr">
          <a:solidFill>
            <a:schemeClr val="accent1">
              <a:shade val="80000"/>
              <a:hueOff val="271263"/>
              <a:satOff val="5175"/>
              <a:lumOff val="22855"/>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48920" tIns="142240" rIns="248920" bIns="142240" numCol="1" spcCol="1270" anchor="ctr" anchorCtr="0">
          <a:noAutofit/>
        </a:bodyPr>
        <a:lstStyle/>
        <a:p>
          <a:pPr marL="0" lvl="0" indent="0" algn="ctr" defTabSz="1555750">
            <a:lnSpc>
              <a:spcPct val="90000"/>
            </a:lnSpc>
            <a:spcBef>
              <a:spcPct val="0"/>
            </a:spcBef>
            <a:spcAft>
              <a:spcPct val="35000"/>
            </a:spcAft>
            <a:buNone/>
          </a:pPr>
          <a:r>
            <a:rPr lang="es-ES" sz="3500" kern="1200" dirty="0"/>
            <a:t>3 LINEA</a:t>
          </a:r>
        </a:p>
      </dsp:txBody>
      <dsp:txXfrm>
        <a:off x="5679223" y="1892"/>
        <a:ext cx="2489767" cy="995906"/>
      </dsp:txXfrm>
    </dsp:sp>
    <dsp:sp modelId="{DFCF77B4-4585-4184-88E4-BB2DD354DAE3}">
      <dsp:nvSpPr>
        <dsp:cNvPr id="0" name=""/>
        <dsp:cNvSpPr/>
      </dsp:nvSpPr>
      <dsp:spPr>
        <a:xfrm>
          <a:off x="5679223" y="997799"/>
          <a:ext cx="2489767" cy="306239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Font typeface="Arial" panose="020B0604020202020204" pitchFamily="34" charset="0"/>
            <a:buChar char="•"/>
          </a:pPr>
          <a:r>
            <a:rPr lang="es-ES" sz="1400" kern="1200" dirty="0"/>
            <a:t>A cargo de la oficina de control interno, auditoría Interna o quién haga sus veces </a:t>
          </a:r>
        </a:p>
        <a:p>
          <a:pPr marL="114300" lvl="1" indent="-114300" algn="just" defTabSz="622300">
            <a:lnSpc>
              <a:spcPct val="90000"/>
            </a:lnSpc>
            <a:spcBef>
              <a:spcPct val="0"/>
            </a:spcBef>
            <a:spcAft>
              <a:spcPct val="15000"/>
            </a:spcAft>
            <a:buNone/>
          </a:pPr>
          <a:r>
            <a:rPr lang="es-ES" sz="1400" kern="1200" dirty="0"/>
            <a:t>▪ La función de auditoría interna a través de un enfoque basado en riesgos, proporciona aseguramiento objetivo e independiente sobre la eficacia de gobierno, gestión de riesgos y control interno a la Alta Dirección</a:t>
          </a:r>
        </a:p>
      </dsp:txBody>
      <dsp:txXfrm>
        <a:off x="5679223" y="997799"/>
        <a:ext cx="2489767" cy="30623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00A204-2785-4A24-9A17-EC350CF9326B}" type="datetimeFigureOut">
              <a:rPr lang="es-CO" smtClean="0"/>
              <a:t>1/07/2025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C34EE7-D9B3-44D9-B40C-CCCE22518EE2}" type="slidenum">
              <a:rPr lang="es-CO" smtClean="0"/>
              <a:t>‹Nº›</a:t>
            </a:fld>
            <a:endParaRPr lang="es-CO"/>
          </a:p>
        </p:txBody>
      </p:sp>
    </p:spTree>
    <p:extLst>
      <p:ext uri="{BB962C8B-B14F-4D97-AF65-F5344CB8AC3E}">
        <p14:creationId xmlns:p14="http://schemas.microsoft.com/office/powerpoint/2010/main" val="3222918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 </a:t>
            </a:r>
            <a:r>
              <a:rPr lang="es-MX" dirty="0" err="1"/>
              <a:t>daft</a:t>
            </a:r>
            <a:r>
              <a:rPr lang="es-MX" dirty="0"/>
              <a:t>: Departamento Administrativo de la Función Pública</a:t>
            </a:r>
            <a:endParaRPr lang="es-CO" dirty="0"/>
          </a:p>
        </p:txBody>
      </p:sp>
      <p:sp>
        <p:nvSpPr>
          <p:cNvPr id="4" name="Marcador de número de diapositiva 3"/>
          <p:cNvSpPr>
            <a:spLocks noGrp="1"/>
          </p:cNvSpPr>
          <p:nvPr>
            <p:ph type="sldNum" sz="quarter" idx="5"/>
          </p:nvPr>
        </p:nvSpPr>
        <p:spPr/>
        <p:txBody>
          <a:bodyPr/>
          <a:lstStyle/>
          <a:p>
            <a:fld id="{58C34EE7-D9B3-44D9-B40C-CCCE22518EE2}" type="slidenum">
              <a:rPr lang="es-CO" smtClean="0"/>
              <a:t>25</a:t>
            </a:fld>
            <a:endParaRPr lang="es-CO"/>
          </a:p>
        </p:txBody>
      </p:sp>
    </p:spTree>
    <p:extLst>
      <p:ext uri="{BB962C8B-B14F-4D97-AF65-F5344CB8AC3E}">
        <p14:creationId xmlns:p14="http://schemas.microsoft.com/office/powerpoint/2010/main" val="960805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a:t>
            </a:r>
            <a:r>
              <a:rPr lang="es-MX" b="1" dirty="0"/>
              <a:t>comportamiento ético en la gestión pública</a:t>
            </a:r>
            <a:r>
              <a:rPr lang="es-MX" dirty="0"/>
              <a:t> es clave para asegurar que las instituciones gubernamentales operen con integridad, transparencia y en beneficio de la sociedad. A continuación, te detallo su </a:t>
            </a:r>
            <a:r>
              <a:rPr lang="es-MX" b="1" dirty="0"/>
              <a:t>importancia</a:t>
            </a:r>
            <a:r>
              <a:rPr lang="es-MX" dirty="0"/>
              <a:t>:</a:t>
            </a:r>
            <a:endParaRPr lang="es-CO" dirty="0"/>
          </a:p>
        </p:txBody>
      </p:sp>
      <p:sp>
        <p:nvSpPr>
          <p:cNvPr id="4" name="Marcador de número de diapositiva 3"/>
          <p:cNvSpPr>
            <a:spLocks noGrp="1"/>
          </p:cNvSpPr>
          <p:nvPr>
            <p:ph type="sldNum" sz="quarter" idx="5"/>
          </p:nvPr>
        </p:nvSpPr>
        <p:spPr/>
        <p:txBody>
          <a:bodyPr/>
          <a:lstStyle/>
          <a:p>
            <a:fld id="{58C34EE7-D9B3-44D9-B40C-CCCE22518EE2}" type="slidenum">
              <a:rPr lang="es-CO" smtClean="0"/>
              <a:t>32</a:t>
            </a:fld>
            <a:endParaRPr lang="es-CO"/>
          </a:p>
        </p:txBody>
      </p:sp>
    </p:spTree>
    <p:extLst>
      <p:ext uri="{BB962C8B-B14F-4D97-AF65-F5344CB8AC3E}">
        <p14:creationId xmlns:p14="http://schemas.microsoft.com/office/powerpoint/2010/main" val="145429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a:t>
            </a:r>
            <a:r>
              <a:rPr lang="es-MX" b="1" dirty="0"/>
              <a:t>comportamiento ético en la gestión pública</a:t>
            </a:r>
            <a:r>
              <a:rPr lang="es-MX" dirty="0"/>
              <a:t> es clave para asegurar que las instituciones gubernamentales operen con integridad, transparencia y en beneficio de la sociedad. A continuación, te detallo su </a:t>
            </a:r>
            <a:r>
              <a:rPr lang="es-MX" b="1" dirty="0"/>
              <a:t>importancia</a:t>
            </a:r>
            <a:r>
              <a:rPr lang="es-MX" dirty="0"/>
              <a:t>:</a:t>
            </a:r>
            <a:endParaRPr lang="es-CO" dirty="0"/>
          </a:p>
        </p:txBody>
      </p:sp>
      <p:sp>
        <p:nvSpPr>
          <p:cNvPr id="4" name="Marcador de número de diapositiva 3"/>
          <p:cNvSpPr>
            <a:spLocks noGrp="1"/>
          </p:cNvSpPr>
          <p:nvPr>
            <p:ph type="sldNum" sz="quarter" idx="5"/>
          </p:nvPr>
        </p:nvSpPr>
        <p:spPr/>
        <p:txBody>
          <a:bodyPr/>
          <a:lstStyle/>
          <a:p>
            <a:fld id="{58C34EE7-D9B3-44D9-B40C-CCCE22518EE2}" type="slidenum">
              <a:rPr lang="es-CO" smtClean="0"/>
              <a:t>33</a:t>
            </a:fld>
            <a:endParaRPr lang="es-CO"/>
          </a:p>
        </p:txBody>
      </p:sp>
    </p:spTree>
    <p:extLst>
      <p:ext uri="{BB962C8B-B14F-4D97-AF65-F5344CB8AC3E}">
        <p14:creationId xmlns:p14="http://schemas.microsoft.com/office/powerpoint/2010/main" val="2894397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a:t>
            </a:r>
            <a:r>
              <a:rPr lang="es-MX" b="1" dirty="0"/>
              <a:t>comportamiento ético en la gestión pública</a:t>
            </a:r>
            <a:r>
              <a:rPr lang="es-MX" dirty="0"/>
              <a:t> es clave para asegurar que las instituciones gubernamentales operen con integridad, transparencia y en beneficio de la sociedad. A continuación, te detallo su </a:t>
            </a:r>
            <a:r>
              <a:rPr lang="es-MX" b="1" dirty="0"/>
              <a:t>importancia</a:t>
            </a:r>
            <a:r>
              <a:rPr lang="es-MX" dirty="0"/>
              <a:t>:</a:t>
            </a:r>
            <a:endParaRPr lang="es-CO" dirty="0"/>
          </a:p>
        </p:txBody>
      </p:sp>
      <p:sp>
        <p:nvSpPr>
          <p:cNvPr id="4" name="Marcador de número de diapositiva 3"/>
          <p:cNvSpPr>
            <a:spLocks noGrp="1"/>
          </p:cNvSpPr>
          <p:nvPr>
            <p:ph type="sldNum" sz="quarter" idx="5"/>
          </p:nvPr>
        </p:nvSpPr>
        <p:spPr/>
        <p:txBody>
          <a:bodyPr/>
          <a:lstStyle/>
          <a:p>
            <a:fld id="{58C34EE7-D9B3-44D9-B40C-CCCE22518EE2}" type="slidenum">
              <a:rPr lang="es-CO" smtClean="0"/>
              <a:t>34</a:t>
            </a:fld>
            <a:endParaRPr lang="es-CO"/>
          </a:p>
        </p:txBody>
      </p:sp>
    </p:spTree>
    <p:extLst>
      <p:ext uri="{BB962C8B-B14F-4D97-AF65-F5344CB8AC3E}">
        <p14:creationId xmlns:p14="http://schemas.microsoft.com/office/powerpoint/2010/main" val="2756702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a:t>
            </a:r>
            <a:r>
              <a:rPr lang="es-MX" b="1" dirty="0"/>
              <a:t>comportamiento ético en la gestión pública</a:t>
            </a:r>
            <a:r>
              <a:rPr lang="es-MX" dirty="0"/>
              <a:t> es clave para asegurar que las instituciones gubernamentales operen con integridad, transparencia y en beneficio de la sociedad. A continuación, te detallo su </a:t>
            </a:r>
            <a:r>
              <a:rPr lang="es-MX" b="1" dirty="0"/>
              <a:t>importancia</a:t>
            </a:r>
            <a:r>
              <a:rPr lang="es-MX" dirty="0"/>
              <a:t>:</a:t>
            </a:r>
            <a:endParaRPr lang="es-CO" dirty="0"/>
          </a:p>
        </p:txBody>
      </p:sp>
      <p:sp>
        <p:nvSpPr>
          <p:cNvPr id="4" name="Marcador de número de diapositiva 3"/>
          <p:cNvSpPr>
            <a:spLocks noGrp="1"/>
          </p:cNvSpPr>
          <p:nvPr>
            <p:ph type="sldNum" sz="quarter" idx="5"/>
          </p:nvPr>
        </p:nvSpPr>
        <p:spPr/>
        <p:txBody>
          <a:bodyPr/>
          <a:lstStyle/>
          <a:p>
            <a:fld id="{58C34EE7-D9B3-44D9-B40C-CCCE22518EE2}" type="slidenum">
              <a:rPr lang="es-CO" smtClean="0"/>
              <a:t>35</a:t>
            </a:fld>
            <a:endParaRPr lang="es-CO"/>
          </a:p>
        </p:txBody>
      </p:sp>
    </p:spTree>
    <p:extLst>
      <p:ext uri="{BB962C8B-B14F-4D97-AF65-F5344CB8AC3E}">
        <p14:creationId xmlns:p14="http://schemas.microsoft.com/office/powerpoint/2010/main" val="2606713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a:t>
            </a:r>
            <a:r>
              <a:rPr lang="es-MX" b="1" dirty="0"/>
              <a:t>comportamiento ético en la gestión pública</a:t>
            </a:r>
            <a:r>
              <a:rPr lang="es-MX" dirty="0"/>
              <a:t> es clave para asegurar que las instituciones gubernamentales operen con integridad, transparencia y en beneficio de la sociedad. A continuación, te detallo su </a:t>
            </a:r>
            <a:r>
              <a:rPr lang="es-MX" b="1" dirty="0"/>
              <a:t>importancia</a:t>
            </a:r>
            <a:r>
              <a:rPr lang="es-MX" dirty="0"/>
              <a:t>:</a:t>
            </a:r>
            <a:endParaRPr lang="es-CO" dirty="0"/>
          </a:p>
        </p:txBody>
      </p:sp>
      <p:sp>
        <p:nvSpPr>
          <p:cNvPr id="4" name="Marcador de número de diapositiva 3"/>
          <p:cNvSpPr>
            <a:spLocks noGrp="1"/>
          </p:cNvSpPr>
          <p:nvPr>
            <p:ph type="sldNum" sz="quarter" idx="5"/>
          </p:nvPr>
        </p:nvSpPr>
        <p:spPr/>
        <p:txBody>
          <a:bodyPr/>
          <a:lstStyle/>
          <a:p>
            <a:fld id="{58C34EE7-D9B3-44D9-B40C-CCCE22518EE2}" type="slidenum">
              <a:rPr lang="es-CO" smtClean="0"/>
              <a:t>36</a:t>
            </a:fld>
            <a:endParaRPr lang="es-CO"/>
          </a:p>
        </p:txBody>
      </p:sp>
    </p:spTree>
    <p:extLst>
      <p:ext uri="{BB962C8B-B14F-4D97-AF65-F5344CB8AC3E}">
        <p14:creationId xmlns:p14="http://schemas.microsoft.com/office/powerpoint/2010/main" val="1223633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8C34EE7-D9B3-44D9-B40C-CCCE22518EE2}" type="slidenum">
              <a:rPr lang="es-CO" smtClean="0"/>
              <a:t>43</a:t>
            </a:fld>
            <a:endParaRPr lang="es-CO"/>
          </a:p>
        </p:txBody>
      </p:sp>
    </p:spTree>
    <p:extLst>
      <p:ext uri="{BB962C8B-B14F-4D97-AF65-F5344CB8AC3E}">
        <p14:creationId xmlns:p14="http://schemas.microsoft.com/office/powerpoint/2010/main" val="1260566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8C34EE7-D9B3-44D9-B40C-CCCE22518EE2}" type="slidenum">
              <a:rPr lang="es-CO" smtClean="0"/>
              <a:t>44</a:t>
            </a:fld>
            <a:endParaRPr lang="es-CO"/>
          </a:p>
        </p:txBody>
      </p:sp>
    </p:spTree>
    <p:extLst>
      <p:ext uri="{BB962C8B-B14F-4D97-AF65-F5344CB8AC3E}">
        <p14:creationId xmlns:p14="http://schemas.microsoft.com/office/powerpoint/2010/main" val="2631324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347107"/>
            <a:ext cx="9144000" cy="2162856"/>
          </a:xfrm>
          <a:solidFill>
            <a:srgbClr val="157DC6"/>
          </a:solidFill>
        </p:spPr>
        <p:txBody>
          <a:bodyPr anchor="b"/>
          <a:lstStyle>
            <a:lvl1pPr algn="ctr">
              <a:defRPr sz="5400"/>
            </a:lvl1pPr>
          </a:lstStyle>
          <a:p>
            <a:r>
              <a:rPr lang="es-ES" dirty="0"/>
              <a:t>Haga clic para modificar el estilo de título del patrón</a:t>
            </a:r>
            <a:endParaRPr lang="es-CO" dirty="0"/>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Tree>
    <p:extLst>
      <p:ext uri="{BB962C8B-B14F-4D97-AF65-F5344CB8AC3E}">
        <p14:creationId xmlns:p14="http://schemas.microsoft.com/office/powerpoint/2010/main" val="3457738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6983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3132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9030833"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a:solidFill>
            <a:srgbClr val="1C6EBA"/>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a:solidFill>
            <a:srgbClr val="1C6EBA"/>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3401692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1328345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2945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solidFill>
            <a:srgbClr val="00B0F0"/>
          </a:solidFill>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1722664"/>
            <a:ext cx="6172200" cy="41383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Tree>
    <p:extLst>
      <p:ext uri="{BB962C8B-B14F-4D97-AF65-F5344CB8AC3E}">
        <p14:creationId xmlns:p14="http://schemas.microsoft.com/office/powerpoint/2010/main" val="1773872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solidFill>
            <a:srgbClr val="157DC6"/>
          </a:solidFill>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1624693"/>
            <a:ext cx="6172200" cy="4236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Tree>
    <p:extLst>
      <p:ext uri="{BB962C8B-B14F-4D97-AF65-F5344CB8AC3E}">
        <p14:creationId xmlns:p14="http://schemas.microsoft.com/office/powerpoint/2010/main" val="3250084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11377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título 1"/>
          <p:cNvSpPr>
            <a:spLocks noGrp="1"/>
          </p:cNvSpPr>
          <p:nvPr>
            <p:ph type="title"/>
          </p:nvPr>
        </p:nvSpPr>
        <p:spPr>
          <a:xfrm>
            <a:off x="838200" y="503918"/>
            <a:ext cx="9073243" cy="941161"/>
          </a:xfrm>
          <a:prstGeom prst="rect">
            <a:avLst/>
          </a:prstGeom>
        </p:spPr>
        <p:txBody>
          <a:bodyPr vert="horz" lIns="91440" tIns="45720" rIns="91440" bIns="45720" rtlCol="0" anchor="ctr">
            <a:noAutofit/>
          </a:bodyPr>
          <a:lstStyle/>
          <a:p>
            <a:r>
              <a:rPr lang="es-ES" dirty="0"/>
              <a:t>Haga clic para modificar el estilo de título del patrón</a:t>
            </a:r>
            <a:endParaRPr lang="es-CO" dirty="0"/>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Tree>
    <p:extLst>
      <p:ext uri="{BB962C8B-B14F-4D97-AF65-F5344CB8AC3E}">
        <p14:creationId xmlns:p14="http://schemas.microsoft.com/office/powerpoint/2010/main" val="377157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Lst>
  <p:txStyles>
    <p:title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jpeg"/><Relationship Id="rId7" Type="http://schemas.openxmlformats.org/officeDocument/2006/relationships/hyperlink" Target="https://svgsilh.com/pt/image/160753.html" TargetMode="External"/><Relationship Id="rId12"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hyperlink" Target="https://info.orcid.org/tr/yapma-orcid-easier-and-more-valuable-for-new-users-with-in-record-guidance/" TargetMode="External"/><Relationship Id="rId9" Type="http://schemas.openxmlformats.org/officeDocument/2006/relationships/hyperlink" Target="https://www.rawpixel.com/search/aski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gerencia@edat.gov.co"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edat.gov.co/contacto"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edat.gov.co/1-mecanismos-de-contacto/mecanismos-de-contacto"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4.png"/><Relationship Id="rId9" Type="http://schemas.microsoft.com/office/2007/relationships/diagramDrawing" Target="../diagrams/drawing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xml"/><Relationship Id="rId4" Type="http://schemas.openxmlformats.org/officeDocument/2006/relationships/image" Target="../media/image37.jpeg"/></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image" Target="../media/image38.png"/><Relationship Id="rId1" Type="http://schemas.openxmlformats.org/officeDocument/2006/relationships/slideLayout" Target="../slideLayouts/slideLayout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Marcador de contenido 2"/>
          <p:cNvSpPr txBox="1">
            <a:spLocks/>
          </p:cNvSpPr>
          <p:nvPr/>
        </p:nvSpPr>
        <p:spPr>
          <a:xfrm>
            <a:off x="624017" y="6529431"/>
            <a:ext cx="1674341" cy="20088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CO" sz="800" b="1" dirty="0">
              <a:solidFill>
                <a:schemeClr val="bg1"/>
              </a:solidFill>
            </a:endParaRPr>
          </a:p>
        </p:txBody>
      </p:sp>
      <p:sp>
        <p:nvSpPr>
          <p:cNvPr id="2" name="Rectángulo 1">
            <a:extLst>
              <a:ext uri="{FF2B5EF4-FFF2-40B4-BE49-F238E27FC236}">
                <a16:creationId xmlns:a16="http://schemas.microsoft.com/office/drawing/2014/main" id="{E663772F-AC7A-4799-9888-2C09C9282B15}"/>
              </a:ext>
            </a:extLst>
          </p:cNvPr>
          <p:cNvSpPr/>
          <p:nvPr/>
        </p:nvSpPr>
        <p:spPr>
          <a:xfrm>
            <a:off x="10375271" y="645953"/>
            <a:ext cx="1327371" cy="1417740"/>
          </a:xfrm>
          <a:prstGeom prst="rect">
            <a:avLst/>
          </a:prstGeom>
          <a:solidFill>
            <a:srgbClr val="0AA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546347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E055F-A6CF-7C5E-1CC2-F9B26CA9416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D928124-332A-3E39-6E8C-58D92CB9511E}"/>
              </a:ext>
            </a:extLst>
          </p:cNvPr>
          <p:cNvSpPr>
            <a:spLocks noGrp="1"/>
          </p:cNvSpPr>
          <p:nvPr>
            <p:ph type="title"/>
          </p:nvPr>
        </p:nvSpPr>
        <p:spPr>
          <a:xfrm>
            <a:off x="2143824" y="273780"/>
            <a:ext cx="9073243" cy="941161"/>
          </a:xfrm>
        </p:spPr>
        <p:txBody>
          <a:bodyPr/>
          <a:lstStyle/>
          <a:p>
            <a:pPr algn="r"/>
            <a:r>
              <a:rPr lang="es-ES" sz="2000" dirty="0"/>
              <a:t>				</a:t>
            </a:r>
            <a:endParaRPr lang="es-CO" sz="2000" dirty="0"/>
          </a:p>
        </p:txBody>
      </p:sp>
      <p:pic>
        <p:nvPicPr>
          <p:cNvPr id="4" name="Imagen 3">
            <a:extLst>
              <a:ext uri="{FF2B5EF4-FFF2-40B4-BE49-F238E27FC236}">
                <a16:creationId xmlns:a16="http://schemas.microsoft.com/office/drawing/2014/main" id="{2F31E942-4386-29A5-ACC5-6234877AFB54}"/>
              </a:ext>
            </a:extLst>
          </p:cNvPr>
          <p:cNvPicPr>
            <a:picLocks noChangeAspect="1"/>
          </p:cNvPicPr>
          <p:nvPr/>
        </p:nvPicPr>
        <p:blipFill>
          <a:blip r:embed="rId2">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619993DF-5320-B577-1825-0A40AC27B6C8}"/>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970ED93C-5756-9E1F-A0CA-4204E61D0FF3}"/>
              </a:ext>
            </a:extLst>
          </p:cNvPr>
          <p:cNvSpPr/>
          <p:nvPr/>
        </p:nvSpPr>
        <p:spPr>
          <a:xfrm>
            <a:off x="1212722" y="5749000"/>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angle 5">
            <a:extLst>
              <a:ext uri="{FF2B5EF4-FFF2-40B4-BE49-F238E27FC236}">
                <a16:creationId xmlns:a16="http://schemas.microsoft.com/office/drawing/2014/main" id="{1A110072-A6FE-1F33-424F-65A1BC4D372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9" name="CuadroTexto 38">
            <a:extLst>
              <a:ext uri="{FF2B5EF4-FFF2-40B4-BE49-F238E27FC236}">
                <a16:creationId xmlns:a16="http://schemas.microsoft.com/office/drawing/2014/main" id="{682918EB-0270-03D7-A64C-E59AE6AB357E}"/>
              </a:ext>
            </a:extLst>
          </p:cNvPr>
          <p:cNvSpPr txBox="1"/>
          <p:nvPr/>
        </p:nvSpPr>
        <p:spPr>
          <a:xfrm>
            <a:off x="294155" y="387525"/>
            <a:ext cx="8340745" cy="830997"/>
          </a:xfrm>
          <a:prstGeom prst="rect">
            <a:avLst/>
          </a:prstGeom>
          <a:noFill/>
        </p:spPr>
        <p:txBody>
          <a:bodyPr wrap="none" rtlCol="0">
            <a:spAutoFit/>
          </a:bodyPr>
          <a:lstStyle/>
          <a:p>
            <a:r>
              <a:rPr lang="es-ES" sz="4800" b="1" dirty="0">
                <a:solidFill>
                  <a:srgbClr val="FFC000"/>
                </a:solidFill>
                <a:latin typeface="Arial" panose="020B0604020202020204" pitchFamily="34" charset="0"/>
                <a:cs typeface="Arial" panose="020B0604020202020204" pitchFamily="34" charset="0"/>
              </a:rPr>
              <a:t>¡</a:t>
            </a:r>
            <a:r>
              <a:rPr lang="es-CO" sz="4800" b="1" dirty="0">
                <a:solidFill>
                  <a:schemeClr val="bg1"/>
                </a:solidFill>
                <a:latin typeface="Arial" panose="020B0604020202020204" pitchFamily="34" charset="0"/>
                <a:cs typeface="Arial" panose="020B0604020202020204" pitchFamily="34" charset="0"/>
              </a:rPr>
              <a:t>Relaciones institucionales</a:t>
            </a:r>
            <a:r>
              <a:rPr lang="es-ES" sz="4800" b="1" dirty="0">
                <a:solidFill>
                  <a:schemeClr val="accent4"/>
                </a:solidFill>
                <a:latin typeface="Arial" panose="020B0604020202020204" pitchFamily="34" charset="0"/>
                <a:cs typeface="Arial" panose="020B0604020202020204" pitchFamily="34" charset="0"/>
              </a:rPr>
              <a:t>!</a:t>
            </a:r>
            <a:endParaRPr lang="es-CO" sz="4800" b="1" dirty="0">
              <a:solidFill>
                <a:schemeClr val="accent4"/>
              </a:solidFill>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2D8B21ED-4106-12E6-31B8-4D4DDC56AED7}"/>
              </a:ext>
            </a:extLst>
          </p:cNvPr>
          <p:cNvSpPr txBox="1"/>
          <p:nvPr/>
        </p:nvSpPr>
        <p:spPr>
          <a:xfrm>
            <a:off x="146650" y="1637496"/>
            <a:ext cx="11904452" cy="1191816"/>
          </a:xfrm>
          <a:prstGeom prst="roundRect">
            <a:avLst/>
          </a:prstGeom>
          <a:solidFill>
            <a:srgbClr val="00A9EC"/>
          </a:solidFill>
          <a:ln>
            <a:noFill/>
          </a:ln>
        </p:spPr>
        <p:txBody>
          <a:bodyPr wrap="square" rtlCol="0">
            <a:spAutoFit/>
          </a:bodyPr>
          <a:lstStyle/>
          <a:p>
            <a:pPr algn="ctr"/>
            <a:r>
              <a:rPr lang="es-ES" sz="2400" b="1" dirty="0">
                <a:solidFill>
                  <a:srgbClr val="FFC000"/>
                </a:solidFill>
              </a:rPr>
              <a:t>EDAT S.A. E.S.P. </a:t>
            </a:r>
            <a:r>
              <a:rPr lang="es-ES" sz="2000" b="1" dirty="0">
                <a:solidFill>
                  <a:schemeClr val="bg1"/>
                </a:solidFill>
              </a:rPr>
              <a:t>fortalece su gestión a través de una articulación estratégica con diferentes actores institucionales y territoriales, que permiten optimizar recursos, asegurar el cumplimiento normativo y ampliar el impacto de sus proyectos en el departamento del Tolima.</a:t>
            </a:r>
            <a:endParaRPr lang="es-CO" sz="2000" b="1" dirty="0">
              <a:solidFill>
                <a:schemeClr val="bg1"/>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0B2890E9-E023-AFB2-FAC7-DC5443C45890}"/>
              </a:ext>
            </a:extLst>
          </p:cNvPr>
          <p:cNvSpPr txBox="1"/>
          <p:nvPr/>
        </p:nvSpPr>
        <p:spPr>
          <a:xfrm>
            <a:off x="1986858" y="3189534"/>
            <a:ext cx="3933943" cy="2554545"/>
          </a:xfrm>
          <a:custGeom>
            <a:avLst/>
            <a:gdLst>
              <a:gd name="connsiteX0" fmla="*/ 0 w 4775340"/>
              <a:gd name="connsiteY0" fmla="*/ 334850 h 2009061"/>
              <a:gd name="connsiteX1" fmla="*/ 334850 w 4775340"/>
              <a:gd name="connsiteY1" fmla="*/ 0 h 2009061"/>
              <a:gd name="connsiteX2" fmla="*/ 4440490 w 4775340"/>
              <a:gd name="connsiteY2" fmla="*/ 0 h 2009061"/>
              <a:gd name="connsiteX3" fmla="*/ 4775340 w 4775340"/>
              <a:gd name="connsiteY3" fmla="*/ 334850 h 2009061"/>
              <a:gd name="connsiteX4" fmla="*/ 4775340 w 4775340"/>
              <a:gd name="connsiteY4" fmla="*/ 1674211 h 2009061"/>
              <a:gd name="connsiteX5" fmla="*/ 4440490 w 4775340"/>
              <a:gd name="connsiteY5" fmla="*/ 2009061 h 2009061"/>
              <a:gd name="connsiteX6" fmla="*/ 334850 w 4775340"/>
              <a:gd name="connsiteY6" fmla="*/ 2009061 h 2009061"/>
              <a:gd name="connsiteX7" fmla="*/ 0 w 4775340"/>
              <a:gd name="connsiteY7" fmla="*/ 1674211 h 2009061"/>
              <a:gd name="connsiteX8" fmla="*/ 0 w 4775340"/>
              <a:gd name="connsiteY8" fmla="*/ 334850 h 2009061"/>
              <a:gd name="connsiteX0" fmla="*/ 0 w 4775340"/>
              <a:gd name="connsiteY0" fmla="*/ 337295 h 2011506"/>
              <a:gd name="connsiteX1" fmla="*/ 334850 w 4775340"/>
              <a:gd name="connsiteY1" fmla="*/ 2445 h 2011506"/>
              <a:gd name="connsiteX2" fmla="*/ 3200540 w 4775340"/>
              <a:gd name="connsiteY2" fmla="*/ 0 h 2011506"/>
              <a:gd name="connsiteX3" fmla="*/ 4440490 w 4775340"/>
              <a:gd name="connsiteY3" fmla="*/ 2445 h 2011506"/>
              <a:gd name="connsiteX4" fmla="*/ 4775340 w 4775340"/>
              <a:gd name="connsiteY4" fmla="*/ 337295 h 2011506"/>
              <a:gd name="connsiteX5" fmla="*/ 4775340 w 4775340"/>
              <a:gd name="connsiteY5" fmla="*/ 1676656 h 2011506"/>
              <a:gd name="connsiteX6" fmla="*/ 4440490 w 4775340"/>
              <a:gd name="connsiteY6" fmla="*/ 2011506 h 2011506"/>
              <a:gd name="connsiteX7" fmla="*/ 334850 w 4775340"/>
              <a:gd name="connsiteY7" fmla="*/ 2011506 h 2011506"/>
              <a:gd name="connsiteX8" fmla="*/ 0 w 4775340"/>
              <a:gd name="connsiteY8" fmla="*/ 1676656 h 2011506"/>
              <a:gd name="connsiteX9" fmla="*/ 0 w 4775340"/>
              <a:gd name="connsiteY9" fmla="*/ 337295 h 2011506"/>
              <a:gd name="connsiteX0" fmla="*/ 0 w 4775341"/>
              <a:gd name="connsiteY0" fmla="*/ 337295 h 2011506"/>
              <a:gd name="connsiteX1" fmla="*/ 334850 w 4775341"/>
              <a:gd name="connsiteY1" fmla="*/ 24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0 w 4775341"/>
              <a:gd name="connsiteY0" fmla="*/ 3372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419740 w 4775341"/>
              <a:gd name="connsiteY5" fmla="*/ 16385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15769"/>
              <a:gd name="connsiteY0" fmla="*/ 311895 h 2011506"/>
              <a:gd name="connsiteX1" fmla="*/ 741250 w 4715769"/>
              <a:gd name="connsiteY1" fmla="*/ 27845 h 2011506"/>
              <a:gd name="connsiteX2" fmla="*/ 3200540 w 4715769"/>
              <a:gd name="connsiteY2" fmla="*/ 0 h 2011506"/>
              <a:gd name="connsiteX3" fmla="*/ 4592890 w 4715769"/>
              <a:gd name="connsiteY3" fmla="*/ 2445 h 2011506"/>
              <a:gd name="connsiteX4" fmla="*/ 4699140 w 4715769"/>
              <a:gd name="connsiteY4" fmla="*/ 337295 h 2011506"/>
              <a:gd name="connsiteX5" fmla="*/ 4419740 w 4715769"/>
              <a:gd name="connsiteY5" fmla="*/ 1638556 h 2011506"/>
              <a:gd name="connsiteX6" fmla="*/ 4046790 w 4715769"/>
              <a:gd name="connsiteY6" fmla="*/ 2011506 h 2011506"/>
              <a:gd name="connsiteX7" fmla="*/ 334850 w 4715769"/>
              <a:gd name="connsiteY7" fmla="*/ 2011506 h 2011506"/>
              <a:gd name="connsiteX8" fmla="*/ 0 w 4715769"/>
              <a:gd name="connsiteY8" fmla="*/ 1676656 h 2011506"/>
              <a:gd name="connsiteX9" fmla="*/ 304800 w 4715769"/>
              <a:gd name="connsiteY9" fmla="*/ 311895 h 2011506"/>
              <a:gd name="connsiteX0" fmla="*/ 304800 w 4699140"/>
              <a:gd name="connsiteY0" fmla="*/ 311895 h 2011506"/>
              <a:gd name="connsiteX1" fmla="*/ 741250 w 4699140"/>
              <a:gd name="connsiteY1" fmla="*/ 27845 h 2011506"/>
              <a:gd name="connsiteX2" fmla="*/ 3200540 w 4699140"/>
              <a:gd name="connsiteY2" fmla="*/ 0 h 2011506"/>
              <a:gd name="connsiteX3" fmla="*/ 4402390 w 4699140"/>
              <a:gd name="connsiteY3" fmla="*/ 2445 h 2011506"/>
              <a:gd name="connsiteX4" fmla="*/ 4699140 w 4699140"/>
              <a:gd name="connsiteY4" fmla="*/ 337295 h 2011506"/>
              <a:gd name="connsiteX5" fmla="*/ 4419740 w 4699140"/>
              <a:gd name="connsiteY5" fmla="*/ 1638556 h 2011506"/>
              <a:gd name="connsiteX6" fmla="*/ 4046790 w 4699140"/>
              <a:gd name="connsiteY6" fmla="*/ 2011506 h 2011506"/>
              <a:gd name="connsiteX7" fmla="*/ 334850 w 4699140"/>
              <a:gd name="connsiteY7" fmla="*/ 2011506 h 2011506"/>
              <a:gd name="connsiteX8" fmla="*/ 0 w 4699140"/>
              <a:gd name="connsiteY8" fmla="*/ 1676656 h 2011506"/>
              <a:gd name="connsiteX9" fmla="*/ 304800 w 4699140"/>
              <a:gd name="connsiteY9" fmla="*/ 311895 h 2011506"/>
              <a:gd name="connsiteX0" fmla="*/ 304800 w 4675939"/>
              <a:gd name="connsiteY0" fmla="*/ 311895 h 2011506"/>
              <a:gd name="connsiteX1" fmla="*/ 741250 w 4675939"/>
              <a:gd name="connsiteY1" fmla="*/ 27845 h 2011506"/>
              <a:gd name="connsiteX2" fmla="*/ 3200540 w 4675939"/>
              <a:gd name="connsiteY2" fmla="*/ 0 h 2011506"/>
              <a:gd name="connsiteX3" fmla="*/ 4402390 w 4675939"/>
              <a:gd name="connsiteY3" fmla="*/ 2445 h 2011506"/>
              <a:gd name="connsiteX4" fmla="*/ 4675939 w 4675939"/>
              <a:gd name="connsiteY4" fmla="*/ 506456 h 2011506"/>
              <a:gd name="connsiteX5" fmla="*/ 4419740 w 4675939"/>
              <a:gd name="connsiteY5" fmla="*/ 1638556 h 2011506"/>
              <a:gd name="connsiteX6" fmla="*/ 4046790 w 4675939"/>
              <a:gd name="connsiteY6" fmla="*/ 2011506 h 2011506"/>
              <a:gd name="connsiteX7" fmla="*/ 334850 w 4675939"/>
              <a:gd name="connsiteY7" fmla="*/ 2011506 h 2011506"/>
              <a:gd name="connsiteX8" fmla="*/ 0 w 4675939"/>
              <a:gd name="connsiteY8" fmla="*/ 1676656 h 2011506"/>
              <a:gd name="connsiteX9" fmla="*/ 304800 w 4675939"/>
              <a:gd name="connsiteY9" fmla="*/ 311895 h 2011506"/>
              <a:gd name="connsiteX0" fmla="*/ 304800 w 4699141"/>
              <a:gd name="connsiteY0" fmla="*/ 311895 h 2011506"/>
              <a:gd name="connsiteX1" fmla="*/ 741250 w 4699141"/>
              <a:gd name="connsiteY1" fmla="*/ 27845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50644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339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35132 w 4699141"/>
              <a:gd name="connsiteY0" fmla="*/ 244822 h 2011506"/>
              <a:gd name="connsiteX1" fmla="*/ 650653 w 4699141"/>
              <a:gd name="connsiteY1" fmla="*/ 339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35132 w 4699141"/>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419740 w 4729472"/>
              <a:gd name="connsiteY5" fmla="*/ 1638556 h 2011506"/>
              <a:gd name="connsiteX6" fmla="*/ 4046790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4046790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3895134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3895134 w 4729472"/>
              <a:gd name="connsiteY6" fmla="*/ 2011506 h 2011506"/>
              <a:gd name="connsiteX7" fmla="*/ 334850 w 4729472"/>
              <a:gd name="connsiteY7" fmla="*/ 2011506 h 2011506"/>
              <a:gd name="connsiteX8" fmla="*/ 0 w 4729472"/>
              <a:gd name="connsiteY8" fmla="*/ 1777265 h 2011506"/>
              <a:gd name="connsiteX9" fmla="*/ 335132 w 4729472"/>
              <a:gd name="connsiteY9" fmla="*/ 244822 h 201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9472" h="2011506">
                <a:moveTo>
                  <a:pt x="335132" y="244822"/>
                </a:moveTo>
                <a:cubicBezTo>
                  <a:pt x="335132" y="59889"/>
                  <a:pt x="465720" y="339"/>
                  <a:pt x="650653" y="339"/>
                </a:cubicBezTo>
                <a:lnTo>
                  <a:pt x="3200540" y="0"/>
                </a:lnTo>
                <a:lnTo>
                  <a:pt x="4402390" y="2445"/>
                </a:lnTo>
                <a:cubicBezTo>
                  <a:pt x="4587323" y="2445"/>
                  <a:pt x="4729472" y="32628"/>
                  <a:pt x="4729472" y="217561"/>
                </a:cubicBezTo>
                <a:lnTo>
                  <a:pt x="4389409" y="1739165"/>
                </a:lnTo>
                <a:cubicBezTo>
                  <a:pt x="4389409" y="1924098"/>
                  <a:pt x="4080067" y="2011506"/>
                  <a:pt x="3895134" y="2011506"/>
                </a:cubicBezTo>
                <a:lnTo>
                  <a:pt x="334850" y="2011506"/>
                </a:lnTo>
                <a:cubicBezTo>
                  <a:pt x="149917" y="2011506"/>
                  <a:pt x="0" y="1962198"/>
                  <a:pt x="0" y="1777265"/>
                </a:cubicBezTo>
                <a:lnTo>
                  <a:pt x="335132" y="244822"/>
                </a:lnTo>
                <a:close/>
              </a:path>
            </a:pathLst>
          </a:custGeom>
          <a:solidFill>
            <a:srgbClr val="00A9EC"/>
          </a:solidFill>
        </p:spPr>
        <p:txBody>
          <a:bodyPr wrap="square">
            <a:spAutoFit/>
          </a:bodyPr>
          <a:lstStyle/>
          <a:p>
            <a:pPr algn="ctr"/>
            <a:r>
              <a:rPr lang="es-ES" sz="2000" dirty="0">
                <a:solidFill>
                  <a:schemeClr val="bg1"/>
                </a:solidFill>
              </a:rPr>
              <a:t>Gracias a estas relaciones interinstitucionales, la </a:t>
            </a:r>
          </a:p>
          <a:p>
            <a:pPr algn="ctr"/>
            <a:r>
              <a:rPr lang="es-ES" sz="2000" b="1" dirty="0">
                <a:solidFill>
                  <a:srgbClr val="FFC000"/>
                </a:solidFill>
              </a:rPr>
              <a:t>EDAT</a:t>
            </a:r>
            <a:r>
              <a:rPr lang="es-ES" sz="2000" dirty="0">
                <a:solidFill>
                  <a:schemeClr val="bg1"/>
                </a:solidFill>
              </a:rPr>
              <a:t> se consolida como un </a:t>
            </a:r>
          </a:p>
          <a:p>
            <a:pPr algn="ctr"/>
            <a:r>
              <a:rPr lang="es-ES" sz="2000" dirty="0">
                <a:solidFill>
                  <a:schemeClr val="bg1"/>
                </a:solidFill>
              </a:rPr>
              <a:t>actor articulador clave en el desarrollo regional y en la transformación de los sistemas </a:t>
            </a:r>
          </a:p>
          <a:p>
            <a:pPr algn="ctr"/>
            <a:r>
              <a:rPr lang="es-ES" sz="2000" dirty="0">
                <a:solidFill>
                  <a:schemeClr val="bg1"/>
                </a:solidFill>
              </a:rPr>
              <a:t>de agua y saneamiento </a:t>
            </a:r>
          </a:p>
          <a:p>
            <a:pPr algn="ctr"/>
            <a:r>
              <a:rPr lang="es-ES" sz="2000" dirty="0">
                <a:solidFill>
                  <a:schemeClr val="bg1"/>
                </a:solidFill>
              </a:rPr>
              <a:t>del Tolima.</a:t>
            </a:r>
            <a:endParaRPr lang="es-ES" sz="2800" dirty="0">
              <a:solidFill>
                <a:schemeClr val="bg1"/>
              </a:solidFill>
            </a:endParaRPr>
          </a:p>
        </p:txBody>
      </p:sp>
      <p:sp>
        <p:nvSpPr>
          <p:cNvPr id="12" name="CuadroTexto 11">
            <a:extLst>
              <a:ext uri="{FF2B5EF4-FFF2-40B4-BE49-F238E27FC236}">
                <a16:creationId xmlns:a16="http://schemas.microsoft.com/office/drawing/2014/main" id="{0A113E39-0B18-8DD4-6509-E0E63316849D}"/>
              </a:ext>
            </a:extLst>
          </p:cNvPr>
          <p:cNvSpPr txBox="1"/>
          <p:nvPr/>
        </p:nvSpPr>
        <p:spPr>
          <a:xfrm>
            <a:off x="6242386" y="4458345"/>
            <a:ext cx="2047563" cy="1231106"/>
          </a:xfrm>
          <a:custGeom>
            <a:avLst/>
            <a:gdLst>
              <a:gd name="connsiteX0" fmla="*/ 0 w 4775340"/>
              <a:gd name="connsiteY0" fmla="*/ 334850 h 2009061"/>
              <a:gd name="connsiteX1" fmla="*/ 334850 w 4775340"/>
              <a:gd name="connsiteY1" fmla="*/ 0 h 2009061"/>
              <a:gd name="connsiteX2" fmla="*/ 4440490 w 4775340"/>
              <a:gd name="connsiteY2" fmla="*/ 0 h 2009061"/>
              <a:gd name="connsiteX3" fmla="*/ 4775340 w 4775340"/>
              <a:gd name="connsiteY3" fmla="*/ 334850 h 2009061"/>
              <a:gd name="connsiteX4" fmla="*/ 4775340 w 4775340"/>
              <a:gd name="connsiteY4" fmla="*/ 1674211 h 2009061"/>
              <a:gd name="connsiteX5" fmla="*/ 4440490 w 4775340"/>
              <a:gd name="connsiteY5" fmla="*/ 2009061 h 2009061"/>
              <a:gd name="connsiteX6" fmla="*/ 334850 w 4775340"/>
              <a:gd name="connsiteY6" fmla="*/ 2009061 h 2009061"/>
              <a:gd name="connsiteX7" fmla="*/ 0 w 4775340"/>
              <a:gd name="connsiteY7" fmla="*/ 1674211 h 2009061"/>
              <a:gd name="connsiteX8" fmla="*/ 0 w 4775340"/>
              <a:gd name="connsiteY8" fmla="*/ 334850 h 2009061"/>
              <a:gd name="connsiteX0" fmla="*/ 0 w 4775340"/>
              <a:gd name="connsiteY0" fmla="*/ 337295 h 2011506"/>
              <a:gd name="connsiteX1" fmla="*/ 334850 w 4775340"/>
              <a:gd name="connsiteY1" fmla="*/ 2445 h 2011506"/>
              <a:gd name="connsiteX2" fmla="*/ 3200540 w 4775340"/>
              <a:gd name="connsiteY2" fmla="*/ 0 h 2011506"/>
              <a:gd name="connsiteX3" fmla="*/ 4440490 w 4775340"/>
              <a:gd name="connsiteY3" fmla="*/ 2445 h 2011506"/>
              <a:gd name="connsiteX4" fmla="*/ 4775340 w 4775340"/>
              <a:gd name="connsiteY4" fmla="*/ 337295 h 2011506"/>
              <a:gd name="connsiteX5" fmla="*/ 4775340 w 4775340"/>
              <a:gd name="connsiteY5" fmla="*/ 1676656 h 2011506"/>
              <a:gd name="connsiteX6" fmla="*/ 4440490 w 4775340"/>
              <a:gd name="connsiteY6" fmla="*/ 2011506 h 2011506"/>
              <a:gd name="connsiteX7" fmla="*/ 334850 w 4775340"/>
              <a:gd name="connsiteY7" fmla="*/ 2011506 h 2011506"/>
              <a:gd name="connsiteX8" fmla="*/ 0 w 4775340"/>
              <a:gd name="connsiteY8" fmla="*/ 1676656 h 2011506"/>
              <a:gd name="connsiteX9" fmla="*/ 0 w 4775340"/>
              <a:gd name="connsiteY9" fmla="*/ 337295 h 2011506"/>
              <a:gd name="connsiteX0" fmla="*/ 0 w 4775341"/>
              <a:gd name="connsiteY0" fmla="*/ 337295 h 2011506"/>
              <a:gd name="connsiteX1" fmla="*/ 334850 w 4775341"/>
              <a:gd name="connsiteY1" fmla="*/ 24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0 w 4775341"/>
              <a:gd name="connsiteY0" fmla="*/ 3372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419740 w 4775341"/>
              <a:gd name="connsiteY5" fmla="*/ 16385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15769"/>
              <a:gd name="connsiteY0" fmla="*/ 311895 h 2011506"/>
              <a:gd name="connsiteX1" fmla="*/ 741250 w 4715769"/>
              <a:gd name="connsiteY1" fmla="*/ 27845 h 2011506"/>
              <a:gd name="connsiteX2" fmla="*/ 3200540 w 4715769"/>
              <a:gd name="connsiteY2" fmla="*/ 0 h 2011506"/>
              <a:gd name="connsiteX3" fmla="*/ 4592890 w 4715769"/>
              <a:gd name="connsiteY3" fmla="*/ 2445 h 2011506"/>
              <a:gd name="connsiteX4" fmla="*/ 4699140 w 4715769"/>
              <a:gd name="connsiteY4" fmla="*/ 337295 h 2011506"/>
              <a:gd name="connsiteX5" fmla="*/ 4419740 w 4715769"/>
              <a:gd name="connsiteY5" fmla="*/ 1638556 h 2011506"/>
              <a:gd name="connsiteX6" fmla="*/ 4046790 w 4715769"/>
              <a:gd name="connsiteY6" fmla="*/ 2011506 h 2011506"/>
              <a:gd name="connsiteX7" fmla="*/ 334850 w 4715769"/>
              <a:gd name="connsiteY7" fmla="*/ 2011506 h 2011506"/>
              <a:gd name="connsiteX8" fmla="*/ 0 w 4715769"/>
              <a:gd name="connsiteY8" fmla="*/ 1676656 h 2011506"/>
              <a:gd name="connsiteX9" fmla="*/ 304800 w 4715769"/>
              <a:gd name="connsiteY9" fmla="*/ 311895 h 2011506"/>
              <a:gd name="connsiteX0" fmla="*/ 304800 w 4699140"/>
              <a:gd name="connsiteY0" fmla="*/ 311895 h 2011506"/>
              <a:gd name="connsiteX1" fmla="*/ 741250 w 4699140"/>
              <a:gd name="connsiteY1" fmla="*/ 27845 h 2011506"/>
              <a:gd name="connsiteX2" fmla="*/ 3200540 w 4699140"/>
              <a:gd name="connsiteY2" fmla="*/ 0 h 2011506"/>
              <a:gd name="connsiteX3" fmla="*/ 4402390 w 4699140"/>
              <a:gd name="connsiteY3" fmla="*/ 2445 h 2011506"/>
              <a:gd name="connsiteX4" fmla="*/ 4699140 w 4699140"/>
              <a:gd name="connsiteY4" fmla="*/ 337295 h 2011506"/>
              <a:gd name="connsiteX5" fmla="*/ 4419740 w 4699140"/>
              <a:gd name="connsiteY5" fmla="*/ 1638556 h 2011506"/>
              <a:gd name="connsiteX6" fmla="*/ 4046790 w 4699140"/>
              <a:gd name="connsiteY6" fmla="*/ 2011506 h 2011506"/>
              <a:gd name="connsiteX7" fmla="*/ 334850 w 4699140"/>
              <a:gd name="connsiteY7" fmla="*/ 2011506 h 2011506"/>
              <a:gd name="connsiteX8" fmla="*/ 0 w 4699140"/>
              <a:gd name="connsiteY8" fmla="*/ 1676656 h 2011506"/>
              <a:gd name="connsiteX9" fmla="*/ 304800 w 4699140"/>
              <a:gd name="connsiteY9" fmla="*/ 311895 h 2011506"/>
              <a:gd name="connsiteX0" fmla="*/ 304800 w 4675939"/>
              <a:gd name="connsiteY0" fmla="*/ 311895 h 2011506"/>
              <a:gd name="connsiteX1" fmla="*/ 741250 w 4675939"/>
              <a:gd name="connsiteY1" fmla="*/ 27845 h 2011506"/>
              <a:gd name="connsiteX2" fmla="*/ 3200540 w 4675939"/>
              <a:gd name="connsiteY2" fmla="*/ 0 h 2011506"/>
              <a:gd name="connsiteX3" fmla="*/ 4402390 w 4675939"/>
              <a:gd name="connsiteY3" fmla="*/ 2445 h 2011506"/>
              <a:gd name="connsiteX4" fmla="*/ 4675939 w 4675939"/>
              <a:gd name="connsiteY4" fmla="*/ 506456 h 2011506"/>
              <a:gd name="connsiteX5" fmla="*/ 4419740 w 4675939"/>
              <a:gd name="connsiteY5" fmla="*/ 1638556 h 2011506"/>
              <a:gd name="connsiteX6" fmla="*/ 4046790 w 4675939"/>
              <a:gd name="connsiteY6" fmla="*/ 2011506 h 2011506"/>
              <a:gd name="connsiteX7" fmla="*/ 334850 w 4675939"/>
              <a:gd name="connsiteY7" fmla="*/ 2011506 h 2011506"/>
              <a:gd name="connsiteX8" fmla="*/ 0 w 4675939"/>
              <a:gd name="connsiteY8" fmla="*/ 1676656 h 2011506"/>
              <a:gd name="connsiteX9" fmla="*/ 304800 w 4675939"/>
              <a:gd name="connsiteY9" fmla="*/ 311895 h 2011506"/>
              <a:gd name="connsiteX0" fmla="*/ 304800 w 4699141"/>
              <a:gd name="connsiteY0" fmla="*/ 311895 h 2011506"/>
              <a:gd name="connsiteX1" fmla="*/ 741250 w 4699141"/>
              <a:gd name="connsiteY1" fmla="*/ 27845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50644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339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35132 w 4699141"/>
              <a:gd name="connsiteY0" fmla="*/ 244822 h 2011506"/>
              <a:gd name="connsiteX1" fmla="*/ 650653 w 4699141"/>
              <a:gd name="connsiteY1" fmla="*/ 339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35132 w 4699141"/>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419740 w 4729472"/>
              <a:gd name="connsiteY5" fmla="*/ 1638556 h 2011506"/>
              <a:gd name="connsiteX6" fmla="*/ 4046790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4046790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3895134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3895134 w 4729472"/>
              <a:gd name="connsiteY6" fmla="*/ 2011506 h 2011506"/>
              <a:gd name="connsiteX7" fmla="*/ 334850 w 4729472"/>
              <a:gd name="connsiteY7" fmla="*/ 2011506 h 2011506"/>
              <a:gd name="connsiteX8" fmla="*/ 0 w 4729472"/>
              <a:gd name="connsiteY8" fmla="*/ 1777265 h 2011506"/>
              <a:gd name="connsiteX9" fmla="*/ 335132 w 4729472"/>
              <a:gd name="connsiteY9" fmla="*/ 244822 h 201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9472" h="2011506">
                <a:moveTo>
                  <a:pt x="335132" y="244822"/>
                </a:moveTo>
                <a:cubicBezTo>
                  <a:pt x="335132" y="59889"/>
                  <a:pt x="465720" y="339"/>
                  <a:pt x="650653" y="339"/>
                </a:cubicBezTo>
                <a:lnTo>
                  <a:pt x="3200540" y="0"/>
                </a:lnTo>
                <a:lnTo>
                  <a:pt x="4402390" y="2445"/>
                </a:lnTo>
                <a:cubicBezTo>
                  <a:pt x="4587323" y="2445"/>
                  <a:pt x="4729472" y="32628"/>
                  <a:pt x="4729472" y="217561"/>
                </a:cubicBezTo>
                <a:lnTo>
                  <a:pt x="4389409" y="1739165"/>
                </a:lnTo>
                <a:cubicBezTo>
                  <a:pt x="4389409" y="1924098"/>
                  <a:pt x="4080067" y="2011506"/>
                  <a:pt x="3895134" y="2011506"/>
                </a:cubicBezTo>
                <a:lnTo>
                  <a:pt x="334850" y="2011506"/>
                </a:lnTo>
                <a:cubicBezTo>
                  <a:pt x="149917" y="2011506"/>
                  <a:pt x="0" y="1962198"/>
                  <a:pt x="0" y="1777265"/>
                </a:cubicBezTo>
                <a:lnTo>
                  <a:pt x="335132" y="244822"/>
                </a:lnTo>
                <a:close/>
              </a:path>
            </a:pathLst>
          </a:custGeom>
          <a:solidFill>
            <a:schemeClr val="tx2">
              <a:lumMod val="20000"/>
              <a:lumOff val="80000"/>
            </a:schemeClr>
          </a:solidFill>
        </p:spPr>
        <p:txBody>
          <a:bodyPr wrap="square">
            <a:spAutoFit/>
          </a:bodyPr>
          <a:lstStyle/>
          <a:p>
            <a:pPr algn="ctr"/>
            <a:r>
              <a:rPr lang="es-ES" sz="2000" dirty="0"/>
              <a:t>  </a:t>
            </a:r>
            <a:r>
              <a:rPr lang="es-CO" dirty="0">
                <a:solidFill>
                  <a:schemeClr val="bg1"/>
                </a:solidFill>
              </a:rPr>
              <a:t>Empresas de servicios públicos, contratistas y comunidad</a:t>
            </a:r>
            <a:endParaRPr lang="es-ES" sz="1400" dirty="0">
              <a:solidFill>
                <a:schemeClr val="bg1"/>
              </a:solidFill>
            </a:endParaRPr>
          </a:p>
        </p:txBody>
      </p:sp>
      <p:sp>
        <p:nvSpPr>
          <p:cNvPr id="13" name="CuadroTexto 12">
            <a:extLst>
              <a:ext uri="{FF2B5EF4-FFF2-40B4-BE49-F238E27FC236}">
                <a16:creationId xmlns:a16="http://schemas.microsoft.com/office/drawing/2014/main" id="{E7B10662-8FE7-3AA2-7991-8B31700E4AF2}"/>
              </a:ext>
            </a:extLst>
          </p:cNvPr>
          <p:cNvSpPr txBox="1"/>
          <p:nvPr/>
        </p:nvSpPr>
        <p:spPr>
          <a:xfrm>
            <a:off x="8467209" y="4515008"/>
            <a:ext cx="1871615" cy="1015663"/>
          </a:xfrm>
          <a:custGeom>
            <a:avLst/>
            <a:gdLst>
              <a:gd name="connsiteX0" fmla="*/ 0 w 4775340"/>
              <a:gd name="connsiteY0" fmla="*/ 334850 h 2009061"/>
              <a:gd name="connsiteX1" fmla="*/ 334850 w 4775340"/>
              <a:gd name="connsiteY1" fmla="*/ 0 h 2009061"/>
              <a:gd name="connsiteX2" fmla="*/ 4440490 w 4775340"/>
              <a:gd name="connsiteY2" fmla="*/ 0 h 2009061"/>
              <a:gd name="connsiteX3" fmla="*/ 4775340 w 4775340"/>
              <a:gd name="connsiteY3" fmla="*/ 334850 h 2009061"/>
              <a:gd name="connsiteX4" fmla="*/ 4775340 w 4775340"/>
              <a:gd name="connsiteY4" fmla="*/ 1674211 h 2009061"/>
              <a:gd name="connsiteX5" fmla="*/ 4440490 w 4775340"/>
              <a:gd name="connsiteY5" fmla="*/ 2009061 h 2009061"/>
              <a:gd name="connsiteX6" fmla="*/ 334850 w 4775340"/>
              <a:gd name="connsiteY6" fmla="*/ 2009061 h 2009061"/>
              <a:gd name="connsiteX7" fmla="*/ 0 w 4775340"/>
              <a:gd name="connsiteY7" fmla="*/ 1674211 h 2009061"/>
              <a:gd name="connsiteX8" fmla="*/ 0 w 4775340"/>
              <a:gd name="connsiteY8" fmla="*/ 334850 h 2009061"/>
              <a:gd name="connsiteX0" fmla="*/ 0 w 4775340"/>
              <a:gd name="connsiteY0" fmla="*/ 337295 h 2011506"/>
              <a:gd name="connsiteX1" fmla="*/ 334850 w 4775340"/>
              <a:gd name="connsiteY1" fmla="*/ 2445 h 2011506"/>
              <a:gd name="connsiteX2" fmla="*/ 3200540 w 4775340"/>
              <a:gd name="connsiteY2" fmla="*/ 0 h 2011506"/>
              <a:gd name="connsiteX3" fmla="*/ 4440490 w 4775340"/>
              <a:gd name="connsiteY3" fmla="*/ 2445 h 2011506"/>
              <a:gd name="connsiteX4" fmla="*/ 4775340 w 4775340"/>
              <a:gd name="connsiteY4" fmla="*/ 337295 h 2011506"/>
              <a:gd name="connsiteX5" fmla="*/ 4775340 w 4775340"/>
              <a:gd name="connsiteY5" fmla="*/ 1676656 h 2011506"/>
              <a:gd name="connsiteX6" fmla="*/ 4440490 w 4775340"/>
              <a:gd name="connsiteY6" fmla="*/ 2011506 h 2011506"/>
              <a:gd name="connsiteX7" fmla="*/ 334850 w 4775340"/>
              <a:gd name="connsiteY7" fmla="*/ 2011506 h 2011506"/>
              <a:gd name="connsiteX8" fmla="*/ 0 w 4775340"/>
              <a:gd name="connsiteY8" fmla="*/ 1676656 h 2011506"/>
              <a:gd name="connsiteX9" fmla="*/ 0 w 4775340"/>
              <a:gd name="connsiteY9" fmla="*/ 337295 h 2011506"/>
              <a:gd name="connsiteX0" fmla="*/ 0 w 4775341"/>
              <a:gd name="connsiteY0" fmla="*/ 337295 h 2011506"/>
              <a:gd name="connsiteX1" fmla="*/ 334850 w 4775341"/>
              <a:gd name="connsiteY1" fmla="*/ 24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0 w 4775341"/>
              <a:gd name="connsiteY0" fmla="*/ 3372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419740 w 4775341"/>
              <a:gd name="connsiteY5" fmla="*/ 16385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15769"/>
              <a:gd name="connsiteY0" fmla="*/ 311895 h 2011506"/>
              <a:gd name="connsiteX1" fmla="*/ 741250 w 4715769"/>
              <a:gd name="connsiteY1" fmla="*/ 27845 h 2011506"/>
              <a:gd name="connsiteX2" fmla="*/ 3200540 w 4715769"/>
              <a:gd name="connsiteY2" fmla="*/ 0 h 2011506"/>
              <a:gd name="connsiteX3" fmla="*/ 4592890 w 4715769"/>
              <a:gd name="connsiteY3" fmla="*/ 2445 h 2011506"/>
              <a:gd name="connsiteX4" fmla="*/ 4699140 w 4715769"/>
              <a:gd name="connsiteY4" fmla="*/ 337295 h 2011506"/>
              <a:gd name="connsiteX5" fmla="*/ 4419740 w 4715769"/>
              <a:gd name="connsiteY5" fmla="*/ 1638556 h 2011506"/>
              <a:gd name="connsiteX6" fmla="*/ 4046790 w 4715769"/>
              <a:gd name="connsiteY6" fmla="*/ 2011506 h 2011506"/>
              <a:gd name="connsiteX7" fmla="*/ 334850 w 4715769"/>
              <a:gd name="connsiteY7" fmla="*/ 2011506 h 2011506"/>
              <a:gd name="connsiteX8" fmla="*/ 0 w 4715769"/>
              <a:gd name="connsiteY8" fmla="*/ 1676656 h 2011506"/>
              <a:gd name="connsiteX9" fmla="*/ 304800 w 4715769"/>
              <a:gd name="connsiteY9" fmla="*/ 311895 h 2011506"/>
              <a:gd name="connsiteX0" fmla="*/ 304800 w 4699140"/>
              <a:gd name="connsiteY0" fmla="*/ 311895 h 2011506"/>
              <a:gd name="connsiteX1" fmla="*/ 741250 w 4699140"/>
              <a:gd name="connsiteY1" fmla="*/ 27845 h 2011506"/>
              <a:gd name="connsiteX2" fmla="*/ 3200540 w 4699140"/>
              <a:gd name="connsiteY2" fmla="*/ 0 h 2011506"/>
              <a:gd name="connsiteX3" fmla="*/ 4402390 w 4699140"/>
              <a:gd name="connsiteY3" fmla="*/ 2445 h 2011506"/>
              <a:gd name="connsiteX4" fmla="*/ 4699140 w 4699140"/>
              <a:gd name="connsiteY4" fmla="*/ 337295 h 2011506"/>
              <a:gd name="connsiteX5" fmla="*/ 4419740 w 4699140"/>
              <a:gd name="connsiteY5" fmla="*/ 1638556 h 2011506"/>
              <a:gd name="connsiteX6" fmla="*/ 4046790 w 4699140"/>
              <a:gd name="connsiteY6" fmla="*/ 2011506 h 2011506"/>
              <a:gd name="connsiteX7" fmla="*/ 334850 w 4699140"/>
              <a:gd name="connsiteY7" fmla="*/ 2011506 h 2011506"/>
              <a:gd name="connsiteX8" fmla="*/ 0 w 4699140"/>
              <a:gd name="connsiteY8" fmla="*/ 1676656 h 2011506"/>
              <a:gd name="connsiteX9" fmla="*/ 304800 w 4699140"/>
              <a:gd name="connsiteY9" fmla="*/ 311895 h 2011506"/>
              <a:gd name="connsiteX0" fmla="*/ 304800 w 4675939"/>
              <a:gd name="connsiteY0" fmla="*/ 311895 h 2011506"/>
              <a:gd name="connsiteX1" fmla="*/ 741250 w 4675939"/>
              <a:gd name="connsiteY1" fmla="*/ 27845 h 2011506"/>
              <a:gd name="connsiteX2" fmla="*/ 3200540 w 4675939"/>
              <a:gd name="connsiteY2" fmla="*/ 0 h 2011506"/>
              <a:gd name="connsiteX3" fmla="*/ 4402390 w 4675939"/>
              <a:gd name="connsiteY3" fmla="*/ 2445 h 2011506"/>
              <a:gd name="connsiteX4" fmla="*/ 4675939 w 4675939"/>
              <a:gd name="connsiteY4" fmla="*/ 506456 h 2011506"/>
              <a:gd name="connsiteX5" fmla="*/ 4419740 w 4675939"/>
              <a:gd name="connsiteY5" fmla="*/ 1638556 h 2011506"/>
              <a:gd name="connsiteX6" fmla="*/ 4046790 w 4675939"/>
              <a:gd name="connsiteY6" fmla="*/ 2011506 h 2011506"/>
              <a:gd name="connsiteX7" fmla="*/ 334850 w 4675939"/>
              <a:gd name="connsiteY7" fmla="*/ 2011506 h 2011506"/>
              <a:gd name="connsiteX8" fmla="*/ 0 w 4675939"/>
              <a:gd name="connsiteY8" fmla="*/ 1676656 h 2011506"/>
              <a:gd name="connsiteX9" fmla="*/ 304800 w 4675939"/>
              <a:gd name="connsiteY9" fmla="*/ 311895 h 2011506"/>
              <a:gd name="connsiteX0" fmla="*/ 304800 w 4699141"/>
              <a:gd name="connsiteY0" fmla="*/ 311895 h 2011506"/>
              <a:gd name="connsiteX1" fmla="*/ 741250 w 4699141"/>
              <a:gd name="connsiteY1" fmla="*/ 27845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50644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339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35132 w 4699141"/>
              <a:gd name="connsiteY0" fmla="*/ 244822 h 2011506"/>
              <a:gd name="connsiteX1" fmla="*/ 650653 w 4699141"/>
              <a:gd name="connsiteY1" fmla="*/ 339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35132 w 4699141"/>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419740 w 4729472"/>
              <a:gd name="connsiteY5" fmla="*/ 1638556 h 2011506"/>
              <a:gd name="connsiteX6" fmla="*/ 4046790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4046790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3895134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3895134 w 4729472"/>
              <a:gd name="connsiteY6" fmla="*/ 2011506 h 2011506"/>
              <a:gd name="connsiteX7" fmla="*/ 334850 w 4729472"/>
              <a:gd name="connsiteY7" fmla="*/ 2011506 h 2011506"/>
              <a:gd name="connsiteX8" fmla="*/ 0 w 4729472"/>
              <a:gd name="connsiteY8" fmla="*/ 1777265 h 2011506"/>
              <a:gd name="connsiteX9" fmla="*/ 335132 w 4729472"/>
              <a:gd name="connsiteY9" fmla="*/ 244822 h 201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9472" h="2011506">
                <a:moveTo>
                  <a:pt x="335132" y="244822"/>
                </a:moveTo>
                <a:cubicBezTo>
                  <a:pt x="335132" y="59889"/>
                  <a:pt x="465720" y="339"/>
                  <a:pt x="650653" y="339"/>
                </a:cubicBezTo>
                <a:lnTo>
                  <a:pt x="3200540" y="0"/>
                </a:lnTo>
                <a:lnTo>
                  <a:pt x="4402390" y="2445"/>
                </a:lnTo>
                <a:cubicBezTo>
                  <a:pt x="4587323" y="2445"/>
                  <a:pt x="4729472" y="32628"/>
                  <a:pt x="4729472" y="217561"/>
                </a:cubicBezTo>
                <a:lnTo>
                  <a:pt x="4389409" y="1739165"/>
                </a:lnTo>
                <a:cubicBezTo>
                  <a:pt x="4389409" y="1924098"/>
                  <a:pt x="4080067" y="2011506"/>
                  <a:pt x="3895134" y="2011506"/>
                </a:cubicBezTo>
                <a:lnTo>
                  <a:pt x="334850" y="2011506"/>
                </a:lnTo>
                <a:cubicBezTo>
                  <a:pt x="149917" y="2011506"/>
                  <a:pt x="0" y="1962198"/>
                  <a:pt x="0" y="1777265"/>
                </a:cubicBezTo>
                <a:lnTo>
                  <a:pt x="335132" y="244822"/>
                </a:lnTo>
                <a:close/>
              </a:path>
            </a:pathLst>
          </a:custGeom>
          <a:solidFill>
            <a:schemeClr val="tx2">
              <a:lumMod val="20000"/>
              <a:lumOff val="80000"/>
            </a:schemeClr>
          </a:solidFill>
        </p:spPr>
        <p:txBody>
          <a:bodyPr wrap="square">
            <a:spAutoFit/>
          </a:bodyPr>
          <a:lstStyle/>
          <a:p>
            <a:pPr algn="ctr"/>
            <a:r>
              <a:rPr lang="es-ES" sz="2000" dirty="0"/>
              <a:t> </a:t>
            </a:r>
            <a:r>
              <a:rPr lang="es-ES" sz="1400" dirty="0">
                <a:solidFill>
                  <a:schemeClr val="bg1"/>
                </a:solidFill>
              </a:rPr>
              <a:t> </a:t>
            </a:r>
            <a:r>
              <a:rPr lang="es-CO" sz="2000" dirty="0">
                <a:solidFill>
                  <a:schemeClr val="bg1"/>
                </a:solidFill>
              </a:rPr>
              <a:t>Participación en esquemas regionales</a:t>
            </a:r>
            <a:endParaRPr lang="es-ES" sz="1400" dirty="0">
              <a:solidFill>
                <a:schemeClr val="bg1"/>
              </a:solidFill>
            </a:endParaRPr>
          </a:p>
        </p:txBody>
      </p:sp>
      <p:sp>
        <p:nvSpPr>
          <p:cNvPr id="14" name="CuadroTexto 13">
            <a:extLst>
              <a:ext uri="{FF2B5EF4-FFF2-40B4-BE49-F238E27FC236}">
                <a16:creationId xmlns:a16="http://schemas.microsoft.com/office/drawing/2014/main" id="{11F8D316-41AC-57C2-71B1-1C098965CAB7}"/>
              </a:ext>
            </a:extLst>
          </p:cNvPr>
          <p:cNvSpPr txBox="1"/>
          <p:nvPr/>
        </p:nvSpPr>
        <p:spPr>
          <a:xfrm>
            <a:off x="6419646" y="3248286"/>
            <a:ext cx="2047563" cy="923330"/>
          </a:xfrm>
          <a:custGeom>
            <a:avLst/>
            <a:gdLst>
              <a:gd name="connsiteX0" fmla="*/ 0 w 4775340"/>
              <a:gd name="connsiteY0" fmla="*/ 334850 h 2009061"/>
              <a:gd name="connsiteX1" fmla="*/ 334850 w 4775340"/>
              <a:gd name="connsiteY1" fmla="*/ 0 h 2009061"/>
              <a:gd name="connsiteX2" fmla="*/ 4440490 w 4775340"/>
              <a:gd name="connsiteY2" fmla="*/ 0 h 2009061"/>
              <a:gd name="connsiteX3" fmla="*/ 4775340 w 4775340"/>
              <a:gd name="connsiteY3" fmla="*/ 334850 h 2009061"/>
              <a:gd name="connsiteX4" fmla="*/ 4775340 w 4775340"/>
              <a:gd name="connsiteY4" fmla="*/ 1674211 h 2009061"/>
              <a:gd name="connsiteX5" fmla="*/ 4440490 w 4775340"/>
              <a:gd name="connsiteY5" fmla="*/ 2009061 h 2009061"/>
              <a:gd name="connsiteX6" fmla="*/ 334850 w 4775340"/>
              <a:gd name="connsiteY6" fmla="*/ 2009061 h 2009061"/>
              <a:gd name="connsiteX7" fmla="*/ 0 w 4775340"/>
              <a:gd name="connsiteY7" fmla="*/ 1674211 h 2009061"/>
              <a:gd name="connsiteX8" fmla="*/ 0 w 4775340"/>
              <a:gd name="connsiteY8" fmla="*/ 334850 h 2009061"/>
              <a:gd name="connsiteX0" fmla="*/ 0 w 4775340"/>
              <a:gd name="connsiteY0" fmla="*/ 337295 h 2011506"/>
              <a:gd name="connsiteX1" fmla="*/ 334850 w 4775340"/>
              <a:gd name="connsiteY1" fmla="*/ 2445 h 2011506"/>
              <a:gd name="connsiteX2" fmla="*/ 3200540 w 4775340"/>
              <a:gd name="connsiteY2" fmla="*/ 0 h 2011506"/>
              <a:gd name="connsiteX3" fmla="*/ 4440490 w 4775340"/>
              <a:gd name="connsiteY3" fmla="*/ 2445 h 2011506"/>
              <a:gd name="connsiteX4" fmla="*/ 4775340 w 4775340"/>
              <a:gd name="connsiteY4" fmla="*/ 337295 h 2011506"/>
              <a:gd name="connsiteX5" fmla="*/ 4775340 w 4775340"/>
              <a:gd name="connsiteY5" fmla="*/ 1676656 h 2011506"/>
              <a:gd name="connsiteX6" fmla="*/ 4440490 w 4775340"/>
              <a:gd name="connsiteY6" fmla="*/ 2011506 h 2011506"/>
              <a:gd name="connsiteX7" fmla="*/ 334850 w 4775340"/>
              <a:gd name="connsiteY7" fmla="*/ 2011506 h 2011506"/>
              <a:gd name="connsiteX8" fmla="*/ 0 w 4775340"/>
              <a:gd name="connsiteY8" fmla="*/ 1676656 h 2011506"/>
              <a:gd name="connsiteX9" fmla="*/ 0 w 4775340"/>
              <a:gd name="connsiteY9" fmla="*/ 337295 h 2011506"/>
              <a:gd name="connsiteX0" fmla="*/ 0 w 4775341"/>
              <a:gd name="connsiteY0" fmla="*/ 337295 h 2011506"/>
              <a:gd name="connsiteX1" fmla="*/ 334850 w 4775341"/>
              <a:gd name="connsiteY1" fmla="*/ 24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0 w 4775341"/>
              <a:gd name="connsiteY0" fmla="*/ 3372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419740 w 4775341"/>
              <a:gd name="connsiteY5" fmla="*/ 16385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15769"/>
              <a:gd name="connsiteY0" fmla="*/ 311895 h 2011506"/>
              <a:gd name="connsiteX1" fmla="*/ 741250 w 4715769"/>
              <a:gd name="connsiteY1" fmla="*/ 27845 h 2011506"/>
              <a:gd name="connsiteX2" fmla="*/ 3200540 w 4715769"/>
              <a:gd name="connsiteY2" fmla="*/ 0 h 2011506"/>
              <a:gd name="connsiteX3" fmla="*/ 4592890 w 4715769"/>
              <a:gd name="connsiteY3" fmla="*/ 2445 h 2011506"/>
              <a:gd name="connsiteX4" fmla="*/ 4699140 w 4715769"/>
              <a:gd name="connsiteY4" fmla="*/ 337295 h 2011506"/>
              <a:gd name="connsiteX5" fmla="*/ 4419740 w 4715769"/>
              <a:gd name="connsiteY5" fmla="*/ 1638556 h 2011506"/>
              <a:gd name="connsiteX6" fmla="*/ 4046790 w 4715769"/>
              <a:gd name="connsiteY6" fmla="*/ 2011506 h 2011506"/>
              <a:gd name="connsiteX7" fmla="*/ 334850 w 4715769"/>
              <a:gd name="connsiteY7" fmla="*/ 2011506 h 2011506"/>
              <a:gd name="connsiteX8" fmla="*/ 0 w 4715769"/>
              <a:gd name="connsiteY8" fmla="*/ 1676656 h 2011506"/>
              <a:gd name="connsiteX9" fmla="*/ 304800 w 4715769"/>
              <a:gd name="connsiteY9" fmla="*/ 311895 h 2011506"/>
              <a:gd name="connsiteX0" fmla="*/ 304800 w 4699140"/>
              <a:gd name="connsiteY0" fmla="*/ 311895 h 2011506"/>
              <a:gd name="connsiteX1" fmla="*/ 741250 w 4699140"/>
              <a:gd name="connsiteY1" fmla="*/ 27845 h 2011506"/>
              <a:gd name="connsiteX2" fmla="*/ 3200540 w 4699140"/>
              <a:gd name="connsiteY2" fmla="*/ 0 h 2011506"/>
              <a:gd name="connsiteX3" fmla="*/ 4402390 w 4699140"/>
              <a:gd name="connsiteY3" fmla="*/ 2445 h 2011506"/>
              <a:gd name="connsiteX4" fmla="*/ 4699140 w 4699140"/>
              <a:gd name="connsiteY4" fmla="*/ 337295 h 2011506"/>
              <a:gd name="connsiteX5" fmla="*/ 4419740 w 4699140"/>
              <a:gd name="connsiteY5" fmla="*/ 1638556 h 2011506"/>
              <a:gd name="connsiteX6" fmla="*/ 4046790 w 4699140"/>
              <a:gd name="connsiteY6" fmla="*/ 2011506 h 2011506"/>
              <a:gd name="connsiteX7" fmla="*/ 334850 w 4699140"/>
              <a:gd name="connsiteY7" fmla="*/ 2011506 h 2011506"/>
              <a:gd name="connsiteX8" fmla="*/ 0 w 4699140"/>
              <a:gd name="connsiteY8" fmla="*/ 1676656 h 2011506"/>
              <a:gd name="connsiteX9" fmla="*/ 304800 w 4699140"/>
              <a:gd name="connsiteY9" fmla="*/ 311895 h 2011506"/>
              <a:gd name="connsiteX0" fmla="*/ 304800 w 4675939"/>
              <a:gd name="connsiteY0" fmla="*/ 311895 h 2011506"/>
              <a:gd name="connsiteX1" fmla="*/ 741250 w 4675939"/>
              <a:gd name="connsiteY1" fmla="*/ 27845 h 2011506"/>
              <a:gd name="connsiteX2" fmla="*/ 3200540 w 4675939"/>
              <a:gd name="connsiteY2" fmla="*/ 0 h 2011506"/>
              <a:gd name="connsiteX3" fmla="*/ 4402390 w 4675939"/>
              <a:gd name="connsiteY3" fmla="*/ 2445 h 2011506"/>
              <a:gd name="connsiteX4" fmla="*/ 4675939 w 4675939"/>
              <a:gd name="connsiteY4" fmla="*/ 506456 h 2011506"/>
              <a:gd name="connsiteX5" fmla="*/ 4419740 w 4675939"/>
              <a:gd name="connsiteY5" fmla="*/ 1638556 h 2011506"/>
              <a:gd name="connsiteX6" fmla="*/ 4046790 w 4675939"/>
              <a:gd name="connsiteY6" fmla="*/ 2011506 h 2011506"/>
              <a:gd name="connsiteX7" fmla="*/ 334850 w 4675939"/>
              <a:gd name="connsiteY7" fmla="*/ 2011506 h 2011506"/>
              <a:gd name="connsiteX8" fmla="*/ 0 w 4675939"/>
              <a:gd name="connsiteY8" fmla="*/ 1676656 h 2011506"/>
              <a:gd name="connsiteX9" fmla="*/ 304800 w 4675939"/>
              <a:gd name="connsiteY9" fmla="*/ 311895 h 2011506"/>
              <a:gd name="connsiteX0" fmla="*/ 304800 w 4699141"/>
              <a:gd name="connsiteY0" fmla="*/ 311895 h 2011506"/>
              <a:gd name="connsiteX1" fmla="*/ 741250 w 4699141"/>
              <a:gd name="connsiteY1" fmla="*/ 27845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50644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339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35132 w 4699141"/>
              <a:gd name="connsiteY0" fmla="*/ 244822 h 2011506"/>
              <a:gd name="connsiteX1" fmla="*/ 650653 w 4699141"/>
              <a:gd name="connsiteY1" fmla="*/ 339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35132 w 4699141"/>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419740 w 4729472"/>
              <a:gd name="connsiteY5" fmla="*/ 1638556 h 2011506"/>
              <a:gd name="connsiteX6" fmla="*/ 4046790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4046790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3895134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3895134 w 4729472"/>
              <a:gd name="connsiteY6" fmla="*/ 2011506 h 2011506"/>
              <a:gd name="connsiteX7" fmla="*/ 334850 w 4729472"/>
              <a:gd name="connsiteY7" fmla="*/ 2011506 h 2011506"/>
              <a:gd name="connsiteX8" fmla="*/ 0 w 4729472"/>
              <a:gd name="connsiteY8" fmla="*/ 1777265 h 2011506"/>
              <a:gd name="connsiteX9" fmla="*/ 335132 w 4729472"/>
              <a:gd name="connsiteY9" fmla="*/ 244822 h 201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9472" h="2011506">
                <a:moveTo>
                  <a:pt x="335132" y="244822"/>
                </a:moveTo>
                <a:cubicBezTo>
                  <a:pt x="335132" y="59889"/>
                  <a:pt x="465720" y="339"/>
                  <a:pt x="650653" y="339"/>
                </a:cubicBezTo>
                <a:lnTo>
                  <a:pt x="3200540" y="0"/>
                </a:lnTo>
                <a:lnTo>
                  <a:pt x="4402390" y="2445"/>
                </a:lnTo>
                <a:cubicBezTo>
                  <a:pt x="4587323" y="2445"/>
                  <a:pt x="4729472" y="32628"/>
                  <a:pt x="4729472" y="217561"/>
                </a:cubicBezTo>
                <a:lnTo>
                  <a:pt x="4389409" y="1739165"/>
                </a:lnTo>
                <a:cubicBezTo>
                  <a:pt x="4389409" y="1924098"/>
                  <a:pt x="4080067" y="2011506"/>
                  <a:pt x="3895134" y="2011506"/>
                </a:cubicBezTo>
                <a:lnTo>
                  <a:pt x="334850" y="2011506"/>
                </a:lnTo>
                <a:cubicBezTo>
                  <a:pt x="149917" y="2011506"/>
                  <a:pt x="0" y="1962198"/>
                  <a:pt x="0" y="1777265"/>
                </a:cubicBezTo>
                <a:lnTo>
                  <a:pt x="335132" y="244822"/>
                </a:lnTo>
                <a:close/>
              </a:path>
            </a:pathLst>
          </a:custGeom>
          <a:solidFill>
            <a:schemeClr val="tx2">
              <a:lumMod val="20000"/>
              <a:lumOff val="80000"/>
            </a:schemeClr>
          </a:solidFill>
        </p:spPr>
        <p:txBody>
          <a:bodyPr wrap="square">
            <a:spAutoFit/>
          </a:bodyPr>
          <a:lstStyle/>
          <a:p>
            <a:pPr algn="ctr"/>
            <a:r>
              <a:rPr lang="es-ES" dirty="0">
                <a:solidFill>
                  <a:schemeClr val="bg1"/>
                </a:solidFill>
              </a:rPr>
              <a:t>Gobernación </a:t>
            </a:r>
          </a:p>
          <a:p>
            <a:pPr algn="ctr"/>
            <a:r>
              <a:rPr lang="es-ES" dirty="0">
                <a:solidFill>
                  <a:schemeClr val="bg1"/>
                </a:solidFill>
              </a:rPr>
              <a:t>del Tolima y municipios</a:t>
            </a:r>
            <a:endParaRPr lang="es-ES" sz="2400" b="1" dirty="0">
              <a:solidFill>
                <a:schemeClr val="bg1"/>
              </a:solidFill>
            </a:endParaRPr>
          </a:p>
        </p:txBody>
      </p:sp>
      <p:sp>
        <p:nvSpPr>
          <p:cNvPr id="16" name="CuadroTexto 15">
            <a:extLst>
              <a:ext uri="{FF2B5EF4-FFF2-40B4-BE49-F238E27FC236}">
                <a16:creationId xmlns:a16="http://schemas.microsoft.com/office/drawing/2014/main" id="{EEDB4A5B-CA2B-BC12-04F9-840B52B46852}"/>
              </a:ext>
            </a:extLst>
          </p:cNvPr>
          <p:cNvSpPr txBox="1"/>
          <p:nvPr/>
        </p:nvSpPr>
        <p:spPr>
          <a:xfrm>
            <a:off x="8634900" y="3248286"/>
            <a:ext cx="1871615" cy="923330"/>
          </a:xfrm>
          <a:custGeom>
            <a:avLst/>
            <a:gdLst>
              <a:gd name="connsiteX0" fmla="*/ 0 w 4775340"/>
              <a:gd name="connsiteY0" fmla="*/ 334850 h 2009061"/>
              <a:gd name="connsiteX1" fmla="*/ 334850 w 4775340"/>
              <a:gd name="connsiteY1" fmla="*/ 0 h 2009061"/>
              <a:gd name="connsiteX2" fmla="*/ 4440490 w 4775340"/>
              <a:gd name="connsiteY2" fmla="*/ 0 h 2009061"/>
              <a:gd name="connsiteX3" fmla="*/ 4775340 w 4775340"/>
              <a:gd name="connsiteY3" fmla="*/ 334850 h 2009061"/>
              <a:gd name="connsiteX4" fmla="*/ 4775340 w 4775340"/>
              <a:gd name="connsiteY4" fmla="*/ 1674211 h 2009061"/>
              <a:gd name="connsiteX5" fmla="*/ 4440490 w 4775340"/>
              <a:gd name="connsiteY5" fmla="*/ 2009061 h 2009061"/>
              <a:gd name="connsiteX6" fmla="*/ 334850 w 4775340"/>
              <a:gd name="connsiteY6" fmla="*/ 2009061 h 2009061"/>
              <a:gd name="connsiteX7" fmla="*/ 0 w 4775340"/>
              <a:gd name="connsiteY7" fmla="*/ 1674211 h 2009061"/>
              <a:gd name="connsiteX8" fmla="*/ 0 w 4775340"/>
              <a:gd name="connsiteY8" fmla="*/ 334850 h 2009061"/>
              <a:gd name="connsiteX0" fmla="*/ 0 w 4775340"/>
              <a:gd name="connsiteY0" fmla="*/ 337295 h 2011506"/>
              <a:gd name="connsiteX1" fmla="*/ 334850 w 4775340"/>
              <a:gd name="connsiteY1" fmla="*/ 2445 h 2011506"/>
              <a:gd name="connsiteX2" fmla="*/ 3200540 w 4775340"/>
              <a:gd name="connsiteY2" fmla="*/ 0 h 2011506"/>
              <a:gd name="connsiteX3" fmla="*/ 4440490 w 4775340"/>
              <a:gd name="connsiteY3" fmla="*/ 2445 h 2011506"/>
              <a:gd name="connsiteX4" fmla="*/ 4775340 w 4775340"/>
              <a:gd name="connsiteY4" fmla="*/ 337295 h 2011506"/>
              <a:gd name="connsiteX5" fmla="*/ 4775340 w 4775340"/>
              <a:gd name="connsiteY5" fmla="*/ 1676656 h 2011506"/>
              <a:gd name="connsiteX6" fmla="*/ 4440490 w 4775340"/>
              <a:gd name="connsiteY6" fmla="*/ 2011506 h 2011506"/>
              <a:gd name="connsiteX7" fmla="*/ 334850 w 4775340"/>
              <a:gd name="connsiteY7" fmla="*/ 2011506 h 2011506"/>
              <a:gd name="connsiteX8" fmla="*/ 0 w 4775340"/>
              <a:gd name="connsiteY8" fmla="*/ 1676656 h 2011506"/>
              <a:gd name="connsiteX9" fmla="*/ 0 w 4775340"/>
              <a:gd name="connsiteY9" fmla="*/ 337295 h 2011506"/>
              <a:gd name="connsiteX0" fmla="*/ 0 w 4775341"/>
              <a:gd name="connsiteY0" fmla="*/ 337295 h 2011506"/>
              <a:gd name="connsiteX1" fmla="*/ 334850 w 4775341"/>
              <a:gd name="connsiteY1" fmla="*/ 24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0 w 4775341"/>
              <a:gd name="connsiteY0" fmla="*/ 3372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419740 w 4775341"/>
              <a:gd name="connsiteY5" fmla="*/ 16385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15769"/>
              <a:gd name="connsiteY0" fmla="*/ 311895 h 2011506"/>
              <a:gd name="connsiteX1" fmla="*/ 741250 w 4715769"/>
              <a:gd name="connsiteY1" fmla="*/ 27845 h 2011506"/>
              <a:gd name="connsiteX2" fmla="*/ 3200540 w 4715769"/>
              <a:gd name="connsiteY2" fmla="*/ 0 h 2011506"/>
              <a:gd name="connsiteX3" fmla="*/ 4592890 w 4715769"/>
              <a:gd name="connsiteY3" fmla="*/ 2445 h 2011506"/>
              <a:gd name="connsiteX4" fmla="*/ 4699140 w 4715769"/>
              <a:gd name="connsiteY4" fmla="*/ 337295 h 2011506"/>
              <a:gd name="connsiteX5" fmla="*/ 4419740 w 4715769"/>
              <a:gd name="connsiteY5" fmla="*/ 1638556 h 2011506"/>
              <a:gd name="connsiteX6" fmla="*/ 4046790 w 4715769"/>
              <a:gd name="connsiteY6" fmla="*/ 2011506 h 2011506"/>
              <a:gd name="connsiteX7" fmla="*/ 334850 w 4715769"/>
              <a:gd name="connsiteY7" fmla="*/ 2011506 h 2011506"/>
              <a:gd name="connsiteX8" fmla="*/ 0 w 4715769"/>
              <a:gd name="connsiteY8" fmla="*/ 1676656 h 2011506"/>
              <a:gd name="connsiteX9" fmla="*/ 304800 w 4715769"/>
              <a:gd name="connsiteY9" fmla="*/ 311895 h 2011506"/>
              <a:gd name="connsiteX0" fmla="*/ 304800 w 4699140"/>
              <a:gd name="connsiteY0" fmla="*/ 311895 h 2011506"/>
              <a:gd name="connsiteX1" fmla="*/ 741250 w 4699140"/>
              <a:gd name="connsiteY1" fmla="*/ 27845 h 2011506"/>
              <a:gd name="connsiteX2" fmla="*/ 3200540 w 4699140"/>
              <a:gd name="connsiteY2" fmla="*/ 0 h 2011506"/>
              <a:gd name="connsiteX3" fmla="*/ 4402390 w 4699140"/>
              <a:gd name="connsiteY3" fmla="*/ 2445 h 2011506"/>
              <a:gd name="connsiteX4" fmla="*/ 4699140 w 4699140"/>
              <a:gd name="connsiteY4" fmla="*/ 337295 h 2011506"/>
              <a:gd name="connsiteX5" fmla="*/ 4419740 w 4699140"/>
              <a:gd name="connsiteY5" fmla="*/ 1638556 h 2011506"/>
              <a:gd name="connsiteX6" fmla="*/ 4046790 w 4699140"/>
              <a:gd name="connsiteY6" fmla="*/ 2011506 h 2011506"/>
              <a:gd name="connsiteX7" fmla="*/ 334850 w 4699140"/>
              <a:gd name="connsiteY7" fmla="*/ 2011506 h 2011506"/>
              <a:gd name="connsiteX8" fmla="*/ 0 w 4699140"/>
              <a:gd name="connsiteY8" fmla="*/ 1676656 h 2011506"/>
              <a:gd name="connsiteX9" fmla="*/ 304800 w 4699140"/>
              <a:gd name="connsiteY9" fmla="*/ 311895 h 2011506"/>
              <a:gd name="connsiteX0" fmla="*/ 304800 w 4675939"/>
              <a:gd name="connsiteY0" fmla="*/ 311895 h 2011506"/>
              <a:gd name="connsiteX1" fmla="*/ 741250 w 4675939"/>
              <a:gd name="connsiteY1" fmla="*/ 27845 h 2011506"/>
              <a:gd name="connsiteX2" fmla="*/ 3200540 w 4675939"/>
              <a:gd name="connsiteY2" fmla="*/ 0 h 2011506"/>
              <a:gd name="connsiteX3" fmla="*/ 4402390 w 4675939"/>
              <a:gd name="connsiteY3" fmla="*/ 2445 h 2011506"/>
              <a:gd name="connsiteX4" fmla="*/ 4675939 w 4675939"/>
              <a:gd name="connsiteY4" fmla="*/ 506456 h 2011506"/>
              <a:gd name="connsiteX5" fmla="*/ 4419740 w 4675939"/>
              <a:gd name="connsiteY5" fmla="*/ 1638556 h 2011506"/>
              <a:gd name="connsiteX6" fmla="*/ 4046790 w 4675939"/>
              <a:gd name="connsiteY6" fmla="*/ 2011506 h 2011506"/>
              <a:gd name="connsiteX7" fmla="*/ 334850 w 4675939"/>
              <a:gd name="connsiteY7" fmla="*/ 2011506 h 2011506"/>
              <a:gd name="connsiteX8" fmla="*/ 0 w 4675939"/>
              <a:gd name="connsiteY8" fmla="*/ 1676656 h 2011506"/>
              <a:gd name="connsiteX9" fmla="*/ 304800 w 4675939"/>
              <a:gd name="connsiteY9" fmla="*/ 311895 h 2011506"/>
              <a:gd name="connsiteX0" fmla="*/ 304800 w 4699141"/>
              <a:gd name="connsiteY0" fmla="*/ 311895 h 2011506"/>
              <a:gd name="connsiteX1" fmla="*/ 741250 w 4699141"/>
              <a:gd name="connsiteY1" fmla="*/ 27845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50644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339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35132 w 4699141"/>
              <a:gd name="connsiteY0" fmla="*/ 244822 h 2011506"/>
              <a:gd name="connsiteX1" fmla="*/ 650653 w 4699141"/>
              <a:gd name="connsiteY1" fmla="*/ 339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35132 w 4699141"/>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419740 w 4729472"/>
              <a:gd name="connsiteY5" fmla="*/ 1638556 h 2011506"/>
              <a:gd name="connsiteX6" fmla="*/ 4046790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4046790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3895134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3895134 w 4729472"/>
              <a:gd name="connsiteY6" fmla="*/ 2011506 h 2011506"/>
              <a:gd name="connsiteX7" fmla="*/ 334850 w 4729472"/>
              <a:gd name="connsiteY7" fmla="*/ 2011506 h 2011506"/>
              <a:gd name="connsiteX8" fmla="*/ 0 w 4729472"/>
              <a:gd name="connsiteY8" fmla="*/ 1777265 h 2011506"/>
              <a:gd name="connsiteX9" fmla="*/ 335132 w 4729472"/>
              <a:gd name="connsiteY9" fmla="*/ 244822 h 201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9472" h="2011506">
                <a:moveTo>
                  <a:pt x="335132" y="244822"/>
                </a:moveTo>
                <a:cubicBezTo>
                  <a:pt x="335132" y="59889"/>
                  <a:pt x="465720" y="339"/>
                  <a:pt x="650653" y="339"/>
                </a:cubicBezTo>
                <a:lnTo>
                  <a:pt x="3200540" y="0"/>
                </a:lnTo>
                <a:lnTo>
                  <a:pt x="4402390" y="2445"/>
                </a:lnTo>
                <a:cubicBezTo>
                  <a:pt x="4587323" y="2445"/>
                  <a:pt x="4729472" y="32628"/>
                  <a:pt x="4729472" y="217561"/>
                </a:cubicBezTo>
                <a:lnTo>
                  <a:pt x="4389409" y="1739165"/>
                </a:lnTo>
                <a:cubicBezTo>
                  <a:pt x="4389409" y="1924098"/>
                  <a:pt x="4080067" y="2011506"/>
                  <a:pt x="3895134" y="2011506"/>
                </a:cubicBezTo>
                <a:lnTo>
                  <a:pt x="334850" y="2011506"/>
                </a:lnTo>
                <a:cubicBezTo>
                  <a:pt x="149917" y="2011506"/>
                  <a:pt x="0" y="1962198"/>
                  <a:pt x="0" y="1777265"/>
                </a:cubicBezTo>
                <a:lnTo>
                  <a:pt x="335132" y="244822"/>
                </a:lnTo>
                <a:close/>
              </a:path>
            </a:pathLst>
          </a:custGeom>
          <a:solidFill>
            <a:schemeClr val="tx2">
              <a:lumMod val="20000"/>
              <a:lumOff val="80000"/>
            </a:schemeClr>
          </a:solidFill>
        </p:spPr>
        <p:txBody>
          <a:bodyPr wrap="square">
            <a:spAutoFit/>
          </a:bodyPr>
          <a:lstStyle/>
          <a:p>
            <a:pPr algn="ctr"/>
            <a:r>
              <a:rPr lang="es-ES" dirty="0">
                <a:solidFill>
                  <a:schemeClr val="bg1"/>
                </a:solidFill>
              </a:rPr>
              <a:t>Ministerio de Vivienda, Ciudad y Territorio</a:t>
            </a:r>
            <a:endParaRPr lang="es-ES" sz="1600" b="1" dirty="0">
              <a:solidFill>
                <a:schemeClr val="bg1"/>
              </a:solidFill>
              <a:latin typeface="Arial" panose="020B060402020202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2404449F-9FEA-95E8-EC9F-CB1004CA1AEF}"/>
              </a:ext>
            </a:extLst>
          </p:cNvPr>
          <p:cNvSpPr txBox="1"/>
          <p:nvPr/>
        </p:nvSpPr>
        <p:spPr>
          <a:xfrm>
            <a:off x="6325776" y="4403714"/>
            <a:ext cx="2047563" cy="1231106"/>
          </a:xfrm>
          <a:custGeom>
            <a:avLst/>
            <a:gdLst>
              <a:gd name="connsiteX0" fmla="*/ 0 w 4775340"/>
              <a:gd name="connsiteY0" fmla="*/ 334850 h 2009061"/>
              <a:gd name="connsiteX1" fmla="*/ 334850 w 4775340"/>
              <a:gd name="connsiteY1" fmla="*/ 0 h 2009061"/>
              <a:gd name="connsiteX2" fmla="*/ 4440490 w 4775340"/>
              <a:gd name="connsiteY2" fmla="*/ 0 h 2009061"/>
              <a:gd name="connsiteX3" fmla="*/ 4775340 w 4775340"/>
              <a:gd name="connsiteY3" fmla="*/ 334850 h 2009061"/>
              <a:gd name="connsiteX4" fmla="*/ 4775340 w 4775340"/>
              <a:gd name="connsiteY4" fmla="*/ 1674211 h 2009061"/>
              <a:gd name="connsiteX5" fmla="*/ 4440490 w 4775340"/>
              <a:gd name="connsiteY5" fmla="*/ 2009061 h 2009061"/>
              <a:gd name="connsiteX6" fmla="*/ 334850 w 4775340"/>
              <a:gd name="connsiteY6" fmla="*/ 2009061 h 2009061"/>
              <a:gd name="connsiteX7" fmla="*/ 0 w 4775340"/>
              <a:gd name="connsiteY7" fmla="*/ 1674211 h 2009061"/>
              <a:gd name="connsiteX8" fmla="*/ 0 w 4775340"/>
              <a:gd name="connsiteY8" fmla="*/ 334850 h 2009061"/>
              <a:gd name="connsiteX0" fmla="*/ 0 w 4775340"/>
              <a:gd name="connsiteY0" fmla="*/ 337295 h 2011506"/>
              <a:gd name="connsiteX1" fmla="*/ 334850 w 4775340"/>
              <a:gd name="connsiteY1" fmla="*/ 2445 h 2011506"/>
              <a:gd name="connsiteX2" fmla="*/ 3200540 w 4775340"/>
              <a:gd name="connsiteY2" fmla="*/ 0 h 2011506"/>
              <a:gd name="connsiteX3" fmla="*/ 4440490 w 4775340"/>
              <a:gd name="connsiteY3" fmla="*/ 2445 h 2011506"/>
              <a:gd name="connsiteX4" fmla="*/ 4775340 w 4775340"/>
              <a:gd name="connsiteY4" fmla="*/ 337295 h 2011506"/>
              <a:gd name="connsiteX5" fmla="*/ 4775340 w 4775340"/>
              <a:gd name="connsiteY5" fmla="*/ 1676656 h 2011506"/>
              <a:gd name="connsiteX6" fmla="*/ 4440490 w 4775340"/>
              <a:gd name="connsiteY6" fmla="*/ 2011506 h 2011506"/>
              <a:gd name="connsiteX7" fmla="*/ 334850 w 4775340"/>
              <a:gd name="connsiteY7" fmla="*/ 2011506 h 2011506"/>
              <a:gd name="connsiteX8" fmla="*/ 0 w 4775340"/>
              <a:gd name="connsiteY8" fmla="*/ 1676656 h 2011506"/>
              <a:gd name="connsiteX9" fmla="*/ 0 w 4775340"/>
              <a:gd name="connsiteY9" fmla="*/ 337295 h 2011506"/>
              <a:gd name="connsiteX0" fmla="*/ 0 w 4775341"/>
              <a:gd name="connsiteY0" fmla="*/ 337295 h 2011506"/>
              <a:gd name="connsiteX1" fmla="*/ 334850 w 4775341"/>
              <a:gd name="connsiteY1" fmla="*/ 24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0 w 4775341"/>
              <a:gd name="connsiteY0" fmla="*/ 3372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419740 w 4775341"/>
              <a:gd name="connsiteY5" fmla="*/ 16385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15769"/>
              <a:gd name="connsiteY0" fmla="*/ 311895 h 2011506"/>
              <a:gd name="connsiteX1" fmla="*/ 741250 w 4715769"/>
              <a:gd name="connsiteY1" fmla="*/ 27845 h 2011506"/>
              <a:gd name="connsiteX2" fmla="*/ 3200540 w 4715769"/>
              <a:gd name="connsiteY2" fmla="*/ 0 h 2011506"/>
              <a:gd name="connsiteX3" fmla="*/ 4592890 w 4715769"/>
              <a:gd name="connsiteY3" fmla="*/ 2445 h 2011506"/>
              <a:gd name="connsiteX4" fmla="*/ 4699140 w 4715769"/>
              <a:gd name="connsiteY4" fmla="*/ 337295 h 2011506"/>
              <a:gd name="connsiteX5" fmla="*/ 4419740 w 4715769"/>
              <a:gd name="connsiteY5" fmla="*/ 1638556 h 2011506"/>
              <a:gd name="connsiteX6" fmla="*/ 4046790 w 4715769"/>
              <a:gd name="connsiteY6" fmla="*/ 2011506 h 2011506"/>
              <a:gd name="connsiteX7" fmla="*/ 334850 w 4715769"/>
              <a:gd name="connsiteY7" fmla="*/ 2011506 h 2011506"/>
              <a:gd name="connsiteX8" fmla="*/ 0 w 4715769"/>
              <a:gd name="connsiteY8" fmla="*/ 1676656 h 2011506"/>
              <a:gd name="connsiteX9" fmla="*/ 304800 w 4715769"/>
              <a:gd name="connsiteY9" fmla="*/ 311895 h 2011506"/>
              <a:gd name="connsiteX0" fmla="*/ 304800 w 4699140"/>
              <a:gd name="connsiteY0" fmla="*/ 311895 h 2011506"/>
              <a:gd name="connsiteX1" fmla="*/ 741250 w 4699140"/>
              <a:gd name="connsiteY1" fmla="*/ 27845 h 2011506"/>
              <a:gd name="connsiteX2" fmla="*/ 3200540 w 4699140"/>
              <a:gd name="connsiteY2" fmla="*/ 0 h 2011506"/>
              <a:gd name="connsiteX3" fmla="*/ 4402390 w 4699140"/>
              <a:gd name="connsiteY3" fmla="*/ 2445 h 2011506"/>
              <a:gd name="connsiteX4" fmla="*/ 4699140 w 4699140"/>
              <a:gd name="connsiteY4" fmla="*/ 337295 h 2011506"/>
              <a:gd name="connsiteX5" fmla="*/ 4419740 w 4699140"/>
              <a:gd name="connsiteY5" fmla="*/ 1638556 h 2011506"/>
              <a:gd name="connsiteX6" fmla="*/ 4046790 w 4699140"/>
              <a:gd name="connsiteY6" fmla="*/ 2011506 h 2011506"/>
              <a:gd name="connsiteX7" fmla="*/ 334850 w 4699140"/>
              <a:gd name="connsiteY7" fmla="*/ 2011506 h 2011506"/>
              <a:gd name="connsiteX8" fmla="*/ 0 w 4699140"/>
              <a:gd name="connsiteY8" fmla="*/ 1676656 h 2011506"/>
              <a:gd name="connsiteX9" fmla="*/ 304800 w 4699140"/>
              <a:gd name="connsiteY9" fmla="*/ 311895 h 2011506"/>
              <a:gd name="connsiteX0" fmla="*/ 304800 w 4675939"/>
              <a:gd name="connsiteY0" fmla="*/ 311895 h 2011506"/>
              <a:gd name="connsiteX1" fmla="*/ 741250 w 4675939"/>
              <a:gd name="connsiteY1" fmla="*/ 27845 h 2011506"/>
              <a:gd name="connsiteX2" fmla="*/ 3200540 w 4675939"/>
              <a:gd name="connsiteY2" fmla="*/ 0 h 2011506"/>
              <a:gd name="connsiteX3" fmla="*/ 4402390 w 4675939"/>
              <a:gd name="connsiteY3" fmla="*/ 2445 h 2011506"/>
              <a:gd name="connsiteX4" fmla="*/ 4675939 w 4675939"/>
              <a:gd name="connsiteY4" fmla="*/ 506456 h 2011506"/>
              <a:gd name="connsiteX5" fmla="*/ 4419740 w 4675939"/>
              <a:gd name="connsiteY5" fmla="*/ 1638556 h 2011506"/>
              <a:gd name="connsiteX6" fmla="*/ 4046790 w 4675939"/>
              <a:gd name="connsiteY6" fmla="*/ 2011506 h 2011506"/>
              <a:gd name="connsiteX7" fmla="*/ 334850 w 4675939"/>
              <a:gd name="connsiteY7" fmla="*/ 2011506 h 2011506"/>
              <a:gd name="connsiteX8" fmla="*/ 0 w 4675939"/>
              <a:gd name="connsiteY8" fmla="*/ 1676656 h 2011506"/>
              <a:gd name="connsiteX9" fmla="*/ 304800 w 4675939"/>
              <a:gd name="connsiteY9" fmla="*/ 311895 h 2011506"/>
              <a:gd name="connsiteX0" fmla="*/ 304800 w 4699141"/>
              <a:gd name="connsiteY0" fmla="*/ 311895 h 2011506"/>
              <a:gd name="connsiteX1" fmla="*/ 741250 w 4699141"/>
              <a:gd name="connsiteY1" fmla="*/ 27845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50644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339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35132 w 4699141"/>
              <a:gd name="connsiteY0" fmla="*/ 244822 h 2011506"/>
              <a:gd name="connsiteX1" fmla="*/ 650653 w 4699141"/>
              <a:gd name="connsiteY1" fmla="*/ 339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35132 w 4699141"/>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419740 w 4729472"/>
              <a:gd name="connsiteY5" fmla="*/ 1638556 h 2011506"/>
              <a:gd name="connsiteX6" fmla="*/ 4046790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4046790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3895134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3895134 w 4729472"/>
              <a:gd name="connsiteY6" fmla="*/ 2011506 h 2011506"/>
              <a:gd name="connsiteX7" fmla="*/ 334850 w 4729472"/>
              <a:gd name="connsiteY7" fmla="*/ 2011506 h 2011506"/>
              <a:gd name="connsiteX8" fmla="*/ 0 w 4729472"/>
              <a:gd name="connsiteY8" fmla="*/ 1777265 h 2011506"/>
              <a:gd name="connsiteX9" fmla="*/ 335132 w 4729472"/>
              <a:gd name="connsiteY9" fmla="*/ 244822 h 201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9472" h="2011506">
                <a:moveTo>
                  <a:pt x="335132" y="244822"/>
                </a:moveTo>
                <a:cubicBezTo>
                  <a:pt x="335132" y="59889"/>
                  <a:pt x="465720" y="339"/>
                  <a:pt x="650653" y="339"/>
                </a:cubicBezTo>
                <a:lnTo>
                  <a:pt x="3200540" y="0"/>
                </a:lnTo>
                <a:lnTo>
                  <a:pt x="4402390" y="2445"/>
                </a:lnTo>
                <a:cubicBezTo>
                  <a:pt x="4587323" y="2445"/>
                  <a:pt x="4729472" y="32628"/>
                  <a:pt x="4729472" y="217561"/>
                </a:cubicBezTo>
                <a:lnTo>
                  <a:pt x="4389409" y="1739165"/>
                </a:lnTo>
                <a:cubicBezTo>
                  <a:pt x="4389409" y="1924098"/>
                  <a:pt x="4080067" y="2011506"/>
                  <a:pt x="3895134" y="2011506"/>
                </a:cubicBezTo>
                <a:lnTo>
                  <a:pt x="334850" y="2011506"/>
                </a:lnTo>
                <a:cubicBezTo>
                  <a:pt x="149917" y="2011506"/>
                  <a:pt x="0" y="1962198"/>
                  <a:pt x="0" y="1777265"/>
                </a:cubicBezTo>
                <a:lnTo>
                  <a:pt x="335132" y="244822"/>
                </a:lnTo>
                <a:close/>
              </a:path>
            </a:pathLst>
          </a:custGeom>
          <a:solidFill>
            <a:srgbClr val="00A9EC"/>
          </a:solidFill>
        </p:spPr>
        <p:txBody>
          <a:bodyPr wrap="square">
            <a:spAutoFit/>
          </a:bodyPr>
          <a:lstStyle/>
          <a:p>
            <a:pPr algn="ctr"/>
            <a:r>
              <a:rPr lang="es-ES" sz="2000" dirty="0"/>
              <a:t>  </a:t>
            </a:r>
            <a:r>
              <a:rPr lang="es-CO" dirty="0">
                <a:solidFill>
                  <a:schemeClr val="bg1"/>
                </a:solidFill>
              </a:rPr>
              <a:t>Empresas de servicios públicos, contratistas y comunidad</a:t>
            </a:r>
            <a:endParaRPr lang="es-ES" sz="1400" dirty="0">
              <a:solidFill>
                <a:schemeClr val="bg1"/>
              </a:solidFill>
            </a:endParaRPr>
          </a:p>
        </p:txBody>
      </p:sp>
      <p:sp>
        <p:nvSpPr>
          <p:cNvPr id="18" name="CuadroTexto 17">
            <a:extLst>
              <a:ext uri="{FF2B5EF4-FFF2-40B4-BE49-F238E27FC236}">
                <a16:creationId xmlns:a16="http://schemas.microsoft.com/office/drawing/2014/main" id="{A8C8C02F-105F-ABBD-2374-0F6DC9DEA840}"/>
              </a:ext>
            </a:extLst>
          </p:cNvPr>
          <p:cNvSpPr txBox="1"/>
          <p:nvPr/>
        </p:nvSpPr>
        <p:spPr>
          <a:xfrm>
            <a:off x="8550599" y="4460377"/>
            <a:ext cx="1871615" cy="1015663"/>
          </a:xfrm>
          <a:custGeom>
            <a:avLst/>
            <a:gdLst>
              <a:gd name="connsiteX0" fmla="*/ 0 w 4775340"/>
              <a:gd name="connsiteY0" fmla="*/ 334850 h 2009061"/>
              <a:gd name="connsiteX1" fmla="*/ 334850 w 4775340"/>
              <a:gd name="connsiteY1" fmla="*/ 0 h 2009061"/>
              <a:gd name="connsiteX2" fmla="*/ 4440490 w 4775340"/>
              <a:gd name="connsiteY2" fmla="*/ 0 h 2009061"/>
              <a:gd name="connsiteX3" fmla="*/ 4775340 w 4775340"/>
              <a:gd name="connsiteY3" fmla="*/ 334850 h 2009061"/>
              <a:gd name="connsiteX4" fmla="*/ 4775340 w 4775340"/>
              <a:gd name="connsiteY4" fmla="*/ 1674211 h 2009061"/>
              <a:gd name="connsiteX5" fmla="*/ 4440490 w 4775340"/>
              <a:gd name="connsiteY5" fmla="*/ 2009061 h 2009061"/>
              <a:gd name="connsiteX6" fmla="*/ 334850 w 4775340"/>
              <a:gd name="connsiteY6" fmla="*/ 2009061 h 2009061"/>
              <a:gd name="connsiteX7" fmla="*/ 0 w 4775340"/>
              <a:gd name="connsiteY7" fmla="*/ 1674211 h 2009061"/>
              <a:gd name="connsiteX8" fmla="*/ 0 w 4775340"/>
              <a:gd name="connsiteY8" fmla="*/ 334850 h 2009061"/>
              <a:gd name="connsiteX0" fmla="*/ 0 w 4775340"/>
              <a:gd name="connsiteY0" fmla="*/ 337295 h 2011506"/>
              <a:gd name="connsiteX1" fmla="*/ 334850 w 4775340"/>
              <a:gd name="connsiteY1" fmla="*/ 2445 h 2011506"/>
              <a:gd name="connsiteX2" fmla="*/ 3200540 w 4775340"/>
              <a:gd name="connsiteY2" fmla="*/ 0 h 2011506"/>
              <a:gd name="connsiteX3" fmla="*/ 4440490 w 4775340"/>
              <a:gd name="connsiteY3" fmla="*/ 2445 h 2011506"/>
              <a:gd name="connsiteX4" fmla="*/ 4775340 w 4775340"/>
              <a:gd name="connsiteY4" fmla="*/ 337295 h 2011506"/>
              <a:gd name="connsiteX5" fmla="*/ 4775340 w 4775340"/>
              <a:gd name="connsiteY5" fmla="*/ 1676656 h 2011506"/>
              <a:gd name="connsiteX6" fmla="*/ 4440490 w 4775340"/>
              <a:gd name="connsiteY6" fmla="*/ 2011506 h 2011506"/>
              <a:gd name="connsiteX7" fmla="*/ 334850 w 4775340"/>
              <a:gd name="connsiteY7" fmla="*/ 2011506 h 2011506"/>
              <a:gd name="connsiteX8" fmla="*/ 0 w 4775340"/>
              <a:gd name="connsiteY8" fmla="*/ 1676656 h 2011506"/>
              <a:gd name="connsiteX9" fmla="*/ 0 w 4775340"/>
              <a:gd name="connsiteY9" fmla="*/ 337295 h 2011506"/>
              <a:gd name="connsiteX0" fmla="*/ 0 w 4775341"/>
              <a:gd name="connsiteY0" fmla="*/ 337295 h 2011506"/>
              <a:gd name="connsiteX1" fmla="*/ 334850 w 4775341"/>
              <a:gd name="connsiteY1" fmla="*/ 24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0 w 4775341"/>
              <a:gd name="connsiteY0" fmla="*/ 3372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419740 w 4775341"/>
              <a:gd name="connsiteY5" fmla="*/ 16385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15769"/>
              <a:gd name="connsiteY0" fmla="*/ 311895 h 2011506"/>
              <a:gd name="connsiteX1" fmla="*/ 741250 w 4715769"/>
              <a:gd name="connsiteY1" fmla="*/ 27845 h 2011506"/>
              <a:gd name="connsiteX2" fmla="*/ 3200540 w 4715769"/>
              <a:gd name="connsiteY2" fmla="*/ 0 h 2011506"/>
              <a:gd name="connsiteX3" fmla="*/ 4592890 w 4715769"/>
              <a:gd name="connsiteY3" fmla="*/ 2445 h 2011506"/>
              <a:gd name="connsiteX4" fmla="*/ 4699140 w 4715769"/>
              <a:gd name="connsiteY4" fmla="*/ 337295 h 2011506"/>
              <a:gd name="connsiteX5" fmla="*/ 4419740 w 4715769"/>
              <a:gd name="connsiteY5" fmla="*/ 1638556 h 2011506"/>
              <a:gd name="connsiteX6" fmla="*/ 4046790 w 4715769"/>
              <a:gd name="connsiteY6" fmla="*/ 2011506 h 2011506"/>
              <a:gd name="connsiteX7" fmla="*/ 334850 w 4715769"/>
              <a:gd name="connsiteY7" fmla="*/ 2011506 h 2011506"/>
              <a:gd name="connsiteX8" fmla="*/ 0 w 4715769"/>
              <a:gd name="connsiteY8" fmla="*/ 1676656 h 2011506"/>
              <a:gd name="connsiteX9" fmla="*/ 304800 w 4715769"/>
              <a:gd name="connsiteY9" fmla="*/ 311895 h 2011506"/>
              <a:gd name="connsiteX0" fmla="*/ 304800 w 4699140"/>
              <a:gd name="connsiteY0" fmla="*/ 311895 h 2011506"/>
              <a:gd name="connsiteX1" fmla="*/ 741250 w 4699140"/>
              <a:gd name="connsiteY1" fmla="*/ 27845 h 2011506"/>
              <a:gd name="connsiteX2" fmla="*/ 3200540 w 4699140"/>
              <a:gd name="connsiteY2" fmla="*/ 0 h 2011506"/>
              <a:gd name="connsiteX3" fmla="*/ 4402390 w 4699140"/>
              <a:gd name="connsiteY3" fmla="*/ 2445 h 2011506"/>
              <a:gd name="connsiteX4" fmla="*/ 4699140 w 4699140"/>
              <a:gd name="connsiteY4" fmla="*/ 337295 h 2011506"/>
              <a:gd name="connsiteX5" fmla="*/ 4419740 w 4699140"/>
              <a:gd name="connsiteY5" fmla="*/ 1638556 h 2011506"/>
              <a:gd name="connsiteX6" fmla="*/ 4046790 w 4699140"/>
              <a:gd name="connsiteY6" fmla="*/ 2011506 h 2011506"/>
              <a:gd name="connsiteX7" fmla="*/ 334850 w 4699140"/>
              <a:gd name="connsiteY7" fmla="*/ 2011506 h 2011506"/>
              <a:gd name="connsiteX8" fmla="*/ 0 w 4699140"/>
              <a:gd name="connsiteY8" fmla="*/ 1676656 h 2011506"/>
              <a:gd name="connsiteX9" fmla="*/ 304800 w 4699140"/>
              <a:gd name="connsiteY9" fmla="*/ 311895 h 2011506"/>
              <a:gd name="connsiteX0" fmla="*/ 304800 w 4675939"/>
              <a:gd name="connsiteY0" fmla="*/ 311895 h 2011506"/>
              <a:gd name="connsiteX1" fmla="*/ 741250 w 4675939"/>
              <a:gd name="connsiteY1" fmla="*/ 27845 h 2011506"/>
              <a:gd name="connsiteX2" fmla="*/ 3200540 w 4675939"/>
              <a:gd name="connsiteY2" fmla="*/ 0 h 2011506"/>
              <a:gd name="connsiteX3" fmla="*/ 4402390 w 4675939"/>
              <a:gd name="connsiteY3" fmla="*/ 2445 h 2011506"/>
              <a:gd name="connsiteX4" fmla="*/ 4675939 w 4675939"/>
              <a:gd name="connsiteY4" fmla="*/ 506456 h 2011506"/>
              <a:gd name="connsiteX5" fmla="*/ 4419740 w 4675939"/>
              <a:gd name="connsiteY5" fmla="*/ 1638556 h 2011506"/>
              <a:gd name="connsiteX6" fmla="*/ 4046790 w 4675939"/>
              <a:gd name="connsiteY6" fmla="*/ 2011506 h 2011506"/>
              <a:gd name="connsiteX7" fmla="*/ 334850 w 4675939"/>
              <a:gd name="connsiteY7" fmla="*/ 2011506 h 2011506"/>
              <a:gd name="connsiteX8" fmla="*/ 0 w 4675939"/>
              <a:gd name="connsiteY8" fmla="*/ 1676656 h 2011506"/>
              <a:gd name="connsiteX9" fmla="*/ 304800 w 4675939"/>
              <a:gd name="connsiteY9" fmla="*/ 311895 h 2011506"/>
              <a:gd name="connsiteX0" fmla="*/ 304800 w 4699141"/>
              <a:gd name="connsiteY0" fmla="*/ 311895 h 2011506"/>
              <a:gd name="connsiteX1" fmla="*/ 741250 w 4699141"/>
              <a:gd name="connsiteY1" fmla="*/ 27845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50644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339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35132 w 4699141"/>
              <a:gd name="connsiteY0" fmla="*/ 244822 h 2011506"/>
              <a:gd name="connsiteX1" fmla="*/ 650653 w 4699141"/>
              <a:gd name="connsiteY1" fmla="*/ 339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35132 w 4699141"/>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419740 w 4729472"/>
              <a:gd name="connsiteY5" fmla="*/ 1638556 h 2011506"/>
              <a:gd name="connsiteX6" fmla="*/ 4046790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4046790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3895134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3895134 w 4729472"/>
              <a:gd name="connsiteY6" fmla="*/ 2011506 h 2011506"/>
              <a:gd name="connsiteX7" fmla="*/ 334850 w 4729472"/>
              <a:gd name="connsiteY7" fmla="*/ 2011506 h 2011506"/>
              <a:gd name="connsiteX8" fmla="*/ 0 w 4729472"/>
              <a:gd name="connsiteY8" fmla="*/ 1777265 h 2011506"/>
              <a:gd name="connsiteX9" fmla="*/ 335132 w 4729472"/>
              <a:gd name="connsiteY9" fmla="*/ 244822 h 201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9472" h="2011506">
                <a:moveTo>
                  <a:pt x="335132" y="244822"/>
                </a:moveTo>
                <a:cubicBezTo>
                  <a:pt x="335132" y="59889"/>
                  <a:pt x="465720" y="339"/>
                  <a:pt x="650653" y="339"/>
                </a:cubicBezTo>
                <a:lnTo>
                  <a:pt x="3200540" y="0"/>
                </a:lnTo>
                <a:lnTo>
                  <a:pt x="4402390" y="2445"/>
                </a:lnTo>
                <a:cubicBezTo>
                  <a:pt x="4587323" y="2445"/>
                  <a:pt x="4729472" y="32628"/>
                  <a:pt x="4729472" y="217561"/>
                </a:cubicBezTo>
                <a:lnTo>
                  <a:pt x="4389409" y="1739165"/>
                </a:lnTo>
                <a:cubicBezTo>
                  <a:pt x="4389409" y="1924098"/>
                  <a:pt x="4080067" y="2011506"/>
                  <a:pt x="3895134" y="2011506"/>
                </a:cubicBezTo>
                <a:lnTo>
                  <a:pt x="334850" y="2011506"/>
                </a:lnTo>
                <a:cubicBezTo>
                  <a:pt x="149917" y="2011506"/>
                  <a:pt x="0" y="1962198"/>
                  <a:pt x="0" y="1777265"/>
                </a:cubicBezTo>
                <a:lnTo>
                  <a:pt x="335132" y="244822"/>
                </a:lnTo>
                <a:close/>
              </a:path>
            </a:pathLst>
          </a:custGeom>
          <a:solidFill>
            <a:srgbClr val="00A9EC"/>
          </a:solidFill>
        </p:spPr>
        <p:txBody>
          <a:bodyPr wrap="square">
            <a:spAutoFit/>
          </a:bodyPr>
          <a:lstStyle/>
          <a:p>
            <a:pPr algn="ctr"/>
            <a:r>
              <a:rPr lang="es-ES" sz="2000" dirty="0"/>
              <a:t> </a:t>
            </a:r>
            <a:r>
              <a:rPr lang="es-ES" sz="1400" dirty="0">
                <a:solidFill>
                  <a:schemeClr val="bg1"/>
                </a:solidFill>
              </a:rPr>
              <a:t> </a:t>
            </a:r>
            <a:r>
              <a:rPr lang="es-CO" sz="2000" dirty="0">
                <a:solidFill>
                  <a:schemeClr val="bg1"/>
                </a:solidFill>
              </a:rPr>
              <a:t>Participación en esquemas regionales</a:t>
            </a:r>
            <a:endParaRPr lang="es-ES" sz="1400" dirty="0">
              <a:solidFill>
                <a:schemeClr val="bg1"/>
              </a:solidFill>
            </a:endParaRPr>
          </a:p>
        </p:txBody>
      </p:sp>
      <p:sp>
        <p:nvSpPr>
          <p:cNvPr id="20" name="CuadroTexto 19">
            <a:extLst>
              <a:ext uri="{FF2B5EF4-FFF2-40B4-BE49-F238E27FC236}">
                <a16:creationId xmlns:a16="http://schemas.microsoft.com/office/drawing/2014/main" id="{D3E82693-3A62-6564-4E8D-28DEEE7CB968}"/>
              </a:ext>
            </a:extLst>
          </p:cNvPr>
          <p:cNvSpPr txBox="1"/>
          <p:nvPr/>
        </p:nvSpPr>
        <p:spPr>
          <a:xfrm>
            <a:off x="6503036" y="3193655"/>
            <a:ext cx="2047563" cy="923330"/>
          </a:xfrm>
          <a:custGeom>
            <a:avLst/>
            <a:gdLst>
              <a:gd name="connsiteX0" fmla="*/ 0 w 4775340"/>
              <a:gd name="connsiteY0" fmla="*/ 334850 h 2009061"/>
              <a:gd name="connsiteX1" fmla="*/ 334850 w 4775340"/>
              <a:gd name="connsiteY1" fmla="*/ 0 h 2009061"/>
              <a:gd name="connsiteX2" fmla="*/ 4440490 w 4775340"/>
              <a:gd name="connsiteY2" fmla="*/ 0 h 2009061"/>
              <a:gd name="connsiteX3" fmla="*/ 4775340 w 4775340"/>
              <a:gd name="connsiteY3" fmla="*/ 334850 h 2009061"/>
              <a:gd name="connsiteX4" fmla="*/ 4775340 w 4775340"/>
              <a:gd name="connsiteY4" fmla="*/ 1674211 h 2009061"/>
              <a:gd name="connsiteX5" fmla="*/ 4440490 w 4775340"/>
              <a:gd name="connsiteY5" fmla="*/ 2009061 h 2009061"/>
              <a:gd name="connsiteX6" fmla="*/ 334850 w 4775340"/>
              <a:gd name="connsiteY6" fmla="*/ 2009061 h 2009061"/>
              <a:gd name="connsiteX7" fmla="*/ 0 w 4775340"/>
              <a:gd name="connsiteY7" fmla="*/ 1674211 h 2009061"/>
              <a:gd name="connsiteX8" fmla="*/ 0 w 4775340"/>
              <a:gd name="connsiteY8" fmla="*/ 334850 h 2009061"/>
              <a:gd name="connsiteX0" fmla="*/ 0 w 4775340"/>
              <a:gd name="connsiteY0" fmla="*/ 337295 h 2011506"/>
              <a:gd name="connsiteX1" fmla="*/ 334850 w 4775340"/>
              <a:gd name="connsiteY1" fmla="*/ 2445 h 2011506"/>
              <a:gd name="connsiteX2" fmla="*/ 3200540 w 4775340"/>
              <a:gd name="connsiteY2" fmla="*/ 0 h 2011506"/>
              <a:gd name="connsiteX3" fmla="*/ 4440490 w 4775340"/>
              <a:gd name="connsiteY3" fmla="*/ 2445 h 2011506"/>
              <a:gd name="connsiteX4" fmla="*/ 4775340 w 4775340"/>
              <a:gd name="connsiteY4" fmla="*/ 337295 h 2011506"/>
              <a:gd name="connsiteX5" fmla="*/ 4775340 w 4775340"/>
              <a:gd name="connsiteY5" fmla="*/ 1676656 h 2011506"/>
              <a:gd name="connsiteX6" fmla="*/ 4440490 w 4775340"/>
              <a:gd name="connsiteY6" fmla="*/ 2011506 h 2011506"/>
              <a:gd name="connsiteX7" fmla="*/ 334850 w 4775340"/>
              <a:gd name="connsiteY7" fmla="*/ 2011506 h 2011506"/>
              <a:gd name="connsiteX8" fmla="*/ 0 w 4775340"/>
              <a:gd name="connsiteY8" fmla="*/ 1676656 h 2011506"/>
              <a:gd name="connsiteX9" fmla="*/ 0 w 4775340"/>
              <a:gd name="connsiteY9" fmla="*/ 337295 h 2011506"/>
              <a:gd name="connsiteX0" fmla="*/ 0 w 4775341"/>
              <a:gd name="connsiteY0" fmla="*/ 337295 h 2011506"/>
              <a:gd name="connsiteX1" fmla="*/ 334850 w 4775341"/>
              <a:gd name="connsiteY1" fmla="*/ 24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0 w 4775341"/>
              <a:gd name="connsiteY0" fmla="*/ 3372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419740 w 4775341"/>
              <a:gd name="connsiteY5" fmla="*/ 16385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15769"/>
              <a:gd name="connsiteY0" fmla="*/ 311895 h 2011506"/>
              <a:gd name="connsiteX1" fmla="*/ 741250 w 4715769"/>
              <a:gd name="connsiteY1" fmla="*/ 27845 h 2011506"/>
              <a:gd name="connsiteX2" fmla="*/ 3200540 w 4715769"/>
              <a:gd name="connsiteY2" fmla="*/ 0 h 2011506"/>
              <a:gd name="connsiteX3" fmla="*/ 4592890 w 4715769"/>
              <a:gd name="connsiteY3" fmla="*/ 2445 h 2011506"/>
              <a:gd name="connsiteX4" fmla="*/ 4699140 w 4715769"/>
              <a:gd name="connsiteY4" fmla="*/ 337295 h 2011506"/>
              <a:gd name="connsiteX5" fmla="*/ 4419740 w 4715769"/>
              <a:gd name="connsiteY5" fmla="*/ 1638556 h 2011506"/>
              <a:gd name="connsiteX6" fmla="*/ 4046790 w 4715769"/>
              <a:gd name="connsiteY6" fmla="*/ 2011506 h 2011506"/>
              <a:gd name="connsiteX7" fmla="*/ 334850 w 4715769"/>
              <a:gd name="connsiteY7" fmla="*/ 2011506 h 2011506"/>
              <a:gd name="connsiteX8" fmla="*/ 0 w 4715769"/>
              <a:gd name="connsiteY8" fmla="*/ 1676656 h 2011506"/>
              <a:gd name="connsiteX9" fmla="*/ 304800 w 4715769"/>
              <a:gd name="connsiteY9" fmla="*/ 311895 h 2011506"/>
              <a:gd name="connsiteX0" fmla="*/ 304800 w 4699140"/>
              <a:gd name="connsiteY0" fmla="*/ 311895 h 2011506"/>
              <a:gd name="connsiteX1" fmla="*/ 741250 w 4699140"/>
              <a:gd name="connsiteY1" fmla="*/ 27845 h 2011506"/>
              <a:gd name="connsiteX2" fmla="*/ 3200540 w 4699140"/>
              <a:gd name="connsiteY2" fmla="*/ 0 h 2011506"/>
              <a:gd name="connsiteX3" fmla="*/ 4402390 w 4699140"/>
              <a:gd name="connsiteY3" fmla="*/ 2445 h 2011506"/>
              <a:gd name="connsiteX4" fmla="*/ 4699140 w 4699140"/>
              <a:gd name="connsiteY4" fmla="*/ 337295 h 2011506"/>
              <a:gd name="connsiteX5" fmla="*/ 4419740 w 4699140"/>
              <a:gd name="connsiteY5" fmla="*/ 1638556 h 2011506"/>
              <a:gd name="connsiteX6" fmla="*/ 4046790 w 4699140"/>
              <a:gd name="connsiteY6" fmla="*/ 2011506 h 2011506"/>
              <a:gd name="connsiteX7" fmla="*/ 334850 w 4699140"/>
              <a:gd name="connsiteY7" fmla="*/ 2011506 h 2011506"/>
              <a:gd name="connsiteX8" fmla="*/ 0 w 4699140"/>
              <a:gd name="connsiteY8" fmla="*/ 1676656 h 2011506"/>
              <a:gd name="connsiteX9" fmla="*/ 304800 w 4699140"/>
              <a:gd name="connsiteY9" fmla="*/ 311895 h 2011506"/>
              <a:gd name="connsiteX0" fmla="*/ 304800 w 4675939"/>
              <a:gd name="connsiteY0" fmla="*/ 311895 h 2011506"/>
              <a:gd name="connsiteX1" fmla="*/ 741250 w 4675939"/>
              <a:gd name="connsiteY1" fmla="*/ 27845 h 2011506"/>
              <a:gd name="connsiteX2" fmla="*/ 3200540 w 4675939"/>
              <a:gd name="connsiteY2" fmla="*/ 0 h 2011506"/>
              <a:gd name="connsiteX3" fmla="*/ 4402390 w 4675939"/>
              <a:gd name="connsiteY3" fmla="*/ 2445 h 2011506"/>
              <a:gd name="connsiteX4" fmla="*/ 4675939 w 4675939"/>
              <a:gd name="connsiteY4" fmla="*/ 506456 h 2011506"/>
              <a:gd name="connsiteX5" fmla="*/ 4419740 w 4675939"/>
              <a:gd name="connsiteY5" fmla="*/ 1638556 h 2011506"/>
              <a:gd name="connsiteX6" fmla="*/ 4046790 w 4675939"/>
              <a:gd name="connsiteY6" fmla="*/ 2011506 h 2011506"/>
              <a:gd name="connsiteX7" fmla="*/ 334850 w 4675939"/>
              <a:gd name="connsiteY7" fmla="*/ 2011506 h 2011506"/>
              <a:gd name="connsiteX8" fmla="*/ 0 w 4675939"/>
              <a:gd name="connsiteY8" fmla="*/ 1676656 h 2011506"/>
              <a:gd name="connsiteX9" fmla="*/ 304800 w 4675939"/>
              <a:gd name="connsiteY9" fmla="*/ 311895 h 2011506"/>
              <a:gd name="connsiteX0" fmla="*/ 304800 w 4699141"/>
              <a:gd name="connsiteY0" fmla="*/ 311895 h 2011506"/>
              <a:gd name="connsiteX1" fmla="*/ 741250 w 4699141"/>
              <a:gd name="connsiteY1" fmla="*/ 27845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50644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339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35132 w 4699141"/>
              <a:gd name="connsiteY0" fmla="*/ 244822 h 2011506"/>
              <a:gd name="connsiteX1" fmla="*/ 650653 w 4699141"/>
              <a:gd name="connsiteY1" fmla="*/ 339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35132 w 4699141"/>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419740 w 4729472"/>
              <a:gd name="connsiteY5" fmla="*/ 1638556 h 2011506"/>
              <a:gd name="connsiteX6" fmla="*/ 4046790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4046790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3895134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3895134 w 4729472"/>
              <a:gd name="connsiteY6" fmla="*/ 2011506 h 2011506"/>
              <a:gd name="connsiteX7" fmla="*/ 334850 w 4729472"/>
              <a:gd name="connsiteY7" fmla="*/ 2011506 h 2011506"/>
              <a:gd name="connsiteX8" fmla="*/ 0 w 4729472"/>
              <a:gd name="connsiteY8" fmla="*/ 1777265 h 2011506"/>
              <a:gd name="connsiteX9" fmla="*/ 335132 w 4729472"/>
              <a:gd name="connsiteY9" fmla="*/ 244822 h 201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9472" h="2011506">
                <a:moveTo>
                  <a:pt x="335132" y="244822"/>
                </a:moveTo>
                <a:cubicBezTo>
                  <a:pt x="335132" y="59889"/>
                  <a:pt x="465720" y="339"/>
                  <a:pt x="650653" y="339"/>
                </a:cubicBezTo>
                <a:lnTo>
                  <a:pt x="3200540" y="0"/>
                </a:lnTo>
                <a:lnTo>
                  <a:pt x="4402390" y="2445"/>
                </a:lnTo>
                <a:cubicBezTo>
                  <a:pt x="4587323" y="2445"/>
                  <a:pt x="4729472" y="32628"/>
                  <a:pt x="4729472" y="217561"/>
                </a:cubicBezTo>
                <a:lnTo>
                  <a:pt x="4389409" y="1739165"/>
                </a:lnTo>
                <a:cubicBezTo>
                  <a:pt x="4389409" y="1924098"/>
                  <a:pt x="4080067" y="2011506"/>
                  <a:pt x="3895134" y="2011506"/>
                </a:cubicBezTo>
                <a:lnTo>
                  <a:pt x="334850" y="2011506"/>
                </a:lnTo>
                <a:cubicBezTo>
                  <a:pt x="149917" y="2011506"/>
                  <a:pt x="0" y="1962198"/>
                  <a:pt x="0" y="1777265"/>
                </a:cubicBezTo>
                <a:lnTo>
                  <a:pt x="335132" y="244822"/>
                </a:lnTo>
                <a:close/>
              </a:path>
            </a:pathLst>
          </a:custGeom>
          <a:solidFill>
            <a:srgbClr val="00A9EC"/>
          </a:solidFill>
        </p:spPr>
        <p:txBody>
          <a:bodyPr wrap="square">
            <a:spAutoFit/>
          </a:bodyPr>
          <a:lstStyle/>
          <a:p>
            <a:pPr algn="ctr"/>
            <a:r>
              <a:rPr lang="es-ES" dirty="0">
                <a:solidFill>
                  <a:schemeClr val="bg1"/>
                </a:solidFill>
              </a:rPr>
              <a:t>Gobernación </a:t>
            </a:r>
          </a:p>
          <a:p>
            <a:pPr algn="ctr"/>
            <a:r>
              <a:rPr lang="es-ES" dirty="0">
                <a:solidFill>
                  <a:schemeClr val="bg1"/>
                </a:solidFill>
              </a:rPr>
              <a:t>del Tolima y municipios</a:t>
            </a:r>
            <a:endParaRPr lang="es-ES" sz="2400" b="1" dirty="0">
              <a:solidFill>
                <a:schemeClr val="bg1"/>
              </a:solidFill>
            </a:endParaRPr>
          </a:p>
        </p:txBody>
      </p:sp>
      <p:sp>
        <p:nvSpPr>
          <p:cNvPr id="22" name="CuadroTexto 21">
            <a:extLst>
              <a:ext uri="{FF2B5EF4-FFF2-40B4-BE49-F238E27FC236}">
                <a16:creationId xmlns:a16="http://schemas.microsoft.com/office/drawing/2014/main" id="{F8DDDDD8-A284-FAF8-9271-7E829ABC626C}"/>
              </a:ext>
            </a:extLst>
          </p:cNvPr>
          <p:cNvSpPr txBox="1"/>
          <p:nvPr/>
        </p:nvSpPr>
        <p:spPr>
          <a:xfrm>
            <a:off x="8718290" y="3193655"/>
            <a:ext cx="1871615" cy="923330"/>
          </a:xfrm>
          <a:custGeom>
            <a:avLst/>
            <a:gdLst>
              <a:gd name="connsiteX0" fmla="*/ 0 w 4775340"/>
              <a:gd name="connsiteY0" fmla="*/ 334850 h 2009061"/>
              <a:gd name="connsiteX1" fmla="*/ 334850 w 4775340"/>
              <a:gd name="connsiteY1" fmla="*/ 0 h 2009061"/>
              <a:gd name="connsiteX2" fmla="*/ 4440490 w 4775340"/>
              <a:gd name="connsiteY2" fmla="*/ 0 h 2009061"/>
              <a:gd name="connsiteX3" fmla="*/ 4775340 w 4775340"/>
              <a:gd name="connsiteY3" fmla="*/ 334850 h 2009061"/>
              <a:gd name="connsiteX4" fmla="*/ 4775340 w 4775340"/>
              <a:gd name="connsiteY4" fmla="*/ 1674211 h 2009061"/>
              <a:gd name="connsiteX5" fmla="*/ 4440490 w 4775340"/>
              <a:gd name="connsiteY5" fmla="*/ 2009061 h 2009061"/>
              <a:gd name="connsiteX6" fmla="*/ 334850 w 4775340"/>
              <a:gd name="connsiteY6" fmla="*/ 2009061 h 2009061"/>
              <a:gd name="connsiteX7" fmla="*/ 0 w 4775340"/>
              <a:gd name="connsiteY7" fmla="*/ 1674211 h 2009061"/>
              <a:gd name="connsiteX8" fmla="*/ 0 w 4775340"/>
              <a:gd name="connsiteY8" fmla="*/ 334850 h 2009061"/>
              <a:gd name="connsiteX0" fmla="*/ 0 w 4775340"/>
              <a:gd name="connsiteY0" fmla="*/ 337295 h 2011506"/>
              <a:gd name="connsiteX1" fmla="*/ 334850 w 4775340"/>
              <a:gd name="connsiteY1" fmla="*/ 2445 h 2011506"/>
              <a:gd name="connsiteX2" fmla="*/ 3200540 w 4775340"/>
              <a:gd name="connsiteY2" fmla="*/ 0 h 2011506"/>
              <a:gd name="connsiteX3" fmla="*/ 4440490 w 4775340"/>
              <a:gd name="connsiteY3" fmla="*/ 2445 h 2011506"/>
              <a:gd name="connsiteX4" fmla="*/ 4775340 w 4775340"/>
              <a:gd name="connsiteY4" fmla="*/ 337295 h 2011506"/>
              <a:gd name="connsiteX5" fmla="*/ 4775340 w 4775340"/>
              <a:gd name="connsiteY5" fmla="*/ 1676656 h 2011506"/>
              <a:gd name="connsiteX6" fmla="*/ 4440490 w 4775340"/>
              <a:gd name="connsiteY6" fmla="*/ 2011506 h 2011506"/>
              <a:gd name="connsiteX7" fmla="*/ 334850 w 4775340"/>
              <a:gd name="connsiteY7" fmla="*/ 2011506 h 2011506"/>
              <a:gd name="connsiteX8" fmla="*/ 0 w 4775340"/>
              <a:gd name="connsiteY8" fmla="*/ 1676656 h 2011506"/>
              <a:gd name="connsiteX9" fmla="*/ 0 w 4775340"/>
              <a:gd name="connsiteY9" fmla="*/ 337295 h 2011506"/>
              <a:gd name="connsiteX0" fmla="*/ 0 w 4775341"/>
              <a:gd name="connsiteY0" fmla="*/ 337295 h 2011506"/>
              <a:gd name="connsiteX1" fmla="*/ 334850 w 4775341"/>
              <a:gd name="connsiteY1" fmla="*/ 24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0 w 4775341"/>
              <a:gd name="connsiteY0" fmla="*/ 3372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419740 w 4775341"/>
              <a:gd name="connsiteY5" fmla="*/ 16385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15769"/>
              <a:gd name="connsiteY0" fmla="*/ 311895 h 2011506"/>
              <a:gd name="connsiteX1" fmla="*/ 741250 w 4715769"/>
              <a:gd name="connsiteY1" fmla="*/ 27845 h 2011506"/>
              <a:gd name="connsiteX2" fmla="*/ 3200540 w 4715769"/>
              <a:gd name="connsiteY2" fmla="*/ 0 h 2011506"/>
              <a:gd name="connsiteX3" fmla="*/ 4592890 w 4715769"/>
              <a:gd name="connsiteY3" fmla="*/ 2445 h 2011506"/>
              <a:gd name="connsiteX4" fmla="*/ 4699140 w 4715769"/>
              <a:gd name="connsiteY4" fmla="*/ 337295 h 2011506"/>
              <a:gd name="connsiteX5" fmla="*/ 4419740 w 4715769"/>
              <a:gd name="connsiteY5" fmla="*/ 1638556 h 2011506"/>
              <a:gd name="connsiteX6" fmla="*/ 4046790 w 4715769"/>
              <a:gd name="connsiteY6" fmla="*/ 2011506 h 2011506"/>
              <a:gd name="connsiteX7" fmla="*/ 334850 w 4715769"/>
              <a:gd name="connsiteY7" fmla="*/ 2011506 h 2011506"/>
              <a:gd name="connsiteX8" fmla="*/ 0 w 4715769"/>
              <a:gd name="connsiteY8" fmla="*/ 1676656 h 2011506"/>
              <a:gd name="connsiteX9" fmla="*/ 304800 w 4715769"/>
              <a:gd name="connsiteY9" fmla="*/ 311895 h 2011506"/>
              <a:gd name="connsiteX0" fmla="*/ 304800 w 4699140"/>
              <a:gd name="connsiteY0" fmla="*/ 311895 h 2011506"/>
              <a:gd name="connsiteX1" fmla="*/ 741250 w 4699140"/>
              <a:gd name="connsiteY1" fmla="*/ 27845 h 2011506"/>
              <a:gd name="connsiteX2" fmla="*/ 3200540 w 4699140"/>
              <a:gd name="connsiteY2" fmla="*/ 0 h 2011506"/>
              <a:gd name="connsiteX3" fmla="*/ 4402390 w 4699140"/>
              <a:gd name="connsiteY3" fmla="*/ 2445 h 2011506"/>
              <a:gd name="connsiteX4" fmla="*/ 4699140 w 4699140"/>
              <a:gd name="connsiteY4" fmla="*/ 337295 h 2011506"/>
              <a:gd name="connsiteX5" fmla="*/ 4419740 w 4699140"/>
              <a:gd name="connsiteY5" fmla="*/ 1638556 h 2011506"/>
              <a:gd name="connsiteX6" fmla="*/ 4046790 w 4699140"/>
              <a:gd name="connsiteY6" fmla="*/ 2011506 h 2011506"/>
              <a:gd name="connsiteX7" fmla="*/ 334850 w 4699140"/>
              <a:gd name="connsiteY7" fmla="*/ 2011506 h 2011506"/>
              <a:gd name="connsiteX8" fmla="*/ 0 w 4699140"/>
              <a:gd name="connsiteY8" fmla="*/ 1676656 h 2011506"/>
              <a:gd name="connsiteX9" fmla="*/ 304800 w 4699140"/>
              <a:gd name="connsiteY9" fmla="*/ 311895 h 2011506"/>
              <a:gd name="connsiteX0" fmla="*/ 304800 w 4675939"/>
              <a:gd name="connsiteY0" fmla="*/ 311895 h 2011506"/>
              <a:gd name="connsiteX1" fmla="*/ 741250 w 4675939"/>
              <a:gd name="connsiteY1" fmla="*/ 27845 h 2011506"/>
              <a:gd name="connsiteX2" fmla="*/ 3200540 w 4675939"/>
              <a:gd name="connsiteY2" fmla="*/ 0 h 2011506"/>
              <a:gd name="connsiteX3" fmla="*/ 4402390 w 4675939"/>
              <a:gd name="connsiteY3" fmla="*/ 2445 h 2011506"/>
              <a:gd name="connsiteX4" fmla="*/ 4675939 w 4675939"/>
              <a:gd name="connsiteY4" fmla="*/ 506456 h 2011506"/>
              <a:gd name="connsiteX5" fmla="*/ 4419740 w 4675939"/>
              <a:gd name="connsiteY5" fmla="*/ 1638556 h 2011506"/>
              <a:gd name="connsiteX6" fmla="*/ 4046790 w 4675939"/>
              <a:gd name="connsiteY6" fmla="*/ 2011506 h 2011506"/>
              <a:gd name="connsiteX7" fmla="*/ 334850 w 4675939"/>
              <a:gd name="connsiteY7" fmla="*/ 2011506 h 2011506"/>
              <a:gd name="connsiteX8" fmla="*/ 0 w 4675939"/>
              <a:gd name="connsiteY8" fmla="*/ 1676656 h 2011506"/>
              <a:gd name="connsiteX9" fmla="*/ 304800 w 4675939"/>
              <a:gd name="connsiteY9" fmla="*/ 311895 h 2011506"/>
              <a:gd name="connsiteX0" fmla="*/ 304800 w 4699141"/>
              <a:gd name="connsiteY0" fmla="*/ 311895 h 2011506"/>
              <a:gd name="connsiteX1" fmla="*/ 741250 w 4699141"/>
              <a:gd name="connsiteY1" fmla="*/ 27845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50644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339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35132 w 4699141"/>
              <a:gd name="connsiteY0" fmla="*/ 244822 h 2011506"/>
              <a:gd name="connsiteX1" fmla="*/ 650653 w 4699141"/>
              <a:gd name="connsiteY1" fmla="*/ 339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35132 w 4699141"/>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419740 w 4729472"/>
              <a:gd name="connsiteY5" fmla="*/ 1638556 h 2011506"/>
              <a:gd name="connsiteX6" fmla="*/ 4046790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4046790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3895134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3895134 w 4729472"/>
              <a:gd name="connsiteY6" fmla="*/ 2011506 h 2011506"/>
              <a:gd name="connsiteX7" fmla="*/ 334850 w 4729472"/>
              <a:gd name="connsiteY7" fmla="*/ 2011506 h 2011506"/>
              <a:gd name="connsiteX8" fmla="*/ 0 w 4729472"/>
              <a:gd name="connsiteY8" fmla="*/ 1777265 h 2011506"/>
              <a:gd name="connsiteX9" fmla="*/ 335132 w 4729472"/>
              <a:gd name="connsiteY9" fmla="*/ 244822 h 201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9472" h="2011506">
                <a:moveTo>
                  <a:pt x="335132" y="244822"/>
                </a:moveTo>
                <a:cubicBezTo>
                  <a:pt x="335132" y="59889"/>
                  <a:pt x="465720" y="339"/>
                  <a:pt x="650653" y="339"/>
                </a:cubicBezTo>
                <a:lnTo>
                  <a:pt x="3200540" y="0"/>
                </a:lnTo>
                <a:lnTo>
                  <a:pt x="4402390" y="2445"/>
                </a:lnTo>
                <a:cubicBezTo>
                  <a:pt x="4587323" y="2445"/>
                  <a:pt x="4729472" y="32628"/>
                  <a:pt x="4729472" y="217561"/>
                </a:cubicBezTo>
                <a:lnTo>
                  <a:pt x="4389409" y="1739165"/>
                </a:lnTo>
                <a:cubicBezTo>
                  <a:pt x="4389409" y="1924098"/>
                  <a:pt x="4080067" y="2011506"/>
                  <a:pt x="3895134" y="2011506"/>
                </a:cubicBezTo>
                <a:lnTo>
                  <a:pt x="334850" y="2011506"/>
                </a:lnTo>
                <a:cubicBezTo>
                  <a:pt x="149917" y="2011506"/>
                  <a:pt x="0" y="1962198"/>
                  <a:pt x="0" y="1777265"/>
                </a:cubicBezTo>
                <a:lnTo>
                  <a:pt x="335132" y="244822"/>
                </a:lnTo>
                <a:close/>
              </a:path>
            </a:pathLst>
          </a:custGeom>
          <a:solidFill>
            <a:srgbClr val="00A9EC"/>
          </a:solidFill>
        </p:spPr>
        <p:txBody>
          <a:bodyPr wrap="square">
            <a:spAutoFit/>
          </a:bodyPr>
          <a:lstStyle/>
          <a:p>
            <a:pPr algn="ctr"/>
            <a:r>
              <a:rPr lang="es-ES" dirty="0">
                <a:solidFill>
                  <a:schemeClr val="bg1"/>
                </a:solidFill>
              </a:rPr>
              <a:t>Ministerio de Vivienda, Ciudad y Territorio</a:t>
            </a:r>
            <a:endParaRPr lang="es-E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93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5F89F-1DCF-3360-6A5F-31FB7716B80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A09BF57-31ED-82A6-B821-66415D8C6D63}"/>
              </a:ext>
            </a:extLst>
          </p:cNvPr>
          <p:cNvSpPr>
            <a:spLocks noGrp="1"/>
          </p:cNvSpPr>
          <p:nvPr>
            <p:ph type="title"/>
          </p:nvPr>
        </p:nvSpPr>
        <p:spPr>
          <a:xfrm>
            <a:off x="2143824" y="273780"/>
            <a:ext cx="9073243" cy="941161"/>
          </a:xfrm>
        </p:spPr>
        <p:txBody>
          <a:bodyPr/>
          <a:lstStyle/>
          <a:p>
            <a:pPr algn="r"/>
            <a:r>
              <a:rPr lang="es-ES" sz="2000" dirty="0"/>
              <a:t>				</a:t>
            </a:r>
            <a:endParaRPr lang="es-CO" sz="2000" dirty="0"/>
          </a:p>
        </p:txBody>
      </p:sp>
      <p:pic>
        <p:nvPicPr>
          <p:cNvPr id="4" name="Imagen 3">
            <a:extLst>
              <a:ext uri="{FF2B5EF4-FFF2-40B4-BE49-F238E27FC236}">
                <a16:creationId xmlns:a16="http://schemas.microsoft.com/office/drawing/2014/main" id="{64E2E54E-DC7A-86DC-DD99-1E3BDDF98425}"/>
              </a:ext>
            </a:extLst>
          </p:cNvPr>
          <p:cNvPicPr>
            <a:picLocks noChangeAspect="1"/>
          </p:cNvPicPr>
          <p:nvPr/>
        </p:nvPicPr>
        <p:blipFill>
          <a:blip r:embed="rId2">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EA755FC0-6279-6E6B-30B9-E44A932421C9}"/>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43D409FB-EF08-4217-99AE-ABE22D5AF997}"/>
              </a:ext>
            </a:extLst>
          </p:cNvPr>
          <p:cNvSpPr/>
          <p:nvPr/>
        </p:nvSpPr>
        <p:spPr>
          <a:xfrm>
            <a:off x="1212722" y="5749000"/>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angle 5">
            <a:extLst>
              <a:ext uri="{FF2B5EF4-FFF2-40B4-BE49-F238E27FC236}">
                <a16:creationId xmlns:a16="http://schemas.microsoft.com/office/drawing/2014/main" id="{A989366F-DACC-6D8D-BAF5-DBBF11013A8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9" name="CuadroTexto 38">
            <a:extLst>
              <a:ext uri="{FF2B5EF4-FFF2-40B4-BE49-F238E27FC236}">
                <a16:creationId xmlns:a16="http://schemas.microsoft.com/office/drawing/2014/main" id="{8263886A-AA09-AB52-AB7A-D1A55AC3F060}"/>
              </a:ext>
            </a:extLst>
          </p:cNvPr>
          <p:cNvSpPr txBox="1"/>
          <p:nvPr/>
        </p:nvSpPr>
        <p:spPr>
          <a:xfrm>
            <a:off x="294155" y="387525"/>
            <a:ext cx="6247223" cy="830997"/>
          </a:xfrm>
          <a:prstGeom prst="rect">
            <a:avLst/>
          </a:prstGeom>
          <a:noFill/>
        </p:spPr>
        <p:txBody>
          <a:bodyPr wrap="none" rtlCol="0">
            <a:spAutoFit/>
          </a:bodyPr>
          <a:lstStyle/>
          <a:p>
            <a:r>
              <a:rPr lang="es-ES" sz="4800" b="1" dirty="0">
                <a:solidFill>
                  <a:srgbClr val="FFC000"/>
                </a:solidFill>
                <a:latin typeface="Arial" panose="020B0604020202020204" pitchFamily="34" charset="0"/>
                <a:cs typeface="Arial" panose="020B0604020202020204" pitchFamily="34" charset="0"/>
              </a:rPr>
              <a:t>¡</a:t>
            </a:r>
            <a:r>
              <a:rPr lang="es-CO" sz="4800" b="1" dirty="0">
                <a:solidFill>
                  <a:schemeClr val="bg1"/>
                </a:solidFill>
                <a:latin typeface="Arial" panose="020B0604020202020204" pitchFamily="34" charset="0"/>
                <a:cs typeface="Arial" panose="020B0604020202020204" pitchFamily="34" charset="0"/>
              </a:rPr>
              <a:t>Naturaleza Jurídica</a:t>
            </a:r>
            <a:r>
              <a:rPr lang="es-ES" sz="4800" b="1" dirty="0">
                <a:solidFill>
                  <a:schemeClr val="accent4"/>
                </a:solidFill>
                <a:latin typeface="Arial" panose="020B0604020202020204" pitchFamily="34" charset="0"/>
                <a:cs typeface="Arial" panose="020B0604020202020204" pitchFamily="34" charset="0"/>
              </a:rPr>
              <a:t>!</a:t>
            </a:r>
            <a:endParaRPr lang="es-CO" sz="4800" b="1" dirty="0">
              <a:solidFill>
                <a:schemeClr val="accent4"/>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8E67F217-4EA8-752D-D3C4-675543D7B337}"/>
              </a:ext>
            </a:extLst>
          </p:cNvPr>
          <p:cNvSpPr txBox="1"/>
          <p:nvPr/>
        </p:nvSpPr>
        <p:spPr>
          <a:xfrm>
            <a:off x="4122916" y="1825241"/>
            <a:ext cx="3933943" cy="3507343"/>
          </a:xfrm>
          <a:prstGeom prst="roundRect">
            <a:avLst/>
          </a:prstGeom>
          <a:noFill/>
          <a:ln w="28575">
            <a:solidFill>
              <a:srgbClr val="2564B1"/>
            </a:solidFill>
          </a:ln>
        </p:spPr>
        <p:txBody>
          <a:bodyPr wrap="square">
            <a:spAutoFit/>
          </a:bodyPr>
          <a:lstStyle/>
          <a:p>
            <a:pPr algn="ctr"/>
            <a:endParaRPr lang="es-ES" b="1" dirty="0">
              <a:solidFill>
                <a:srgbClr val="FFC000"/>
              </a:solidFill>
            </a:endParaRPr>
          </a:p>
          <a:p>
            <a:pPr algn="ctr"/>
            <a:r>
              <a:rPr lang="es-ES" dirty="0"/>
              <a:t>La Empresa Departamental – </a:t>
            </a:r>
            <a:r>
              <a:rPr lang="es-ES" b="1" dirty="0">
                <a:solidFill>
                  <a:srgbClr val="FFC000"/>
                </a:solidFill>
              </a:rPr>
              <a:t>EDAT S.A. E.S.P.</a:t>
            </a:r>
            <a:r>
              <a:rPr lang="es-ES" dirty="0">
                <a:solidFill>
                  <a:srgbClr val="FFC000"/>
                </a:solidFill>
              </a:rPr>
              <a:t>, </a:t>
            </a:r>
            <a:r>
              <a:rPr lang="es-ES" dirty="0"/>
              <a:t>es una </a:t>
            </a:r>
          </a:p>
          <a:p>
            <a:pPr algn="ctr"/>
            <a:r>
              <a:rPr lang="es-ES" sz="2000" b="1" dirty="0">
                <a:solidFill>
                  <a:srgbClr val="FFC000"/>
                </a:solidFill>
              </a:rPr>
              <a:t>entidad pública descentralizada </a:t>
            </a:r>
            <a:endParaRPr lang="es-ES" b="1" dirty="0">
              <a:solidFill>
                <a:srgbClr val="FFC000"/>
              </a:solidFill>
            </a:endParaRPr>
          </a:p>
          <a:p>
            <a:pPr algn="ctr"/>
            <a:r>
              <a:rPr lang="es-ES" dirty="0"/>
              <a:t>del orden departamental, creada </a:t>
            </a:r>
          </a:p>
          <a:p>
            <a:pPr algn="ctr"/>
            <a:r>
              <a:rPr lang="es-ES" dirty="0"/>
              <a:t>con el propósito de garantizar la prestación eficiente, continua y sostenible de los servicios públicos domiciliarios de agua potable y saneamiento básico en el </a:t>
            </a:r>
          </a:p>
          <a:p>
            <a:pPr algn="ctr"/>
            <a:r>
              <a:rPr lang="es-ES" dirty="0"/>
              <a:t>departamento del Tolima.</a:t>
            </a:r>
            <a:endParaRPr lang="es-ES" sz="2400" dirty="0">
              <a:solidFill>
                <a:schemeClr val="bg1"/>
              </a:solidFill>
            </a:endParaRPr>
          </a:p>
        </p:txBody>
      </p:sp>
      <p:sp>
        <p:nvSpPr>
          <p:cNvPr id="21" name="CuadroTexto 20">
            <a:extLst>
              <a:ext uri="{FF2B5EF4-FFF2-40B4-BE49-F238E27FC236}">
                <a16:creationId xmlns:a16="http://schemas.microsoft.com/office/drawing/2014/main" id="{7C96A889-D9F1-7449-D4F3-0E790ECFB556}"/>
              </a:ext>
            </a:extLst>
          </p:cNvPr>
          <p:cNvSpPr txBox="1"/>
          <p:nvPr/>
        </p:nvSpPr>
        <p:spPr>
          <a:xfrm>
            <a:off x="8402162" y="1825241"/>
            <a:ext cx="3159081" cy="2077164"/>
          </a:xfrm>
          <a:prstGeom prst="roundRect">
            <a:avLst/>
          </a:prstGeom>
          <a:noFill/>
          <a:ln w="28575">
            <a:solidFill>
              <a:srgbClr val="2564B1"/>
            </a:solidFill>
          </a:ln>
        </p:spPr>
        <p:txBody>
          <a:bodyPr wrap="square">
            <a:spAutoFit/>
          </a:bodyPr>
          <a:lstStyle/>
          <a:p>
            <a:pPr algn="ctr"/>
            <a:r>
              <a:rPr lang="es-ES" sz="1600" b="1" dirty="0">
                <a:solidFill>
                  <a:schemeClr val="accent1">
                    <a:lumMod val="50000"/>
                  </a:schemeClr>
                </a:solidFill>
              </a:rPr>
              <a:t>Sujeta a control y vigilancia estatal:</a:t>
            </a:r>
            <a:br>
              <a:rPr lang="es-ES" sz="1600" dirty="0"/>
            </a:br>
            <a:r>
              <a:rPr lang="es-ES" sz="1200" dirty="0"/>
              <a:t>Está bajo la supervisión de entidades como la Superintendencia de Servicios Públicos Domiciliarios, la Contraloría General de la República y la Procuraduría, entre otros órganos de control, lo cual garantiza la transparencia en la gestión de los recursos y el cumplimiento de sus funciones.</a:t>
            </a:r>
            <a:endParaRPr lang="es-ES" sz="1200" b="1" dirty="0">
              <a:solidFill>
                <a:schemeClr val="bg1"/>
              </a:solidFill>
            </a:endParaRPr>
          </a:p>
        </p:txBody>
      </p:sp>
      <p:sp>
        <p:nvSpPr>
          <p:cNvPr id="23" name="CuadroTexto 22">
            <a:extLst>
              <a:ext uri="{FF2B5EF4-FFF2-40B4-BE49-F238E27FC236}">
                <a16:creationId xmlns:a16="http://schemas.microsoft.com/office/drawing/2014/main" id="{D87FE2EE-FDCA-2327-5F42-652F5854AECA}"/>
              </a:ext>
            </a:extLst>
          </p:cNvPr>
          <p:cNvSpPr txBox="1"/>
          <p:nvPr/>
        </p:nvSpPr>
        <p:spPr>
          <a:xfrm>
            <a:off x="8402161" y="4107003"/>
            <a:ext cx="3159081" cy="1600438"/>
          </a:xfrm>
          <a:prstGeom prst="roundRect">
            <a:avLst/>
          </a:prstGeom>
          <a:noFill/>
          <a:ln w="28575">
            <a:solidFill>
              <a:srgbClr val="2564B1"/>
            </a:solidFill>
          </a:ln>
        </p:spPr>
        <p:txBody>
          <a:bodyPr wrap="square">
            <a:spAutoFit/>
          </a:bodyPr>
          <a:lstStyle/>
          <a:p>
            <a:pPr algn="ctr"/>
            <a:r>
              <a:rPr lang="es-ES" sz="1600" b="1" dirty="0">
                <a:solidFill>
                  <a:schemeClr val="accent1">
                    <a:lumMod val="50000"/>
                  </a:schemeClr>
                </a:solidFill>
              </a:rPr>
              <a:t>Régimen jurídico mixto:</a:t>
            </a:r>
            <a:br>
              <a:rPr lang="es-ES" sz="1200" dirty="0"/>
            </a:br>
            <a:r>
              <a:rPr lang="es-ES" sz="1200" dirty="0"/>
              <a:t>Aunque se rige por normas del derecho público por su carácter estatal, también puede aplicar principios del derecho privado en el marco de la Ley 142 de 1994 (Ley de Servicios Públicos Domiciliarios), lo que otorga mayor flexibilidad operativa.</a:t>
            </a:r>
            <a:endParaRPr lang="es-ES" sz="1200" dirty="0">
              <a:solidFill>
                <a:schemeClr val="bg1"/>
              </a:solidFill>
            </a:endParaRPr>
          </a:p>
        </p:txBody>
      </p:sp>
      <p:sp>
        <p:nvSpPr>
          <p:cNvPr id="24" name="CuadroTexto 23">
            <a:extLst>
              <a:ext uri="{FF2B5EF4-FFF2-40B4-BE49-F238E27FC236}">
                <a16:creationId xmlns:a16="http://schemas.microsoft.com/office/drawing/2014/main" id="{F122B535-FC98-EB50-BFF7-AFF6EB63B6E1}"/>
              </a:ext>
            </a:extLst>
          </p:cNvPr>
          <p:cNvSpPr txBox="1"/>
          <p:nvPr/>
        </p:nvSpPr>
        <p:spPr>
          <a:xfrm>
            <a:off x="497761" y="1825241"/>
            <a:ext cx="3159081" cy="1668542"/>
          </a:xfrm>
          <a:prstGeom prst="roundRect">
            <a:avLst/>
          </a:prstGeom>
          <a:noFill/>
          <a:ln w="28575">
            <a:solidFill>
              <a:srgbClr val="2564B1"/>
            </a:solidFill>
          </a:ln>
        </p:spPr>
        <p:txBody>
          <a:bodyPr wrap="square">
            <a:spAutoFit/>
          </a:bodyPr>
          <a:lstStyle/>
          <a:p>
            <a:pPr algn="ctr"/>
            <a:r>
              <a:rPr lang="es-ES" sz="1600" b="1" dirty="0">
                <a:solidFill>
                  <a:schemeClr val="accent1">
                    <a:lumMod val="50000"/>
                  </a:schemeClr>
                </a:solidFill>
              </a:rPr>
              <a:t>Personería jurídica y patrimonio propio</a:t>
            </a:r>
            <a:r>
              <a:rPr lang="es-ES" sz="1200" b="1" dirty="0"/>
              <a:t>:</a:t>
            </a:r>
            <a:br>
              <a:rPr lang="es-ES" sz="1200" b="1" dirty="0"/>
            </a:br>
            <a:r>
              <a:rPr lang="es-ES" sz="1200" dirty="0"/>
              <a:t>Cuenta con autonomía administrativa, financiera y contractual, lo que le permite actuar en nombre propio, celebrar contratos y administrar recursos públicos o mixtos para el cumplimiento de su misión institucional.</a:t>
            </a:r>
            <a:endParaRPr lang="es-ES" sz="1600" dirty="0">
              <a:solidFill>
                <a:schemeClr val="bg1"/>
              </a:solidFill>
            </a:endParaRPr>
          </a:p>
        </p:txBody>
      </p:sp>
      <p:sp>
        <p:nvSpPr>
          <p:cNvPr id="25" name="CuadroTexto 24">
            <a:extLst>
              <a:ext uri="{FF2B5EF4-FFF2-40B4-BE49-F238E27FC236}">
                <a16:creationId xmlns:a16="http://schemas.microsoft.com/office/drawing/2014/main" id="{63936EEA-2F91-51CC-66EC-1513DC8E1537}"/>
              </a:ext>
            </a:extLst>
          </p:cNvPr>
          <p:cNvSpPr txBox="1"/>
          <p:nvPr/>
        </p:nvSpPr>
        <p:spPr>
          <a:xfrm>
            <a:off x="497760" y="3677251"/>
            <a:ext cx="3159081" cy="1872853"/>
          </a:xfrm>
          <a:prstGeom prst="roundRect">
            <a:avLst/>
          </a:prstGeom>
          <a:noFill/>
          <a:ln w="28575">
            <a:solidFill>
              <a:srgbClr val="2564B1"/>
            </a:solidFill>
          </a:ln>
        </p:spPr>
        <p:txBody>
          <a:bodyPr wrap="square">
            <a:spAutoFit/>
          </a:bodyPr>
          <a:lstStyle/>
          <a:p>
            <a:pPr algn="ctr"/>
            <a:r>
              <a:rPr lang="es-ES" sz="1600" b="1" dirty="0">
                <a:solidFill>
                  <a:schemeClr val="accent1">
                    <a:lumMod val="50000"/>
                  </a:schemeClr>
                </a:solidFill>
              </a:rPr>
              <a:t>Comprometida con el interés público:</a:t>
            </a:r>
            <a:br>
              <a:rPr lang="es-ES" sz="1600" dirty="0">
                <a:solidFill>
                  <a:schemeClr val="accent1">
                    <a:lumMod val="50000"/>
                  </a:schemeClr>
                </a:solidFill>
              </a:rPr>
            </a:br>
            <a:r>
              <a:rPr lang="es-ES" sz="1200" dirty="0"/>
              <a:t>Como empresa estatal, su accionar está enfocado en contribuir al desarrollo territorial, al bienestar social y a la equidad en el acceso a servicios básicos esenciales, especialmente en zonas rurales y poblaciones vulnerables del departamento.</a:t>
            </a:r>
            <a:endParaRPr lang="es-ES" sz="1200" b="1" dirty="0">
              <a:solidFill>
                <a:schemeClr val="bg1"/>
              </a:solidFill>
            </a:endParaRPr>
          </a:p>
        </p:txBody>
      </p:sp>
    </p:spTree>
    <p:extLst>
      <p:ext uri="{BB962C8B-B14F-4D97-AF65-F5344CB8AC3E}">
        <p14:creationId xmlns:p14="http://schemas.microsoft.com/office/powerpoint/2010/main" val="994592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1ABD6-503A-6CD9-4749-59AE18260ED8}"/>
            </a:ext>
          </a:extLst>
        </p:cNvPr>
        <p:cNvGrpSpPr/>
        <p:nvPr/>
      </p:nvGrpSpPr>
      <p:grpSpPr>
        <a:xfrm>
          <a:off x="0" y="0"/>
          <a:ext cx="0" cy="0"/>
          <a:chOff x="0" y="0"/>
          <a:chExt cx="0" cy="0"/>
        </a:xfrm>
      </p:grpSpPr>
      <p:sp>
        <p:nvSpPr>
          <p:cNvPr id="28" name="CuadroTexto 27">
            <a:extLst>
              <a:ext uri="{FF2B5EF4-FFF2-40B4-BE49-F238E27FC236}">
                <a16:creationId xmlns:a16="http://schemas.microsoft.com/office/drawing/2014/main" id="{AF402855-FC55-7DC0-478A-ABA8B565CB74}"/>
              </a:ext>
            </a:extLst>
          </p:cNvPr>
          <p:cNvSpPr txBox="1"/>
          <p:nvPr/>
        </p:nvSpPr>
        <p:spPr>
          <a:xfrm>
            <a:off x="5098211" y="2831275"/>
            <a:ext cx="6696561" cy="817245"/>
          </a:xfrm>
          <a:prstGeom prst="roundRect">
            <a:avLst/>
          </a:prstGeom>
          <a:solidFill>
            <a:schemeClr val="accent1">
              <a:lumMod val="40000"/>
              <a:lumOff val="60000"/>
            </a:schemeClr>
          </a:solidFill>
        </p:spPr>
        <p:txBody>
          <a:bodyPr wrap="square">
            <a:spAutoFit/>
          </a:bodyPr>
          <a:lstStyle/>
          <a:p>
            <a:r>
              <a:rPr lang="es-ES" sz="1400" dirty="0"/>
              <a:t>Entidad garantiza el acceso oportuno y claro a la información relacionada con su gestión administrativa, financiera y contractual, asegurando el cumplimiento del principio de gobierno abierto.</a:t>
            </a:r>
            <a:endParaRPr lang="es-CO" sz="1400" dirty="0"/>
          </a:p>
        </p:txBody>
      </p:sp>
      <p:sp>
        <p:nvSpPr>
          <p:cNvPr id="2" name="Título 1">
            <a:extLst>
              <a:ext uri="{FF2B5EF4-FFF2-40B4-BE49-F238E27FC236}">
                <a16:creationId xmlns:a16="http://schemas.microsoft.com/office/drawing/2014/main" id="{3DCB6A9C-E4FE-B451-B6D1-BD072C53949F}"/>
              </a:ext>
            </a:extLst>
          </p:cNvPr>
          <p:cNvSpPr>
            <a:spLocks noGrp="1"/>
          </p:cNvSpPr>
          <p:nvPr>
            <p:ph type="title"/>
          </p:nvPr>
        </p:nvSpPr>
        <p:spPr>
          <a:xfrm>
            <a:off x="2143824" y="273780"/>
            <a:ext cx="9073243" cy="941161"/>
          </a:xfrm>
        </p:spPr>
        <p:txBody>
          <a:bodyPr/>
          <a:lstStyle/>
          <a:p>
            <a:pPr algn="r"/>
            <a:r>
              <a:rPr lang="es-ES" sz="2000" dirty="0"/>
              <a:t>				</a:t>
            </a:r>
            <a:endParaRPr lang="es-CO" sz="2000" dirty="0"/>
          </a:p>
        </p:txBody>
      </p:sp>
      <p:pic>
        <p:nvPicPr>
          <p:cNvPr id="4" name="Imagen 3">
            <a:extLst>
              <a:ext uri="{FF2B5EF4-FFF2-40B4-BE49-F238E27FC236}">
                <a16:creationId xmlns:a16="http://schemas.microsoft.com/office/drawing/2014/main" id="{79E9DCBA-8091-448B-82BB-EECBF9695DD3}"/>
              </a:ext>
            </a:extLst>
          </p:cNvPr>
          <p:cNvPicPr>
            <a:picLocks noChangeAspect="1"/>
          </p:cNvPicPr>
          <p:nvPr/>
        </p:nvPicPr>
        <p:blipFill>
          <a:blip r:embed="rId2">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F8E5E1F5-8159-D284-FBDC-97252B4EF380}"/>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3FC447CB-0D88-5814-5744-A5040B5C9664}"/>
              </a:ext>
            </a:extLst>
          </p:cNvPr>
          <p:cNvSpPr/>
          <p:nvPr/>
        </p:nvSpPr>
        <p:spPr>
          <a:xfrm>
            <a:off x="1212722" y="5749000"/>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angle 5">
            <a:extLst>
              <a:ext uri="{FF2B5EF4-FFF2-40B4-BE49-F238E27FC236}">
                <a16:creationId xmlns:a16="http://schemas.microsoft.com/office/drawing/2014/main" id="{7DD378A3-4F1A-695C-5A16-86AF061B244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9" name="CuadroTexto 38">
            <a:extLst>
              <a:ext uri="{FF2B5EF4-FFF2-40B4-BE49-F238E27FC236}">
                <a16:creationId xmlns:a16="http://schemas.microsoft.com/office/drawing/2014/main" id="{7DD16D69-B02F-E561-02D5-BFE4AE924836}"/>
              </a:ext>
            </a:extLst>
          </p:cNvPr>
          <p:cNvSpPr txBox="1"/>
          <p:nvPr/>
        </p:nvSpPr>
        <p:spPr>
          <a:xfrm>
            <a:off x="346479" y="-14147"/>
            <a:ext cx="6620723" cy="1569660"/>
          </a:xfrm>
          <a:prstGeom prst="rect">
            <a:avLst/>
          </a:prstGeom>
          <a:noFill/>
        </p:spPr>
        <p:txBody>
          <a:bodyPr wrap="none" rtlCol="0">
            <a:spAutoFit/>
          </a:bodyPr>
          <a:lstStyle/>
          <a:p>
            <a:r>
              <a:rPr lang="es-ES" sz="4800" b="1" dirty="0">
                <a:solidFill>
                  <a:srgbClr val="FFC000"/>
                </a:solidFill>
                <a:latin typeface="Arial" panose="020B0604020202020204" pitchFamily="34" charset="0"/>
                <a:cs typeface="Arial" panose="020B0604020202020204" pitchFamily="34" charset="0"/>
              </a:rPr>
              <a:t>¡</a:t>
            </a:r>
            <a:r>
              <a:rPr lang="es-ES" sz="4800" b="1" dirty="0">
                <a:solidFill>
                  <a:schemeClr val="bg1"/>
                </a:solidFill>
                <a:latin typeface="Arial" panose="020B0604020202020204" pitchFamily="34" charset="0"/>
                <a:cs typeface="Arial" panose="020B0604020202020204" pitchFamily="34" charset="0"/>
              </a:rPr>
              <a:t>Normas de Control y </a:t>
            </a:r>
          </a:p>
          <a:p>
            <a:r>
              <a:rPr lang="es-ES" sz="4800" b="1" dirty="0">
                <a:solidFill>
                  <a:schemeClr val="bg1"/>
                </a:solidFill>
                <a:latin typeface="Arial" panose="020B0604020202020204" pitchFamily="34" charset="0"/>
                <a:cs typeface="Arial" panose="020B0604020202020204" pitchFamily="34" charset="0"/>
              </a:rPr>
              <a:t>  Transparencia</a:t>
            </a:r>
            <a:r>
              <a:rPr lang="es-ES" sz="4800" b="1" dirty="0">
                <a:solidFill>
                  <a:schemeClr val="accent4"/>
                </a:solidFill>
                <a:latin typeface="Arial" panose="020B0604020202020204" pitchFamily="34" charset="0"/>
                <a:cs typeface="Arial" panose="020B0604020202020204" pitchFamily="34" charset="0"/>
              </a:rPr>
              <a:t>!</a:t>
            </a:r>
            <a:endParaRPr lang="es-CO" sz="4800" b="1" dirty="0">
              <a:solidFill>
                <a:schemeClr val="accent4"/>
              </a:solidFill>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AA6A3B93-2990-032F-1BE8-E60A08DF2484}"/>
              </a:ext>
            </a:extLst>
          </p:cNvPr>
          <p:cNvSpPr txBox="1"/>
          <p:nvPr/>
        </p:nvSpPr>
        <p:spPr>
          <a:xfrm>
            <a:off x="294155" y="1658744"/>
            <a:ext cx="11705188" cy="1069300"/>
          </a:xfrm>
          <a:prstGeom prst="roundRect">
            <a:avLst/>
          </a:prstGeom>
          <a:solidFill>
            <a:srgbClr val="2564B1"/>
          </a:solidFill>
        </p:spPr>
        <p:txBody>
          <a:bodyPr wrap="square" rtlCol="0">
            <a:spAutoFit/>
          </a:bodyPr>
          <a:lstStyle/>
          <a:p>
            <a:pPr>
              <a:lnSpc>
                <a:spcPct val="107000"/>
              </a:lnSpc>
              <a:spcAft>
                <a:spcPts val="800"/>
              </a:spcAft>
            </a:pPr>
            <a:r>
              <a:rPr lang="es-ES" b="1" dirty="0">
                <a:solidFill>
                  <a:srgbClr val="FFC000"/>
                </a:solidFill>
              </a:rPr>
              <a:t>EDAT S.A. E.S.P. </a:t>
            </a:r>
            <a:r>
              <a:rPr lang="es-ES" dirty="0">
                <a:solidFill>
                  <a:schemeClr val="bg1"/>
                </a:solidFill>
              </a:rPr>
              <a:t>se rige por un marco normativo que garantiza la </a:t>
            </a:r>
            <a:r>
              <a:rPr lang="es-ES" b="1" dirty="0">
                <a:solidFill>
                  <a:srgbClr val="FFC000"/>
                </a:solidFill>
              </a:rPr>
              <a:t>transparencia</a:t>
            </a:r>
            <a:r>
              <a:rPr lang="es-ES" dirty="0">
                <a:solidFill>
                  <a:schemeClr val="bg1"/>
                </a:solidFill>
              </a:rPr>
              <a:t>, la rendición de cuentas y el adecuado uso de los recursos públicos. Estas normas fortalecen la confianza ciudadana y aseguran que la gestión institucional se desarrolle con criterios de legalidad, eficiencia y responsabilidad.</a:t>
            </a:r>
            <a:endParaRPr lang="es-CO" dirty="0">
              <a:solidFill>
                <a:schemeClr val="bg1"/>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963D8AD9-DC5B-8009-72B9-1DB5AD635C51}"/>
              </a:ext>
            </a:extLst>
          </p:cNvPr>
          <p:cNvSpPr txBox="1"/>
          <p:nvPr/>
        </p:nvSpPr>
        <p:spPr>
          <a:xfrm>
            <a:off x="346479" y="2931467"/>
            <a:ext cx="4700986" cy="646986"/>
          </a:xfrm>
          <a:prstGeom prst="roundRect">
            <a:avLst/>
          </a:prstGeom>
          <a:noFill/>
          <a:ln w="28575">
            <a:noFill/>
          </a:ln>
        </p:spPr>
        <p:txBody>
          <a:bodyPr wrap="square">
            <a:spAutoFit/>
          </a:bodyPr>
          <a:lstStyle/>
          <a:p>
            <a:pPr algn="r"/>
            <a:r>
              <a:rPr lang="es-ES" sz="1600" b="1" dirty="0"/>
              <a:t>Ley 1712 de 2014 – Ley de Transparencia y del Derecho de Acceso a la Información Pública:</a:t>
            </a:r>
            <a:endParaRPr lang="es-ES" sz="1600" b="1" dirty="0">
              <a:solidFill>
                <a:srgbClr val="00B0F0"/>
              </a:solidFill>
            </a:endParaRPr>
          </a:p>
        </p:txBody>
      </p:sp>
      <p:sp>
        <p:nvSpPr>
          <p:cNvPr id="26" name="Rectángulo: esquinas redondeadas 25">
            <a:extLst>
              <a:ext uri="{FF2B5EF4-FFF2-40B4-BE49-F238E27FC236}">
                <a16:creationId xmlns:a16="http://schemas.microsoft.com/office/drawing/2014/main" id="{FF5BEEB1-1FAE-3F09-11CB-1F2EDA7B5B91}"/>
              </a:ext>
            </a:extLst>
          </p:cNvPr>
          <p:cNvSpPr/>
          <p:nvPr/>
        </p:nvSpPr>
        <p:spPr>
          <a:xfrm>
            <a:off x="397228" y="2768962"/>
            <a:ext cx="11499041" cy="946489"/>
          </a:xfrm>
          <a:prstGeom prst="roundRect">
            <a:avLst/>
          </a:prstGeom>
          <a:noFill/>
          <a:ln w="28575">
            <a:solidFill>
              <a:srgbClr val="1E6D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Rectángulo: esquinas redondeadas 29">
            <a:extLst>
              <a:ext uri="{FF2B5EF4-FFF2-40B4-BE49-F238E27FC236}">
                <a16:creationId xmlns:a16="http://schemas.microsoft.com/office/drawing/2014/main" id="{206C3003-34C4-F9FD-BDD9-8021A954566E}"/>
              </a:ext>
            </a:extLst>
          </p:cNvPr>
          <p:cNvSpPr/>
          <p:nvPr/>
        </p:nvSpPr>
        <p:spPr>
          <a:xfrm>
            <a:off x="397227" y="3805470"/>
            <a:ext cx="11499041" cy="715089"/>
          </a:xfrm>
          <a:prstGeom prst="roundRect">
            <a:avLst/>
          </a:prstGeom>
          <a:solidFill>
            <a:srgbClr val="2564B1"/>
          </a:solidFill>
          <a:ln w="28575">
            <a:solidFill>
              <a:srgbClr val="1E6D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CuadroTexto 30">
            <a:extLst>
              <a:ext uri="{FF2B5EF4-FFF2-40B4-BE49-F238E27FC236}">
                <a16:creationId xmlns:a16="http://schemas.microsoft.com/office/drawing/2014/main" id="{B536C64A-E406-9D5D-8641-43B9ACF0CE71}"/>
              </a:ext>
            </a:extLst>
          </p:cNvPr>
          <p:cNvSpPr txBox="1"/>
          <p:nvPr/>
        </p:nvSpPr>
        <p:spPr>
          <a:xfrm>
            <a:off x="2868302" y="3884314"/>
            <a:ext cx="8967584" cy="578882"/>
          </a:xfrm>
          <a:prstGeom prst="roundRect">
            <a:avLst/>
          </a:prstGeom>
          <a:solidFill>
            <a:schemeClr val="accent1">
              <a:lumMod val="40000"/>
              <a:lumOff val="60000"/>
            </a:schemeClr>
          </a:solidFill>
        </p:spPr>
        <p:txBody>
          <a:bodyPr wrap="square">
            <a:spAutoFit/>
          </a:bodyPr>
          <a:lstStyle/>
          <a:p>
            <a:r>
              <a:rPr lang="es-ES" sz="1400" dirty="0"/>
              <a:t>Se promueve la participación activa de la ciudadanía mediante veedurías, audiencias públicas, y canales de atención a PQRS, reforzando el compromiso institucional con la integridad y el control social.</a:t>
            </a:r>
            <a:endParaRPr lang="es-CO" sz="1400" dirty="0"/>
          </a:p>
        </p:txBody>
      </p:sp>
      <p:sp>
        <p:nvSpPr>
          <p:cNvPr id="29" name="CuadroTexto 28">
            <a:extLst>
              <a:ext uri="{FF2B5EF4-FFF2-40B4-BE49-F238E27FC236}">
                <a16:creationId xmlns:a16="http://schemas.microsoft.com/office/drawing/2014/main" id="{C55987EB-153C-7B07-FCBA-F665880E716C}"/>
              </a:ext>
            </a:extLst>
          </p:cNvPr>
          <p:cNvSpPr txBox="1"/>
          <p:nvPr/>
        </p:nvSpPr>
        <p:spPr>
          <a:xfrm>
            <a:off x="397226" y="3795745"/>
            <a:ext cx="2531457" cy="715089"/>
          </a:xfrm>
          <a:prstGeom prst="roundRect">
            <a:avLst/>
          </a:prstGeom>
          <a:noFill/>
          <a:ln w="28575">
            <a:noFill/>
          </a:ln>
        </p:spPr>
        <p:txBody>
          <a:bodyPr wrap="square">
            <a:spAutoFit/>
          </a:bodyPr>
          <a:lstStyle/>
          <a:p>
            <a:pPr algn="r"/>
            <a:r>
              <a:rPr lang="es-ES" sz="1800" b="1" kern="1200" dirty="0">
                <a:solidFill>
                  <a:schemeClr val="bg1"/>
                </a:solidFill>
                <a:effectLst/>
                <a:latin typeface="Calibri" panose="020F0502020204030204" pitchFamily="34" charset="0"/>
                <a:ea typeface="+mn-ea"/>
                <a:cs typeface="+mn-cs"/>
              </a:rPr>
              <a:t>Mecanismos de control ciudadano y social:</a:t>
            </a:r>
            <a:endParaRPr lang="es-ES" b="1" dirty="0">
              <a:solidFill>
                <a:schemeClr val="bg1"/>
              </a:solidFill>
            </a:endParaRPr>
          </a:p>
        </p:txBody>
      </p:sp>
      <p:sp>
        <p:nvSpPr>
          <p:cNvPr id="32" name="CuadroTexto 31">
            <a:extLst>
              <a:ext uri="{FF2B5EF4-FFF2-40B4-BE49-F238E27FC236}">
                <a16:creationId xmlns:a16="http://schemas.microsoft.com/office/drawing/2014/main" id="{33439EB2-0D4D-5948-A0BB-FF21FF9BF46E}"/>
              </a:ext>
            </a:extLst>
          </p:cNvPr>
          <p:cNvSpPr txBox="1"/>
          <p:nvPr/>
        </p:nvSpPr>
        <p:spPr>
          <a:xfrm>
            <a:off x="2868303" y="4627941"/>
            <a:ext cx="9010714" cy="578882"/>
          </a:xfrm>
          <a:prstGeom prst="roundRect">
            <a:avLst/>
          </a:prstGeom>
          <a:solidFill>
            <a:schemeClr val="accent1">
              <a:lumMod val="40000"/>
              <a:lumOff val="60000"/>
            </a:schemeClr>
          </a:solidFill>
        </p:spPr>
        <p:txBody>
          <a:bodyPr wrap="square">
            <a:spAutoFit/>
          </a:bodyPr>
          <a:lstStyle/>
          <a:p>
            <a:r>
              <a:rPr lang="es-ES" sz="1400" dirty="0"/>
              <a:t>La entidad aplica los principios y procedimientos establecidos en la Ley 80 de 1993 y el Estatuto General de Contratación de la Administración Pública, lo cual asegura procesos contractuales transparentes, objetivos y con enfoque de mérito.</a:t>
            </a:r>
            <a:endParaRPr lang="es-CO" sz="1400" dirty="0"/>
          </a:p>
        </p:txBody>
      </p:sp>
      <p:sp>
        <p:nvSpPr>
          <p:cNvPr id="33" name="Rectángulo: esquinas redondeadas 32">
            <a:extLst>
              <a:ext uri="{FF2B5EF4-FFF2-40B4-BE49-F238E27FC236}">
                <a16:creationId xmlns:a16="http://schemas.microsoft.com/office/drawing/2014/main" id="{D9978B56-56D8-FB88-276F-C27E076BD807}"/>
              </a:ext>
            </a:extLst>
          </p:cNvPr>
          <p:cNvSpPr/>
          <p:nvPr/>
        </p:nvSpPr>
        <p:spPr>
          <a:xfrm>
            <a:off x="397227" y="4600854"/>
            <a:ext cx="11499041" cy="635780"/>
          </a:xfrm>
          <a:prstGeom prst="roundRect">
            <a:avLst/>
          </a:prstGeom>
          <a:noFill/>
          <a:ln w="28575">
            <a:solidFill>
              <a:srgbClr val="1E6D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4" name="CuadroTexto 33">
            <a:extLst>
              <a:ext uri="{FF2B5EF4-FFF2-40B4-BE49-F238E27FC236}">
                <a16:creationId xmlns:a16="http://schemas.microsoft.com/office/drawing/2014/main" id="{DAB188B5-5786-3C30-DA36-05D1088CC54E}"/>
              </a:ext>
            </a:extLst>
          </p:cNvPr>
          <p:cNvSpPr txBox="1"/>
          <p:nvPr/>
        </p:nvSpPr>
        <p:spPr>
          <a:xfrm>
            <a:off x="397227" y="4507738"/>
            <a:ext cx="2488328" cy="715089"/>
          </a:xfrm>
          <a:prstGeom prst="roundRect">
            <a:avLst/>
          </a:prstGeom>
          <a:noFill/>
          <a:ln w="28575">
            <a:noFill/>
          </a:ln>
        </p:spPr>
        <p:txBody>
          <a:bodyPr wrap="square">
            <a:spAutoFit/>
          </a:bodyPr>
          <a:lstStyle/>
          <a:p>
            <a:pPr algn="r"/>
            <a:r>
              <a:rPr lang="es-CO" b="1" dirty="0"/>
              <a:t>Normativa de contratación pública:</a:t>
            </a:r>
            <a:endParaRPr lang="es-ES" b="1" dirty="0">
              <a:solidFill>
                <a:srgbClr val="00B0F0"/>
              </a:solidFill>
            </a:endParaRPr>
          </a:p>
        </p:txBody>
      </p:sp>
      <p:sp>
        <p:nvSpPr>
          <p:cNvPr id="35" name="Rectángulo: esquinas redondeadas 34">
            <a:extLst>
              <a:ext uri="{FF2B5EF4-FFF2-40B4-BE49-F238E27FC236}">
                <a16:creationId xmlns:a16="http://schemas.microsoft.com/office/drawing/2014/main" id="{E324DB4F-BA1A-8CE3-AA07-2C264BBF3A87}"/>
              </a:ext>
            </a:extLst>
          </p:cNvPr>
          <p:cNvSpPr/>
          <p:nvPr/>
        </p:nvSpPr>
        <p:spPr>
          <a:xfrm>
            <a:off x="407305" y="5314416"/>
            <a:ext cx="11499041" cy="715089"/>
          </a:xfrm>
          <a:prstGeom prst="roundRect">
            <a:avLst/>
          </a:prstGeom>
          <a:solidFill>
            <a:srgbClr val="2564B1"/>
          </a:solidFill>
          <a:ln w="28575">
            <a:solidFill>
              <a:srgbClr val="1E6DB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CuadroTexto 35">
            <a:extLst>
              <a:ext uri="{FF2B5EF4-FFF2-40B4-BE49-F238E27FC236}">
                <a16:creationId xmlns:a16="http://schemas.microsoft.com/office/drawing/2014/main" id="{CFA34977-0E8E-9F73-9DBD-D1AB14537052}"/>
              </a:ext>
            </a:extLst>
          </p:cNvPr>
          <p:cNvSpPr txBox="1"/>
          <p:nvPr/>
        </p:nvSpPr>
        <p:spPr>
          <a:xfrm>
            <a:off x="2885555" y="5299722"/>
            <a:ext cx="9069700" cy="817245"/>
          </a:xfrm>
          <a:prstGeom prst="roundRect">
            <a:avLst/>
          </a:prstGeom>
          <a:solidFill>
            <a:schemeClr val="accent1">
              <a:lumMod val="40000"/>
              <a:lumOff val="60000"/>
            </a:schemeClr>
          </a:solidFill>
        </p:spPr>
        <p:txBody>
          <a:bodyPr wrap="square">
            <a:spAutoFit/>
          </a:bodyPr>
          <a:lstStyle/>
          <a:p>
            <a:r>
              <a:rPr lang="es-ES" sz="1400" dirty="0"/>
              <a:t>EDAT está sujeta a la vigilancia de organismos de control como la </a:t>
            </a:r>
            <a:r>
              <a:rPr lang="es-ES" sz="1400" b="1" dirty="0"/>
              <a:t>Contraloría General de la República</a:t>
            </a:r>
            <a:r>
              <a:rPr lang="es-ES" sz="1400" dirty="0"/>
              <a:t>, la </a:t>
            </a:r>
            <a:r>
              <a:rPr lang="es-ES" sz="1400" b="1" dirty="0"/>
              <a:t>Contraloría Departamental del Tolima</a:t>
            </a:r>
            <a:r>
              <a:rPr lang="es-ES" sz="1400" dirty="0"/>
              <a:t> y la </a:t>
            </a:r>
            <a:r>
              <a:rPr lang="es-ES" sz="1400" b="1" dirty="0"/>
              <a:t>Procuraduría General de la Nación</a:t>
            </a:r>
            <a:r>
              <a:rPr lang="es-ES" sz="1400" dirty="0"/>
              <a:t>, quienes verifican la correcta ejecución de los recursos y el cumplimiento de la ley.</a:t>
            </a:r>
            <a:endParaRPr lang="es-CO" sz="1400" dirty="0"/>
          </a:p>
        </p:txBody>
      </p:sp>
      <p:sp>
        <p:nvSpPr>
          <p:cNvPr id="37" name="CuadroTexto 36">
            <a:extLst>
              <a:ext uri="{FF2B5EF4-FFF2-40B4-BE49-F238E27FC236}">
                <a16:creationId xmlns:a16="http://schemas.microsoft.com/office/drawing/2014/main" id="{FD26CAEC-EF69-4180-C7EF-5E80571E51E6}"/>
              </a:ext>
            </a:extLst>
          </p:cNvPr>
          <p:cNvSpPr txBox="1"/>
          <p:nvPr/>
        </p:nvSpPr>
        <p:spPr>
          <a:xfrm>
            <a:off x="354098" y="5299722"/>
            <a:ext cx="2531457" cy="715089"/>
          </a:xfrm>
          <a:prstGeom prst="roundRect">
            <a:avLst/>
          </a:prstGeom>
          <a:noFill/>
          <a:ln w="28575">
            <a:noFill/>
          </a:ln>
        </p:spPr>
        <p:txBody>
          <a:bodyPr wrap="square">
            <a:spAutoFit/>
          </a:bodyPr>
          <a:lstStyle/>
          <a:p>
            <a:pPr algn="r"/>
            <a:r>
              <a:rPr lang="es-CO" b="1" dirty="0">
                <a:solidFill>
                  <a:schemeClr val="bg1"/>
                </a:solidFill>
              </a:rPr>
              <a:t>Control fiscal y disciplinario:</a:t>
            </a:r>
            <a:endParaRPr lang="es-ES" b="1" dirty="0">
              <a:solidFill>
                <a:schemeClr val="bg1"/>
              </a:solidFill>
            </a:endParaRPr>
          </a:p>
        </p:txBody>
      </p:sp>
    </p:spTree>
    <p:extLst>
      <p:ext uri="{BB962C8B-B14F-4D97-AF65-F5344CB8AC3E}">
        <p14:creationId xmlns:p14="http://schemas.microsoft.com/office/powerpoint/2010/main" val="516044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F87F0-A175-5DA6-33A6-2565017A47F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41FBFF8-AE3F-10F8-62A6-A25A18AA7078}"/>
              </a:ext>
            </a:extLst>
          </p:cNvPr>
          <p:cNvSpPr>
            <a:spLocks noGrp="1"/>
          </p:cNvSpPr>
          <p:nvPr>
            <p:ph type="title"/>
          </p:nvPr>
        </p:nvSpPr>
        <p:spPr>
          <a:xfrm>
            <a:off x="2143824" y="273780"/>
            <a:ext cx="9073243" cy="941161"/>
          </a:xfrm>
        </p:spPr>
        <p:txBody>
          <a:bodyPr/>
          <a:lstStyle/>
          <a:p>
            <a:pPr algn="r"/>
            <a:r>
              <a:rPr lang="es-ES" sz="2000" dirty="0"/>
              <a:t>				</a:t>
            </a:r>
            <a:endParaRPr lang="es-CO" sz="2000" dirty="0"/>
          </a:p>
        </p:txBody>
      </p:sp>
      <p:pic>
        <p:nvPicPr>
          <p:cNvPr id="4" name="Imagen 3">
            <a:extLst>
              <a:ext uri="{FF2B5EF4-FFF2-40B4-BE49-F238E27FC236}">
                <a16:creationId xmlns:a16="http://schemas.microsoft.com/office/drawing/2014/main" id="{7548510C-8921-B1EE-2E95-279A06725D8C}"/>
              </a:ext>
            </a:extLst>
          </p:cNvPr>
          <p:cNvPicPr>
            <a:picLocks noChangeAspect="1"/>
          </p:cNvPicPr>
          <p:nvPr/>
        </p:nvPicPr>
        <p:blipFill>
          <a:blip r:embed="rId2">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071EEB5F-DCF6-A676-90AB-D734B9CB86A3}"/>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4E0C7749-3D43-6DE5-CA27-9A82C0EAFEA7}"/>
              </a:ext>
            </a:extLst>
          </p:cNvPr>
          <p:cNvSpPr/>
          <p:nvPr/>
        </p:nvSpPr>
        <p:spPr>
          <a:xfrm>
            <a:off x="1212722" y="5749000"/>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angle 5">
            <a:extLst>
              <a:ext uri="{FF2B5EF4-FFF2-40B4-BE49-F238E27FC236}">
                <a16:creationId xmlns:a16="http://schemas.microsoft.com/office/drawing/2014/main" id="{C3FCB465-69D2-9634-980F-D6E3F5E2FC0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9" name="CuadroTexto 38">
            <a:extLst>
              <a:ext uri="{FF2B5EF4-FFF2-40B4-BE49-F238E27FC236}">
                <a16:creationId xmlns:a16="http://schemas.microsoft.com/office/drawing/2014/main" id="{D064CD35-42CD-65CA-B8FD-110A31D1DD63}"/>
              </a:ext>
            </a:extLst>
          </p:cNvPr>
          <p:cNvSpPr txBox="1"/>
          <p:nvPr/>
        </p:nvSpPr>
        <p:spPr>
          <a:xfrm>
            <a:off x="346479" y="-14147"/>
            <a:ext cx="6620723" cy="1569660"/>
          </a:xfrm>
          <a:prstGeom prst="rect">
            <a:avLst/>
          </a:prstGeom>
          <a:noFill/>
        </p:spPr>
        <p:txBody>
          <a:bodyPr wrap="none" rtlCol="0">
            <a:spAutoFit/>
          </a:bodyPr>
          <a:lstStyle/>
          <a:p>
            <a:r>
              <a:rPr lang="es-ES" sz="4800" b="1" dirty="0">
                <a:solidFill>
                  <a:srgbClr val="FFC000"/>
                </a:solidFill>
                <a:latin typeface="Arial" panose="020B0604020202020204" pitchFamily="34" charset="0"/>
                <a:cs typeface="Arial" panose="020B0604020202020204" pitchFamily="34" charset="0"/>
              </a:rPr>
              <a:t>¡</a:t>
            </a:r>
            <a:r>
              <a:rPr lang="es-ES" sz="4800" b="1" dirty="0">
                <a:solidFill>
                  <a:schemeClr val="bg1"/>
                </a:solidFill>
                <a:latin typeface="Arial" panose="020B0604020202020204" pitchFamily="34" charset="0"/>
                <a:cs typeface="Arial" panose="020B0604020202020204" pitchFamily="34" charset="0"/>
              </a:rPr>
              <a:t>Normas de Control y </a:t>
            </a:r>
          </a:p>
          <a:p>
            <a:r>
              <a:rPr lang="es-ES" sz="4800" b="1" dirty="0">
                <a:solidFill>
                  <a:schemeClr val="bg1"/>
                </a:solidFill>
                <a:latin typeface="Arial" panose="020B0604020202020204" pitchFamily="34" charset="0"/>
                <a:cs typeface="Arial" panose="020B0604020202020204" pitchFamily="34" charset="0"/>
              </a:rPr>
              <a:t>  Transparencia</a:t>
            </a:r>
            <a:r>
              <a:rPr lang="es-ES" sz="4800" b="1" dirty="0">
                <a:solidFill>
                  <a:schemeClr val="accent4"/>
                </a:solidFill>
                <a:latin typeface="Arial" panose="020B0604020202020204" pitchFamily="34" charset="0"/>
                <a:cs typeface="Arial" panose="020B0604020202020204" pitchFamily="34" charset="0"/>
              </a:rPr>
              <a:t>!</a:t>
            </a:r>
            <a:endParaRPr lang="es-CO" sz="4800" b="1" dirty="0">
              <a:solidFill>
                <a:schemeClr val="accent4"/>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B51C2A9F-1BCC-4FAB-F18F-7ECD3AEAFD80}"/>
              </a:ext>
            </a:extLst>
          </p:cNvPr>
          <p:cNvSpPr txBox="1"/>
          <p:nvPr/>
        </p:nvSpPr>
        <p:spPr>
          <a:xfrm>
            <a:off x="531846" y="1544558"/>
            <a:ext cx="11284868" cy="1328023"/>
          </a:xfrm>
          <a:prstGeom prst="roundRect">
            <a:avLst/>
          </a:prstGeom>
          <a:solidFill>
            <a:srgbClr val="00A9EC"/>
          </a:solidFill>
          <a:ln>
            <a:noFill/>
          </a:ln>
        </p:spPr>
        <p:txBody>
          <a:bodyPr wrap="square" rtlCol="0">
            <a:spAutoFit/>
          </a:bodyPr>
          <a:lstStyle/>
          <a:p>
            <a:pPr algn="ctr"/>
            <a:r>
              <a:rPr lang="es-ES" sz="2000" b="1" dirty="0">
                <a:solidFill>
                  <a:schemeClr val="bg1"/>
                </a:solidFill>
              </a:rPr>
              <a:t>El</a:t>
            </a:r>
            <a:r>
              <a:rPr lang="es-ES" sz="2000" dirty="0">
                <a:solidFill>
                  <a:schemeClr val="bg1"/>
                </a:solidFill>
              </a:rPr>
              <a:t> </a:t>
            </a:r>
            <a:r>
              <a:rPr lang="es-ES" sz="2400" b="1" dirty="0">
                <a:solidFill>
                  <a:srgbClr val="FFC000"/>
                </a:solidFill>
              </a:rPr>
              <a:t>Manual de Funciones y Competencias Laborales</a:t>
            </a:r>
            <a:r>
              <a:rPr lang="es-ES" sz="2000" dirty="0">
                <a:solidFill>
                  <a:schemeClr val="bg1"/>
                </a:solidFill>
              </a:rPr>
              <a:t>, </a:t>
            </a:r>
            <a:r>
              <a:rPr lang="es-ES" sz="2000" b="1" dirty="0">
                <a:solidFill>
                  <a:schemeClr val="bg1"/>
                </a:solidFill>
              </a:rPr>
              <a:t>adoptado mediante el </a:t>
            </a:r>
            <a:r>
              <a:rPr lang="es-ES" sz="2400" b="1" dirty="0">
                <a:solidFill>
                  <a:srgbClr val="FFC000"/>
                </a:solidFill>
              </a:rPr>
              <a:t>Acuerdo 021 de 2015</a:t>
            </a:r>
            <a:r>
              <a:rPr lang="es-ES" sz="2000" dirty="0">
                <a:solidFill>
                  <a:schemeClr val="bg1"/>
                </a:solidFill>
              </a:rPr>
              <a:t>,</a:t>
            </a:r>
            <a:r>
              <a:rPr lang="es-ES" sz="2000" b="1" dirty="0">
                <a:solidFill>
                  <a:schemeClr val="bg1"/>
                </a:solidFill>
              </a:rPr>
              <a:t> es una herramienta estratégica que permite estructurar y organizar la planta de personal de la </a:t>
            </a:r>
            <a:r>
              <a:rPr lang="es-ES" sz="2400" b="1" dirty="0">
                <a:solidFill>
                  <a:srgbClr val="FFC000"/>
                </a:solidFill>
              </a:rPr>
              <a:t>EDAT S.A. E.S.P.</a:t>
            </a:r>
            <a:r>
              <a:rPr lang="es-ES" sz="2000" b="1" dirty="0">
                <a:solidFill>
                  <a:schemeClr val="bg1"/>
                </a:solidFill>
              </a:rPr>
              <a:t> de forma eficiente y coherente con sus objetivos institucionales.</a:t>
            </a:r>
            <a:endParaRPr lang="es-CO" sz="2000" b="1" dirty="0">
              <a:solidFill>
                <a:schemeClr val="bg1"/>
              </a:solidFill>
              <a:latin typeface="Arial" panose="020B0604020202020204" pitchFamily="34" charset="0"/>
              <a:cs typeface="Arial" panose="020B0604020202020204" pitchFamily="34" charset="0"/>
            </a:endParaRPr>
          </a:p>
        </p:txBody>
      </p:sp>
      <p:sp>
        <p:nvSpPr>
          <p:cNvPr id="19" name="CuadroTexto 18">
            <a:extLst>
              <a:ext uri="{FF2B5EF4-FFF2-40B4-BE49-F238E27FC236}">
                <a16:creationId xmlns:a16="http://schemas.microsoft.com/office/drawing/2014/main" id="{A6FB218F-E7AF-48AA-1B05-2E43A02059AA}"/>
              </a:ext>
            </a:extLst>
          </p:cNvPr>
          <p:cNvSpPr txBox="1"/>
          <p:nvPr/>
        </p:nvSpPr>
        <p:spPr>
          <a:xfrm>
            <a:off x="283148" y="2950270"/>
            <a:ext cx="2799379" cy="3111460"/>
          </a:xfrm>
          <a:prstGeom prst="roundRect">
            <a:avLst/>
          </a:prstGeom>
          <a:noFill/>
          <a:ln w="28575">
            <a:solidFill>
              <a:srgbClr val="2564B1"/>
            </a:solidFill>
          </a:ln>
        </p:spPr>
        <p:txBody>
          <a:bodyPr wrap="square">
            <a:spAutoFit/>
          </a:bodyPr>
          <a:lstStyle/>
          <a:p>
            <a:pPr algn="ctr"/>
            <a:r>
              <a:rPr lang="es-ES" b="1" dirty="0"/>
              <a:t>Base normativa y técnica:</a:t>
            </a:r>
            <a:br>
              <a:rPr lang="es-ES" dirty="0"/>
            </a:br>
            <a:r>
              <a:rPr lang="es-ES" dirty="0"/>
              <a:t>Establece las funciones, responsabilidades y el perfil de competencias requerido para cada uno de los cargos existentes en la entidad, conforme a la normativa vigente del sector público.</a:t>
            </a:r>
            <a:endParaRPr lang="es-ES" sz="2400" dirty="0">
              <a:solidFill>
                <a:schemeClr val="bg1"/>
              </a:solidFill>
            </a:endParaRPr>
          </a:p>
        </p:txBody>
      </p:sp>
      <p:sp>
        <p:nvSpPr>
          <p:cNvPr id="20" name="CuadroTexto 19">
            <a:extLst>
              <a:ext uri="{FF2B5EF4-FFF2-40B4-BE49-F238E27FC236}">
                <a16:creationId xmlns:a16="http://schemas.microsoft.com/office/drawing/2014/main" id="{26F83091-B83C-E434-56D2-10C66D33CCAB}"/>
              </a:ext>
            </a:extLst>
          </p:cNvPr>
          <p:cNvSpPr txBox="1"/>
          <p:nvPr/>
        </p:nvSpPr>
        <p:spPr>
          <a:xfrm>
            <a:off x="5921982" y="2950270"/>
            <a:ext cx="3240260" cy="3166824"/>
          </a:xfrm>
          <a:prstGeom prst="roundRect">
            <a:avLst/>
          </a:prstGeom>
          <a:noFill/>
          <a:ln w="28575">
            <a:solidFill>
              <a:srgbClr val="2564B1"/>
            </a:solidFill>
          </a:ln>
        </p:spPr>
        <p:txBody>
          <a:bodyPr wrap="square">
            <a:spAutoFit/>
          </a:bodyPr>
          <a:lstStyle/>
          <a:p>
            <a:pPr algn="ctr"/>
            <a:r>
              <a:rPr lang="es-ES" b="1" dirty="0"/>
              <a:t>Optimización del recurso humano:</a:t>
            </a:r>
            <a:br>
              <a:rPr lang="es-ES" dirty="0"/>
            </a:br>
            <a:r>
              <a:rPr lang="es-ES" dirty="0"/>
              <a:t>Contribuye a la alineación del personal con las metas institucionales, garantizando que cada funcionario cuente con el conocimiento y las capacidades necesarias para el cumplimiento de sus funciones.</a:t>
            </a:r>
            <a:endParaRPr lang="es-ES" sz="2400" dirty="0">
              <a:solidFill>
                <a:schemeClr val="bg1"/>
              </a:solidFill>
            </a:endParaRPr>
          </a:p>
        </p:txBody>
      </p:sp>
      <p:sp>
        <p:nvSpPr>
          <p:cNvPr id="21" name="CuadroTexto 20">
            <a:extLst>
              <a:ext uri="{FF2B5EF4-FFF2-40B4-BE49-F238E27FC236}">
                <a16:creationId xmlns:a16="http://schemas.microsoft.com/office/drawing/2014/main" id="{5A6D326A-E581-331C-EC18-B989BDB6063E}"/>
              </a:ext>
            </a:extLst>
          </p:cNvPr>
          <p:cNvSpPr txBox="1"/>
          <p:nvPr/>
        </p:nvSpPr>
        <p:spPr>
          <a:xfrm>
            <a:off x="3247407" y="2950270"/>
            <a:ext cx="2571592" cy="3111460"/>
          </a:xfrm>
          <a:prstGeom prst="roundRect">
            <a:avLst/>
          </a:prstGeom>
          <a:noFill/>
          <a:ln w="28575">
            <a:solidFill>
              <a:srgbClr val="2564B1"/>
            </a:solidFill>
          </a:ln>
        </p:spPr>
        <p:txBody>
          <a:bodyPr wrap="square">
            <a:spAutoFit/>
          </a:bodyPr>
          <a:lstStyle/>
          <a:p>
            <a:pPr algn="ctr"/>
            <a:r>
              <a:rPr lang="es-ES" b="1" dirty="0"/>
              <a:t>Criterios de ingreso, permanencia y evaluación:</a:t>
            </a:r>
            <a:br>
              <a:rPr lang="es-ES" dirty="0"/>
            </a:br>
            <a:r>
              <a:rPr lang="es-ES" dirty="0"/>
              <a:t>Sirve como referencia para los procesos de selección, inducción, evaluación del desempeño y desarrollo del talento humano.</a:t>
            </a:r>
            <a:endParaRPr lang="es-ES" sz="2400" dirty="0">
              <a:solidFill>
                <a:schemeClr val="bg1"/>
              </a:solidFill>
            </a:endParaRPr>
          </a:p>
        </p:txBody>
      </p:sp>
      <p:sp>
        <p:nvSpPr>
          <p:cNvPr id="22" name="CuadroTexto 21">
            <a:extLst>
              <a:ext uri="{FF2B5EF4-FFF2-40B4-BE49-F238E27FC236}">
                <a16:creationId xmlns:a16="http://schemas.microsoft.com/office/drawing/2014/main" id="{049977A3-E6E2-02A9-B356-1F5C1A35E2C1}"/>
              </a:ext>
            </a:extLst>
          </p:cNvPr>
          <p:cNvSpPr txBox="1"/>
          <p:nvPr/>
        </p:nvSpPr>
        <p:spPr>
          <a:xfrm>
            <a:off x="9245122" y="2950270"/>
            <a:ext cx="2571592" cy="3111460"/>
          </a:xfrm>
          <a:prstGeom prst="roundRect">
            <a:avLst/>
          </a:prstGeom>
          <a:noFill/>
          <a:ln w="28575">
            <a:solidFill>
              <a:srgbClr val="2564B1"/>
            </a:solidFill>
          </a:ln>
        </p:spPr>
        <p:txBody>
          <a:bodyPr wrap="square">
            <a:spAutoFit/>
          </a:bodyPr>
          <a:lstStyle/>
          <a:p>
            <a:pPr algn="ctr"/>
            <a:r>
              <a:rPr lang="es-ES" b="1" dirty="0"/>
              <a:t>Eficiencia y transparencia en la gestión:</a:t>
            </a:r>
            <a:br>
              <a:rPr lang="es-ES" dirty="0"/>
            </a:br>
            <a:r>
              <a:rPr lang="es-ES" dirty="0"/>
              <a:t>Facilita la rendición de cuentas internas y externas, y promueve una administración basada en el mérito, la claridad de roles y la mejora continua.</a:t>
            </a:r>
            <a:endParaRPr lang="es-ES" sz="2400" dirty="0">
              <a:solidFill>
                <a:schemeClr val="bg1"/>
              </a:solidFill>
            </a:endParaRPr>
          </a:p>
        </p:txBody>
      </p:sp>
    </p:spTree>
    <p:extLst>
      <p:ext uri="{BB962C8B-B14F-4D97-AF65-F5344CB8AC3E}">
        <p14:creationId xmlns:p14="http://schemas.microsoft.com/office/powerpoint/2010/main" val="1313993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E1A92-EBB0-5CC4-D1B7-4F35BE74F89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4FFA6E4-DE93-EB1D-DD24-A732304A615D}"/>
              </a:ext>
            </a:extLst>
          </p:cNvPr>
          <p:cNvSpPr>
            <a:spLocks noGrp="1"/>
          </p:cNvSpPr>
          <p:nvPr>
            <p:ph type="title"/>
          </p:nvPr>
        </p:nvSpPr>
        <p:spPr>
          <a:xfrm>
            <a:off x="2143824" y="273780"/>
            <a:ext cx="9073243" cy="941161"/>
          </a:xfrm>
        </p:spPr>
        <p:txBody>
          <a:bodyPr/>
          <a:lstStyle/>
          <a:p>
            <a:pPr algn="r"/>
            <a:r>
              <a:rPr lang="es-ES" sz="2000" dirty="0"/>
              <a:t>				</a:t>
            </a:r>
            <a:endParaRPr lang="es-CO" sz="2000" dirty="0"/>
          </a:p>
        </p:txBody>
      </p:sp>
      <p:pic>
        <p:nvPicPr>
          <p:cNvPr id="4" name="Imagen 3">
            <a:extLst>
              <a:ext uri="{FF2B5EF4-FFF2-40B4-BE49-F238E27FC236}">
                <a16:creationId xmlns:a16="http://schemas.microsoft.com/office/drawing/2014/main" id="{9852305B-8274-8469-8DFF-0ED7822130D5}"/>
              </a:ext>
            </a:extLst>
          </p:cNvPr>
          <p:cNvPicPr>
            <a:picLocks noChangeAspect="1"/>
          </p:cNvPicPr>
          <p:nvPr/>
        </p:nvPicPr>
        <p:blipFill>
          <a:blip r:embed="rId2">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292EAD07-7005-1121-2CF4-F3A769D8AE7B}"/>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2C18CC1A-F139-7250-7F72-E0352C91F2B5}"/>
              </a:ext>
            </a:extLst>
          </p:cNvPr>
          <p:cNvSpPr/>
          <p:nvPr/>
        </p:nvSpPr>
        <p:spPr>
          <a:xfrm>
            <a:off x="1212722" y="5758331"/>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angle 5">
            <a:extLst>
              <a:ext uri="{FF2B5EF4-FFF2-40B4-BE49-F238E27FC236}">
                <a16:creationId xmlns:a16="http://schemas.microsoft.com/office/drawing/2014/main" id="{47CD840C-3766-3E89-7D70-31FD1B3E407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9" name="CuadroTexto 38">
            <a:extLst>
              <a:ext uri="{FF2B5EF4-FFF2-40B4-BE49-F238E27FC236}">
                <a16:creationId xmlns:a16="http://schemas.microsoft.com/office/drawing/2014/main" id="{13DA26EF-7F4D-9024-A129-2132587D18E9}"/>
              </a:ext>
            </a:extLst>
          </p:cNvPr>
          <p:cNvSpPr txBox="1"/>
          <p:nvPr/>
        </p:nvSpPr>
        <p:spPr>
          <a:xfrm>
            <a:off x="271834" y="215286"/>
            <a:ext cx="6070893" cy="923330"/>
          </a:xfrm>
          <a:prstGeom prst="rect">
            <a:avLst/>
          </a:prstGeom>
          <a:noFill/>
        </p:spPr>
        <p:txBody>
          <a:bodyPr wrap="none" rtlCol="0">
            <a:spAutoFit/>
          </a:bodyPr>
          <a:lstStyle/>
          <a:p>
            <a:r>
              <a:rPr lang="es-CO" sz="5400" b="1" dirty="0">
                <a:solidFill>
                  <a:schemeClr val="accent4"/>
                </a:solidFill>
                <a:latin typeface="Arial" panose="020B0604020202020204" pitchFamily="34" charset="0"/>
                <a:cs typeface="Arial" panose="020B0604020202020204" pitchFamily="34" charset="0"/>
              </a:rPr>
              <a:t>¿</a:t>
            </a:r>
            <a:r>
              <a:rPr lang="es-CO" sz="5400" b="1" dirty="0">
                <a:solidFill>
                  <a:schemeClr val="bg1"/>
                </a:solidFill>
                <a:latin typeface="Arial" panose="020B0604020202020204" pitchFamily="34" charset="0"/>
                <a:cs typeface="Arial" panose="020B0604020202020204" pitchFamily="34" charset="0"/>
              </a:rPr>
              <a:t>Qué es el MIPG</a:t>
            </a:r>
            <a:r>
              <a:rPr lang="es-CO" sz="5400" b="1" dirty="0">
                <a:solidFill>
                  <a:schemeClr val="accent4"/>
                </a:solidFill>
                <a:latin typeface="Arial" panose="020B0604020202020204" pitchFamily="34" charset="0"/>
                <a:cs typeface="Arial" panose="020B0604020202020204" pitchFamily="34" charset="0"/>
              </a:rPr>
              <a:t>?</a:t>
            </a:r>
          </a:p>
        </p:txBody>
      </p:sp>
      <p:sp>
        <p:nvSpPr>
          <p:cNvPr id="5" name="CuadroTexto 4">
            <a:extLst>
              <a:ext uri="{FF2B5EF4-FFF2-40B4-BE49-F238E27FC236}">
                <a16:creationId xmlns:a16="http://schemas.microsoft.com/office/drawing/2014/main" id="{E0D2CA79-9238-310A-D130-928B7F763A50}"/>
              </a:ext>
            </a:extLst>
          </p:cNvPr>
          <p:cNvSpPr txBox="1"/>
          <p:nvPr/>
        </p:nvSpPr>
        <p:spPr>
          <a:xfrm>
            <a:off x="453566" y="2926753"/>
            <a:ext cx="11284868" cy="783193"/>
          </a:xfrm>
          <a:prstGeom prst="roundRect">
            <a:avLst/>
          </a:prstGeom>
          <a:solidFill>
            <a:srgbClr val="00A9EC"/>
          </a:solidFill>
          <a:ln>
            <a:noFill/>
          </a:ln>
        </p:spPr>
        <p:txBody>
          <a:bodyPr wrap="square" rtlCol="0">
            <a:spAutoFit/>
          </a:bodyPr>
          <a:lstStyle/>
          <a:p>
            <a:pPr algn="ctr"/>
            <a:r>
              <a:rPr lang="es-ES" sz="2000" b="1" dirty="0">
                <a:solidFill>
                  <a:schemeClr val="bg1"/>
                </a:solidFill>
              </a:rPr>
              <a:t>Es el marco de referencia adoptado por el Estado colombiano para fortalecer la gestión institucional, garantizar resultados efectivos y promover una administración pública centrada en el ciudadano.</a:t>
            </a:r>
            <a:endParaRPr lang="es-CO" sz="2000" b="1" dirty="0">
              <a:solidFill>
                <a:schemeClr val="bg1"/>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DCEF26F5-28DF-E831-9A73-BDCCA709DEA0}"/>
              </a:ext>
            </a:extLst>
          </p:cNvPr>
          <p:cNvSpPr txBox="1"/>
          <p:nvPr/>
        </p:nvSpPr>
        <p:spPr>
          <a:xfrm>
            <a:off x="4341465" y="1412395"/>
            <a:ext cx="3509070" cy="1107996"/>
          </a:xfrm>
          <a:prstGeom prst="rect">
            <a:avLst/>
          </a:prstGeom>
          <a:noFill/>
        </p:spPr>
        <p:txBody>
          <a:bodyPr wrap="square">
            <a:spAutoFit/>
          </a:bodyPr>
          <a:lstStyle/>
          <a:p>
            <a:pPr algn="ctr"/>
            <a:r>
              <a:rPr lang="es-ES" sz="6600" b="1" dirty="0">
                <a:solidFill>
                  <a:srgbClr val="FFC000"/>
                </a:solidFill>
                <a:latin typeface="Arial" panose="020B0604020202020204" pitchFamily="34" charset="0"/>
                <a:cs typeface="Arial" panose="020B0604020202020204" pitchFamily="34" charset="0"/>
              </a:rPr>
              <a:t>El MIPG</a:t>
            </a:r>
            <a:endParaRPr lang="es-CO" sz="6600" b="1" dirty="0">
              <a:solidFill>
                <a:srgbClr val="FFC000"/>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785BC6E2-804F-43C9-634C-3FFA3F98BA4D}"/>
              </a:ext>
            </a:extLst>
          </p:cNvPr>
          <p:cNvSpPr txBox="1"/>
          <p:nvPr/>
        </p:nvSpPr>
        <p:spPr>
          <a:xfrm>
            <a:off x="271834" y="2211571"/>
            <a:ext cx="11713327" cy="707886"/>
          </a:xfrm>
          <a:prstGeom prst="rect">
            <a:avLst/>
          </a:prstGeom>
          <a:noFill/>
        </p:spPr>
        <p:txBody>
          <a:bodyPr wrap="square">
            <a:spAutoFit/>
          </a:bodyPr>
          <a:lstStyle/>
          <a:p>
            <a:pPr algn="ctr"/>
            <a:r>
              <a:rPr lang="es-ES" sz="4000" b="1" dirty="0">
                <a:solidFill>
                  <a:schemeClr val="accent1">
                    <a:lumMod val="50000"/>
                  </a:schemeClr>
                </a:solidFill>
              </a:rPr>
              <a:t>Modelo Integrado de Planeación y Gestión</a:t>
            </a:r>
            <a:endParaRPr lang="es-CO" sz="4000" b="1" dirty="0">
              <a:solidFill>
                <a:schemeClr val="accent1">
                  <a:lumMod val="50000"/>
                </a:schemeClr>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5840ECD3-FF15-189F-6689-478E691FAD77}"/>
              </a:ext>
            </a:extLst>
          </p:cNvPr>
          <p:cNvSpPr txBox="1"/>
          <p:nvPr/>
        </p:nvSpPr>
        <p:spPr>
          <a:xfrm>
            <a:off x="2162987" y="3916087"/>
            <a:ext cx="7931020" cy="2009061"/>
          </a:xfrm>
          <a:prstGeom prst="roundRect">
            <a:avLst/>
          </a:prstGeom>
          <a:noFill/>
          <a:ln w="28575">
            <a:solidFill>
              <a:srgbClr val="2564B1"/>
            </a:solidFill>
          </a:ln>
        </p:spPr>
        <p:txBody>
          <a:bodyPr wrap="square">
            <a:spAutoFit/>
          </a:bodyPr>
          <a:lstStyle/>
          <a:p>
            <a:pPr algn="ctr"/>
            <a:r>
              <a:rPr lang="es-CO" sz="2800" b="1" dirty="0">
                <a:solidFill>
                  <a:schemeClr val="accent1">
                    <a:lumMod val="50000"/>
                  </a:schemeClr>
                </a:solidFill>
                <a:latin typeface="Arial" panose="020B0604020202020204" pitchFamily="34" charset="0"/>
                <a:cs typeface="Arial" panose="020B0604020202020204" pitchFamily="34" charset="0"/>
              </a:rPr>
              <a:t>Articulación con otros sistemas</a:t>
            </a:r>
          </a:p>
          <a:p>
            <a:pPr algn="ctr"/>
            <a:r>
              <a:rPr lang="es-ES" sz="2800" b="1" dirty="0">
                <a:solidFill>
                  <a:schemeClr val="bg1"/>
                </a:solidFill>
                <a:highlight>
                  <a:srgbClr val="2360A9"/>
                </a:highlight>
                <a:latin typeface="Arial" panose="020B0604020202020204" pitchFamily="34" charset="0"/>
                <a:cs typeface="Arial" panose="020B0604020202020204" pitchFamily="34" charset="0"/>
              </a:rPr>
              <a:t>Orientación al servicio del ciudadano </a:t>
            </a:r>
          </a:p>
          <a:p>
            <a:pPr algn="ctr"/>
            <a:r>
              <a:rPr lang="es-ES" sz="2800" b="1" dirty="0">
                <a:solidFill>
                  <a:schemeClr val="accent1">
                    <a:lumMod val="50000"/>
                  </a:schemeClr>
                </a:solidFill>
                <a:latin typeface="Arial" panose="020B0604020202020204" pitchFamily="34" charset="0"/>
                <a:cs typeface="Arial" panose="020B0604020202020204" pitchFamily="34" charset="0"/>
              </a:rPr>
              <a:t>Mejora continua y enfoque en resultados</a:t>
            </a:r>
          </a:p>
          <a:p>
            <a:pPr algn="ctr"/>
            <a:r>
              <a:rPr lang="es-ES" sz="2800" b="1" dirty="0">
                <a:solidFill>
                  <a:schemeClr val="bg1"/>
                </a:solidFill>
                <a:highlight>
                  <a:srgbClr val="2360A9"/>
                </a:highlight>
                <a:latin typeface="Arial" panose="020B0604020202020204" pitchFamily="34" charset="0"/>
                <a:cs typeface="Arial" panose="020B0604020202020204" pitchFamily="34" charset="0"/>
              </a:rPr>
              <a:t>Herramienta de gestión estatal integral</a:t>
            </a:r>
          </a:p>
        </p:txBody>
      </p:sp>
    </p:spTree>
    <p:extLst>
      <p:ext uri="{BB962C8B-B14F-4D97-AF65-F5344CB8AC3E}">
        <p14:creationId xmlns:p14="http://schemas.microsoft.com/office/powerpoint/2010/main" val="1301084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AFF69-A600-2F50-0296-EE8C27E7B071}"/>
            </a:ext>
          </a:extLst>
        </p:cNvPr>
        <p:cNvGrpSpPr/>
        <p:nvPr/>
      </p:nvGrpSpPr>
      <p:grpSpPr>
        <a:xfrm>
          <a:off x="0" y="0"/>
          <a:ext cx="0" cy="0"/>
          <a:chOff x="0" y="0"/>
          <a:chExt cx="0" cy="0"/>
        </a:xfrm>
      </p:grpSpPr>
      <p:sp>
        <p:nvSpPr>
          <p:cNvPr id="68" name="CuadroTexto 67">
            <a:extLst>
              <a:ext uri="{FF2B5EF4-FFF2-40B4-BE49-F238E27FC236}">
                <a16:creationId xmlns:a16="http://schemas.microsoft.com/office/drawing/2014/main" id="{BA727FCC-1C31-BF75-4B49-EF685763CD39}"/>
              </a:ext>
            </a:extLst>
          </p:cNvPr>
          <p:cNvSpPr txBox="1"/>
          <p:nvPr/>
        </p:nvSpPr>
        <p:spPr>
          <a:xfrm>
            <a:off x="4965445" y="2597261"/>
            <a:ext cx="3025834" cy="646986"/>
          </a:xfrm>
          <a:prstGeom prst="roundRect">
            <a:avLst/>
          </a:prstGeom>
          <a:solidFill>
            <a:schemeClr val="accent1">
              <a:lumMod val="60000"/>
              <a:lumOff val="40000"/>
            </a:schemeClr>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s-CO" altLang="es-CO" sz="1600" b="1" i="0" u="none" strike="noStrike" cap="none" normalizeH="0" baseline="0" dirty="0">
                <a:ln>
                  <a:noFill/>
                </a:ln>
                <a:solidFill>
                  <a:schemeClr val="tx1"/>
                </a:solidFill>
                <a:effectLst/>
                <a:latin typeface="Arial" panose="020B0604020202020204" pitchFamily="34" charset="0"/>
              </a:rPr>
              <a:t>Evaluación de resultados:</a:t>
            </a:r>
            <a:r>
              <a:rPr kumimoji="0" lang="es-CO" altLang="es-CO" sz="1600" b="0" i="0" u="none" strike="noStrike" cap="none" normalizeH="0" baseline="0" dirty="0">
                <a:ln>
                  <a:noFill/>
                </a:ln>
                <a:solidFill>
                  <a:schemeClr val="tx1"/>
                </a:solidFill>
                <a:effectLst/>
                <a:latin typeface="Arial" panose="020B0604020202020204" pitchFamily="34" charset="0"/>
              </a:rPr>
              <a:t> Seguimiento y mejora.</a:t>
            </a:r>
          </a:p>
        </p:txBody>
      </p:sp>
      <p:sp>
        <p:nvSpPr>
          <p:cNvPr id="69" name="CuadroTexto 68">
            <a:extLst>
              <a:ext uri="{FF2B5EF4-FFF2-40B4-BE49-F238E27FC236}">
                <a16:creationId xmlns:a16="http://schemas.microsoft.com/office/drawing/2014/main" id="{694164CB-6974-3290-E64A-3A83D3F700D2}"/>
              </a:ext>
            </a:extLst>
          </p:cNvPr>
          <p:cNvSpPr txBox="1"/>
          <p:nvPr/>
        </p:nvSpPr>
        <p:spPr>
          <a:xfrm>
            <a:off x="4965445" y="3794755"/>
            <a:ext cx="3025834" cy="919401"/>
          </a:xfrm>
          <a:prstGeom prst="roundRect">
            <a:avLst/>
          </a:prstGeom>
          <a:solidFill>
            <a:schemeClr val="accent1">
              <a:lumMod val="60000"/>
              <a:lumOff val="40000"/>
            </a:schemeClr>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s-CO" altLang="es-CO" sz="1600" b="1" i="0" u="none" strike="noStrike" cap="none" normalizeH="0" baseline="0" dirty="0">
                <a:ln>
                  <a:noFill/>
                </a:ln>
                <a:solidFill>
                  <a:schemeClr val="tx1"/>
                </a:solidFill>
                <a:effectLst/>
                <a:latin typeface="Arial" panose="020B0604020202020204" pitchFamily="34" charset="0"/>
              </a:rPr>
              <a:t>Información y comunicación:</a:t>
            </a:r>
            <a:r>
              <a:rPr kumimoji="0" lang="es-CO" altLang="es-CO" sz="1600" b="0" i="0" u="none" strike="noStrike" cap="none" normalizeH="0" baseline="0" dirty="0">
                <a:ln>
                  <a:noFill/>
                </a:ln>
                <a:solidFill>
                  <a:schemeClr val="tx1"/>
                </a:solidFill>
                <a:effectLst/>
                <a:latin typeface="Arial" panose="020B0604020202020204" pitchFamily="34" charset="0"/>
              </a:rPr>
              <a:t> Datos claros, veraces y accesibles.</a:t>
            </a:r>
          </a:p>
        </p:txBody>
      </p:sp>
      <p:sp>
        <p:nvSpPr>
          <p:cNvPr id="70" name="CuadroTexto 69">
            <a:extLst>
              <a:ext uri="{FF2B5EF4-FFF2-40B4-BE49-F238E27FC236}">
                <a16:creationId xmlns:a16="http://schemas.microsoft.com/office/drawing/2014/main" id="{1D11E201-EA93-DC9A-6E01-CF0588735BE5}"/>
              </a:ext>
            </a:extLst>
          </p:cNvPr>
          <p:cNvSpPr txBox="1"/>
          <p:nvPr/>
        </p:nvSpPr>
        <p:spPr>
          <a:xfrm>
            <a:off x="8950496" y="2314843"/>
            <a:ext cx="3025834" cy="919401"/>
          </a:xfrm>
          <a:prstGeom prst="roundRect">
            <a:avLst/>
          </a:prstGeom>
          <a:solidFill>
            <a:schemeClr val="accent1">
              <a:lumMod val="60000"/>
              <a:lumOff val="40000"/>
            </a:schemeClr>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tabLst/>
            </a:pPr>
            <a:r>
              <a:rPr lang="es-ES" sz="1600" b="1" dirty="0">
                <a:latin typeface="Arial" panose="020B0604020202020204" pitchFamily="34" charset="0"/>
                <a:cs typeface="Arial" panose="020B0604020202020204" pitchFamily="34" charset="0"/>
              </a:rPr>
              <a:t>Conocimiento e innovación:</a:t>
            </a:r>
            <a:r>
              <a:rPr lang="es-ES" sz="1600" dirty="0">
                <a:latin typeface="Arial" panose="020B0604020202020204" pitchFamily="34" charset="0"/>
                <a:cs typeface="Arial" panose="020B0604020202020204" pitchFamily="34" charset="0"/>
              </a:rPr>
              <a:t> Mejora continua y sistematización.</a:t>
            </a:r>
            <a:endParaRPr kumimoji="0" lang="es-CO" altLang="es-CO" sz="160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1" name="CuadroTexto 70">
            <a:extLst>
              <a:ext uri="{FF2B5EF4-FFF2-40B4-BE49-F238E27FC236}">
                <a16:creationId xmlns:a16="http://schemas.microsoft.com/office/drawing/2014/main" id="{055F88F8-32F0-6F2D-3047-7CF75DD90E4D}"/>
              </a:ext>
            </a:extLst>
          </p:cNvPr>
          <p:cNvSpPr txBox="1"/>
          <p:nvPr/>
        </p:nvSpPr>
        <p:spPr>
          <a:xfrm>
            <a:off x="8973657" y="4105901"/>
            <a:ext cx="3025834" cy="646986"/>
          </a:xfrm>
          <a:prstGeom prst="roundRect">
            <a:avLst/>
          </a:prstGeom>
          <a:solidFill>
            <a:schemeClr val="accent1">
              <a:lumMod val="60000"/>
              <a:lumOff val="40000"/>
            </a:schemeClr>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tabLst/>
            </a:pPr>
            <a:r>
              <a:rPr lang="es-ES" sz="1600" b="1" dirty="0">
                <a:latin typeface="Arial" panose="020B0604020202020204" pitchFamily="34" charset="0"/>
                <a:cs typeface="Arial" panose="020B0604020202020204" pitchFamily="34" charset="0"/>
              </a:rPr>
              <a:t>Control interno:</a:t>
            </a:r>
            <a:r>
              <a:rPr lang="es-ES" sz="1600" dirty="0">
                <a:latin typeface="Arial" panose="020B0604020202020204" pitchFamily="34" charset="0"/>
                <a:cs typeface="Arial" panose="020B0604020202020204" pitchFamily="34" charset="0"/>
              </a:rPr>
              <a:t> Riesgos, auditoría y cumplimiento legal</a:t>
            </a:r>
            <a:r>
              <a:rPr lang="es-ES" sz="1600" dirty="0"/>
              <a:t>.</a:t>
            </a:r>
            <a:endParaRPr kumimoji="0" lang="es-CO" altLang="es-CO" sz="1600" b="0" i="0" u="none" strike="noStrike" cap="none" normalizeH="0" baseline="0" dirty="0">
              <a:ln>
                <a:noFill/>
              </a:ln>
              <a:solidFill>
                <a:schemeClr val="tx1"/>
              </a:solidFill>
              <a:effectLst/>
              <a:latin typeface="Arial" panose="020B0604020202020204" pitchFamily="34" charset="0"/>
            </a:endParaRPr>
          </a:p>
        </p:txBody>
      </p:sp>
      <p:sp>
        <p:nvSpPr>
          <p:cNvPr id="56" name="CuadroTexto 55">
            <a:extLst>
              <a:ext uri="{FF2B5EF4-FFF2-40B4-BE49-F238E27FC236}">
                <a16:creationId xmlns:a16="http://schemas.microsoft.com/office/drawing/2014/main" id="{DACE5662-7490-D27D-1A7B-BFA504EB918B}"/>
              </a:ext>
            </a:extLst>
          </p:cNvPr>
          <p:cNvSpPr txBox="1"/>
          <p:nvPr/>
        </p:nvSpPr>
        <p:spPr>
          <a:xfrm>
            <a:off x="829620" y="1999695"/>
            <a:ext cx="3025834" cy="715089"/>
          </a:xfrm>
          <a:prstGeom prst="roundRect">
            <a:avLst/>
          </a:prstGeom>
          <a:solidFill>
            <a:schemeClr val="accent1">
              <a:lumMod val="60000"/>
              <a:lumOff val="40000"/>
            </a:schemeClr>
          </a:solidFill>
        </p:spPr>
        <p:txBody>
          <a:bodyPr wrap="square" rtlCol="0">
            <a:spAutoFit/>
          </a:bodyPr>
          <a:lstStyle/>
          <a:p>
            <a:pPr algn="ctr"/>
            <a:r>
              <a:rPr lang="es-ES" b="1" dirty="0"/>
              <a:t>Talento humano:</a:t>
            </a:r>
            <a:r>
              <a:rPr lang="es-ES" dirty="0"/>
              <a:t> Bienestar, formación y desempeño.</a:t>
            </a:r>
            <a:endParaRPr lang="es-CO" b="1" dirty="0">
              <a:solidFill>
                <a:schemeClr val="accent4"/>
              </a:solidFill>
              <a:latin typeface="Arial" panose="020B0604020202020204" pitchFamily="34" charset="0"/>
              <a:cs typeface="Arial" panose="020B0604020202020204" pitchFamily="34" charset="0"/>
            </a:endParaRPr>
          </a:p>
        </p:txBody>
      </p:sp>
      <p:sp>
        <p:nvSpPr>
          <p:cNvPr id="57" name="CuadroTexto 56">
            <a:extLst>
              <a:ext uri="{FF2B5EF4-FFF2-40B4-BE49-F238E27FC236}">
                <a16:creationId xmlns:a16="http://schemas.microsoft.com/office/drawing/2014/main" id="{E8641364-F5C2-E654-F2A8-DFAF7D3496A5}"/>
              </a:ext>
            </a:extLst>
          </p:cNvPr>
          <p:cNvSpPr txBox="1"/>
          <p:nvPr/>
        </p:nvSpPr>
        <p:spPr>
          <a:xfrm>
            <a:off x="829620" y="3242363"/>
            <a:ext cx="3025834" cy="1021556"/>
          </a:xfrm>
          <a:prstGeom prst="roundRect">
            <a:avLst/>
          </a:prstGeom>
          <a:solidFill>
            <a:schemeClr val="accent1">
              <a:lumMod val="60000"/>
              <a:lumOff val="40000"/>
            </a:schemeClr>
          </a:solidFill>
        </p:spPr>
        <p:txBody>
          <a:bodyPr wrap="square" rtlCol="0">
            <a:spAutoFit/>
          </a:bodyPr>
          <a:lstStyle/>
          <a:p>
            <a:pPr algn="ctr"/>
            <a:r>
              <a:rPr lang="es-ES" b="1" dirty="0"/>
              <a:t>Planeación estratégica:</a:t>
            </a:r>
            <a:r>
              <a:rPr lang="es-ES" dirty="0"/>
              <a:t> Alineación con políticas públicas.</a:t>
            </a:r>
            <a:endParaRPr lang="es-CO" b="1" dirty="0">
              <a:solidFill>
                <a:schemeClr val="accent4"/>
              </a:solidFill>
              <a:latin typeface="Arial" panose="020B0604020202020204" pitchFamily="34" charset="0"/>
              <a:cs typeface="Arial" panose="020B0604020202020204" pitchFamily="34" charset="0"/>
            </a:endParaRPr>
          </a:p>
        </p:txBody>
      </p:sp>
      <p:sp>
        <p:nvSpPr>
          <p:cNvPr id="58" name="CuadroTexto 57">
            <a:extLst>
              <a:ext uri="{FF2B5EF4-FFF2-40B4-BE49-F238E27FC236}">
                <a16:creationId xmlns:a16="http://schemas.microsoft.com/office/drawing/2014/main" id="{AAB8D11A-A0EB-9848-786A-285409AF3BCA}"/>
              </a:ext>
            </a:extLst>
          </p:cNvPr>
          <p:cNvSpPr txBox="1"/>
          <p:nvPr/>
        </p:nvSpPr>
        <p:spPr>
          <a:xfrm>
            <a:off x="829620" y="4760811"/>
            <a:ext cx="3025834" cy="715089"/>
          </a:xfrm>
          <a:prstGeom prst="roundRect">
            <a:avLst/>
          </a:prstGeom>
          <a:solidFill>
            <a:schemeClr val="accent1">
              <a:lumMod val="60000"/>
              <a:lumOff val="40000"/>
            </a:schemeClr>
          </a:solidFill>
        </p:spPr>
        <p:txBody>
          <a:bodyPr wrap="square" rtlCol="0">
            <a:spAutoFit/>
          </a:bodyPr>
          <a:lstStyle/>
          <a:p>
            <a:pPr algn="ctr"/>
            <a:r>
              <a:rPr lang="es-ES" b="1" dirty="0"/>
              <a:t>Gestión con valores:</a:t>
            </a:r>
            <a:r>
              <a:rPr lang="es-ES" dirty="0"/>
              <a:t> Transparencia y resultados.</a:t>
            </a:r>
          </a:p>
        </p:txBody>
      </p:sp>
      <p:sp>
        <p:nvSpPr>
          <p:cNvPr id="2" name="Título 1">
            <a:extLst>
              <a:ext uri="{FF2B5EF4-FFF2-40B4-BE49-F238E27FC236}">
                <a16:creationId xmlns:a16="http://schemas.microsoft.com/office/drawing/2014/main" id="{CF597983-7273-ED7F-43A4-21D486018726}"/>
              </a:ext>
            </a:extLst>
          </p:cNvPr>
          <p:cNvSpPr>
            <a:spLocks noGrp="1"/>
          </p:cNvSpPr>
          <p:nvPr>
            <p:ph type="title"/>
          </p:nvPr>
        </p:nvSpPr>
        <p:spPr>
          <a:xfrm>
            <a:off x="2143824" y="273780"/>
            <a:ext cx="9073243" cy="941161"/>
          </a:xfrm>
        </p:spPr>
        <p:txBody>
          <a:bodyPr/>
          <a:lstStyle/>
          <a:p>
            <a:pPr algn="r"/>
            <a:r>
              <a:rPr lang="es-ES" sz="2000" dirty="0"/>
              <a:t>				</a:t>
            </a:r>
            <a:endParaRPr lang="es-CO" sz="2000" dirty="0"/>
          </a:p>
        </p:txBody>
      </p:sp>
      <p:pic>
        <p:nvPicPr>
          <p:cNvPr id="4" name="Imagen 3">
            <a:extLst>
              <a:ext uri="{FF2B5EF4-FFF2-40B4-BE49-F238E27FC236}">
                <a16:creationId xmlns:a16="http://schemas.microsoft.com/office/drawing/2014/main" id="{A5906D09-F2BA-14A9-98D2-A1244990AE00}"/>
              </a:ext>
            </a:extLst>
          </p:cNvPr>
          <p:cNvPicPr>
            <a:picLocks noChangeAspect="1"/>
          </p:cNvPicPr>
          <p:nvPr/>
        </p:nvPicPr>
        <p:blipFill>
          <a:blip r:embed="rId2">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80832451-1A7C-0D0D-31FC-27863DB4C50B}"/>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39D43AA5-40A8-34F0-2048-63D6B17EE566}"/>
              </a:ext>
            </a:extLst>
          </p:cNvPr>
          <p:cNvSpPr/>
          <p:nvPr/>
        </p:nvSpPr>
        <p:spPr>
          <a:xfrm>
            <a:off x="1212722" y="5758331"/>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angle 5">
            <a:extLst>
              <a:ext uri="{FF2B5EF4-FFF2-40B4-BE49-F238E27FC236}">
                <a16:creationId xmlns:a16="http://schemas.microsoft.com/office/drawing/2014/main" id="{D3864CA8-3A23-C7E9-9B29-A46DF237453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9" name="CuadroTexto 38">
            <a:extLst>
              <a:ext uri="{FF2B5EF4-FFF2-40B4-BE49-F238E27FC236}">
                <a16:creationId xmlns:a16="http://schemas.microsoft.com/office/drawing/2014/main" id="{37987C64-A351-0E1B-88A1-55DAC2B93FB8}"/>
              </a:ext>
            </a:extLst>
          </p:cNvPr>
          <p:cNvSpPr txBox="1"/>
          <p:nvPr/>
        </p:nvSpPr>
        <p:spPr>
          <a:xfrm>
            <a:off x="271834" y="215286"/>
            <a:ext cx="7648248" cy="923330"/>
          </a:xfrm>
          <a:prstGeom prst="rect">
            <a:avLst/>
          </a:prstGeom>
          <a:noFill/>
        </p:spPr>
        <p:txBody>
          <a:bodyPr wrap="none" rtlCol="0">
            <a:spAutoFit/>
          </a:bodyPr>
          <a:lstStyle/>
          <a:p>
            <a:r>
              <a:rPr lang="es-CO" sz="5400" b="1" dirty="0">
                <a:solidFill>
                  <a:schemeClr val="bg1"/>
                </a:solidFill>
                <a:latin typeface="Arial" panose="020B0604020202020204" pitchFamily="34" charset="0"/>
                <a:cs typeface="Arial" panose="020B0604020202020204" pitchFamily="34" charset="0"/>
              </a:rPr>
              <a:t>Dimensiones del </a:t>
            </a:r>
            <a:r>
              <a:rPr lang="es-CO" sz="5400" b="1" dirty="0">
                <a:solidFill>
                  <a:schemeClr val="accent4"/>
                </a:solidFill>
                <a:latin typeface="Arial" panose="020B0604020202020204" pitchFamily="34" charset="0"/>
                <a:cs typeface="Arial" panose="020B0604020202020204" pitchFamily="34" charset="0"/>
              </a:rPr>
              <a:t>MIPG</a:t>
            </a:r>
          </a:p>
        </p:txBody>
      </p:sp>
      <p:sp>
        <p:nvSpPr>
          <p:cNvPr id="16" name="CuadroTexto 15">
            <a:extLst>
              <a:ext uri="{FF2B5EF4-FFF2-40B4-BE49-F238E27FC236}">
                <a16:creationId xmlns:a16="http://schemas.microsoft.com/office/drawing/2014/main" id="{345144BE-D061-8459-B11D-B03E32AFB869}"/>
              </a:ext>
            </a:extLst>
          </p:cNvPr>
          <p:cNvSpPr txBox="1"/>
          <p:nvPr/>
        </p:nvSpPr>
        <p:spPr>
          <a:xfrm>
            <a:off x="876224" y="1943151"/>
            <a:ext cx="3025834" cy="715089"/>
          </a:xfrm>
          <a:prstGeom prst="roundRect">
            <a:avLst/>
          </a:prstGeom>
          <a:solidFill>
            <a:srgbClr val="CEE8FA"/>
          </a:solidFill>
        </p:spPr>
        <p:txBody>
          <a:bodyPr wrap="square" rtlCol="0">
            <a:spAutoFit/>
          </a:bodyPr>
          <a:lstStyle/>
          <a:p>
            <a:pPr algn="ctr"/>
            <a:r>
              <a:rPr lang="es-ES" b="1" dirty="0"/>
              <a:t>Talento humano:</a:t>
            </a:r>
            <a:r>
              <a:rPr lang="es-ES" dirty="0"/>
              <a:t> Bienestar, formación y desempeño.</a:t>
            </a:r>
            <a:endParaRPr lang="es-CO" b="1" dirty="0">
              <a:solidFill>
                <a:schemeClr val="accent4"/>
              </a:solidFill>
              <a:latin typeface="Arial" panose="020B060402020202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F5646DC3-45B4-464A-D6DC-C0939D482663}"/>
              </a:ext>
            </a:extLst>
          </p:cNvPr>
          <p:cNvSpPr txBox="1"/>
          <p:nvPr/>
        </p:nvSpPr>
        <p:spPr>
          <a:xfrm rot="16200000">
            <a:off x="-1634270" y="3482551"/>
            <a:ext cx="4119282" cy="578882"/>
          </a:xfrm>
          <a:prstGeom prst="roundRect">
            <a:avLst/>
          </a:prstGeom>
          <a:solidFill>
            <a:srgbClr val="00A9EC"/>
          </a:solidFill>
          <a:ln>
            <a:noFill/>
          </a:ln>
        </p:spPr>
        <p:txBody>
          <a:bodyPr wrap="square" rtlCol="0">
            <a:spAutoFit/>
          </a:bodyPr>
          <a:lstStyle/>
          <a:p>
            <a:pPr algn="ctr"/>
            <a:r>
              <a:rPr lang="es-CO" sz="2800" b="1" dirty="0">
                <a:solidFill>
                  <a:srgbClr val="FFC000"/>
                </a:solidFill>
              </a:rPr>
              <a:t>Dimensiones de la 1-3</a:t>
            </a:r>
            <a:endParaRPr lang="es-CO" sz="2800" b="1" dirty="0">
              <a:solidFill>
                <a:srgbClr val="FFC000"/>
              </a:solidFill>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22D8F046-925A-871F-F4D2-378635008134}"/>
              </a:ext>
            </a:extLst>
          </p:cNvPr>
          <p:cNvSpPr txBox="1"/>
          <p:nvPr/>
        </p:nvSpPr>
        <p:spPr>
          <a:xfrm rot="16200000">
            <a:off x="2453484" y="3436537"/>
            <a:ext cx="4064705" cy="578882"/>
          </a:xfrm>
          <a:prstGeom prst="roundRect">
            <a:avLst/>
          </a:prstGeom>
          <a:solidFill>
            <a:srgbClr val="00A9EC"/>
          </a:solidFill>
          <a:ln>
            <a:noFill/>
          </a:ln>
        </p:spPr>
        <p:txBody>
          <a:bodyPr wrap="square" rtlCol="0">
            <a:spAutoFit/>
          </a:bodyPr>
          <a:lstStyle/>
          <a:p>
            <a:pPr algn="ctr"/>
            <a:r>
              <a:rPr lang="es-CO" sz="2800" b="1" dirty="0">
                <a:solidFill>
                  <a:srgbClr val="FFC000"/>
                </a:solidFill>
              </a:rPr>
              <a:t>Dimensiones de la 4-5</a:t>
            </a:r>
            <a:endParaRPr lang="es-CO" sz="2800" b="1" dirty="0">
              <a:solidFill>
                <a:srgbClr val="FFC000"/>
              </a:solidFill>
              <a:latin typeface="Arial" panose="020B0604020202020204" pitchFamily="34" charset="0"/>
              <a:cs typeface="Arial" panose="020B0604020202020204" pitchFamily="34" charset="0"/>
            </a:endParaRPr>
          </a:p>
        </p:txBody>
      </p:sp>
      <p:sp>
        <p:nvSpPr>
          <p:cNvPr id="40" name="CuadroTexto 39">
            <a:extLst>
              <a:ext uri="{FF2B5EF4-FFF2-40B4-BE49-F238E27FC236}">
                <a16:creationId xmlns:a16="http://schemas.microsoft.com/office/drawing/2014/main" id="{97CFAD60-133E-57A2-0C16-04CD00C5AD91}"/>
              </a:ext>
            </a:extLst>
          </p:cNvPr>
          <p:cNvSpPr txBox="1"/>
          <p:nvPr/>
        </p:nvSpPr>
        <p:spPr>
          <a:xfrm rot="16200000">
            <a:off x="6495115" y="3436537"/>
            <a:ext cx="4064705" cy="578882"/>
          </a:xfrm>
          <a:prstGeom prst="roundRect">
            <a:avLst/>
          </a:prstGeom>
          <a:solidFill>
            <a:srgbClr val="00A9EC"/>
          </a:solidFill>
          <a:ln>
            <a:noFill/>
          </a:ln>
        </p:spPr>
        <p:txBody>
          <a:bodyPr wrap="square" rtlCol="0">
            <a:spAutoFit/>
          </a:bodyPr>
          <a:lstStyle/>
          <a:p>
            <a:pPr algn="ctr"/>
            <a:r>
              <a:rPr lang="es-CO" sz="2800" b="1" dirty="0">
                <a:solidFill>
                  <a:srgbClr val="FFC000"/>
                </a:solidFill>
              </a:rPr>
              <a:t>Dimensiones de la 6-7</a:t>
            </a:r>
            <a:endParaRPr lang="es-CO" sz="2800" b="1" dirty="0">
              <a:solidFill>
                <a:srgbClr val="FFC000"/>
              </a:solidFill>
              <a:latin typeface="Arial" panose="020B0604020202020204" pitchFamily="34" charset="0"/>
              <a:cs typeface="Arial" panose="020B0604020202020204" pitchFamily="34" charset="0"/>
            </a:endParaRPr>
          </a:p>
        </p:txBody>
      </p:sp>
      <p:sp>
        <p:nvSpPr>
          <p:cNvPr id="54" name="CuadroTexto 53">
            <a:extLst>
              <a:ext uri="{FF2B5EF4-FFF2-40B4-BE49-F238E27FC236}">
                <a16:creationId xmlns:a16="http://schemas.microsoft.com/office/drawing/2014/main" id="{144F2FFF-6914-6B67-673A-FF708E95D5AD}"/>
              </a:ext>
            </a:extLst>
          </p:cNvPr>
          <p:cNvSpPr txBox="1"/>
          <p:nvPr/>
        </p:nvSpPr>
        <p:spPr>
          <a:xfrm>
            <a:off x="876224" y="3185819"/>
            <a:ext cx="3025834" cy="1021556"/>
          </a:xfrm>
          <a:prstGeom prst="roundRect">
            <a:avLst/>
          </a:prstGeom>
          <a:solidFill>
            <a:srgbClr val="CEE8FA"/>
          </a:solidFill>
        </p:spPr>
        <p:txBody>
          <a:bodyPr wrap="square" rtlCol="0">
            <a:spAutoFit/>
          </a:bodyPr>
          <a:lstStyle/>
          <a:p>
            <a:pPr algn="ctr"/>
            <a:r>
              <a:rPr lang="es-ES" b="1" dirty="0"/>
              <a:t>Planeación estratégica:</a:t>
            </a:r>
            <a:r>
              <a:rPr lang="es-ES" dirty="0"/>
              <a:t> Alineación con políticas públicas.</a:t>
            </a:r>
            <a:endParaRPr lang="es-CO" b="1" dirty="0">
              <a:solidFill>
                <a:schemeClr val="accent4"/>
              </a:solidFill>
              <a:latin typeface="Arial" panose="020B0604020202020204" pitchFamily="34" charset="0"/>
              <a:cs typeface="Arial" panose="020B0604020202020204" pitchFamily="34" charset="0"/>
            </a:endParaRPr>
          </a:p>
        </p:txBody>
      </p:sp>
      <p:sp>
        <p:nvSpPr>
          <p:cNvPr id="55" name="CuadroTexto 54">
            <a:extLst>
              <a:ext uri="{FF2B5EF4-FFF2-40B4-BE49-F238E27FC236}">
                <a16:creationId xmlns:a16="http://schemas.microsoft.com/office/drawing/2014/main" id="{0C57AB0A-E155-6300-607B-477681A82581}"/>
              </a:ext>
            </a:extLst>
          </p:cNvPr>
          <p:cNvSpPr txBox="1"/>
          <p:nvPr/>
        </p:nvSpPr>
        <p:spPr>
          <a:xfrm>
            <a:off x="876224" y="4704267"/>
            <a:ext cx="3025834" cy="715089"/>
          </a:xfrm>
          <a:prstGeom prst="roundRect">
            <a:avLst/>
          </a:prstGeom>
          <a:solidFill>
            <a:srgbClr val="CEE8FA"/>
          </a:solidFill>
        </p:spPr>
        <p:txBody>
          <a:bodyPr wrap="square" rtlCol="0">
            <a:spAutoFit/>
          </a:bodyPr>
          <a:lstStyle/>
          <a:p>
            <a:pPr algn="ctr"/>
            <a:r>
              <a:rPr lang="es-ES" b="1" dirty="0"/>
              <a:t>Gestión con valores:</a:t>
            </a:r>
            <a:r>
              <a:rPr lang="es-ES" dirty="0"/>
              <a:t> Transparencia y resultados.</a:t>
            </a:r>
          </a:p>
        </p:txBody>
      </p:sp>
      <p:sp>
        <p:nvSpPr>
          <p:cNvPr id="63" name="CuadroTexto 62">
            <a:extLst>
              <a:ext uri="{FF2B5EF4-FFF2-40B4-BE49-F238E27FC236}">
                <a16:creationId xmlns:a16="http://schemas.microsoft.com/office/drawing/2014/main" id="{95E2DCAC-EF75-44DD-B417-1B7AB849DFAF}"/>
              </a:ext>
            </a:extLst>
          </p:cNvPr>
          <p:cNvSpPr txBox="1"/>
          <p:nvPr/>
        </p:nvSpPr>
        <p:spPr>
          <a:xfrm>
            <a:off x="5022025" y="2533472"/>
            <a:ext cx="3025834" cy="646986"/>
          </a:xfrm>
          <a:prstGeom prst="roundRect">
            <a:avLst/>
          </a:prstGeom>
          <a:solidFill>
            <a:srgbClr val="CEE8FA"/>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s-CO" altLang="es-CO" sz="1600" b="1" i="0" u="none" strike="noStrike" cap="none" normalizeH="0" baseline="0" dirty="0">
                <a:ln>
                  <a:noFill/>
                </a:ln>
                <a:solidFill>
                  <a:schemeClr val="tx1"/>
                </a:solidFill>
                <a:effectLst/>
                <a:latin typeface="Arial" panose="020B0604020202020204" pitchFamily="34" charset="0"/>
              </a:rPr>
              <a:t>Evaluación de resultados:</a:t>
            </a:r>
            <a:r>
              <a:rPr kumimoji="0" lang="es-CO" altLang="es-CO" sz="1600" b="0" i="0" u="none" strike="noStrike" cap="none" normalizeH="0" baseline="0" dirty="0">
                <a:ln>
                  <a:noFill/>
                </a:ln>
                <a:solidFill>
                  <a:schemeClr val="tx1"/>
                </a:solidFill>
                <a:effectLst/>
                <a:latin typeface="Arial" panose="020B0604020202020204" pitchFamily="34" charset="0"/>
              </a:rPr>
              <a:t> Seguimiento y mejora.</a:t>
            </a:r>
          </a:p>
        </p:txBody>
      </p:sp>
      <p:sp>
        <p:nvSpPr>
          <p:cNvPr id="65" name="CuadroTexto 64">
            <a:extLst>
              <a:ext uri="{FF2B5EF4-FFF2-40B4-BE49-F238E27FC236}">
                <a16:creationId xmlns:a16="http://schemas.microsoft.com/office/drawing/2014/main" id="{030636AC-767E-7779-FA1A-119EE3D85AB0}"/>
              </a:ext>
            </a:extLst>
          </p:cNvPr>
          <p:cNvSpPr txBox="1"/>
          <p:nvPr/>
        </p:nvSpPr>
        <p:spPr>
          <a:xfrm>
            <a:off x="5022025" y="3730966"/>
            <a:ext cx="3025834" cy="919401"/>
          </a:xfrm>
          <a:prstGeom prst="roundRect">
            <a:avLst/>
          </a:prstGeom>
          <a:solidFill>
            <a:srgbClr val="CEE8FA"/>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s-CO" altLang="es-CO" sz="1600" b="1" i="0" u="none" strike="noStrike" cap="none" normalizeH="0" baseline="0" dirty="0">
                <a:ln>
                  <a:noFill/>
                </a:ln>
                <a:solidFill>
                  <a:schemeClr val="tx1"/>
                </a:solidFill>
                <a:effectLst/>
                <a:latin typeface="Arial" panose="020B0604020202020204" pitchFamily="34" charset="0"/>
              </a:rPr>
              <a:t>Información y comunicación:</a:t>
            </a:r>
            <a:r>
              <a:rPr kumimoji="0" lang="es-CO" altLang="es-CO" sz="1600" b="0" i="0" u="none" strike="noStrike" cap="none" normalizeH="0" baseline="0" dirty="0">
                <a:ln>
                  <a:noFill/>
                </a:ln>
                <a:solidFill>
                  <a:schemeClr val="tx1"/>
                </a:solidFill>
                <a:effectLst/>
                <a:latin typeface="Arial" panose="020B0604020202020204" pitchFamily="34" charset="0"/>
              </a:rPr>
              <a:t> Datos claros, veraces y accesibles.</a:t>
            </a:r>
          </a:p>
        </p:txBody>
      </p:sp>
      <p:sp>
        <p:nvSpPr>
          <p:cNvPr id="66" name="CuadroTexto 65">
            <a:extLst>
              <a:ext uri="{FF2B5EF4-FFF2-40B4-BE49-F238E27FC236}">
                <a16:creationId xmlns:a16="http://schemas.microsoft.com/office/drawing/2014/main" id="{E178FF7B-7588-0046-A2EB-0B9915735745}"/>
              </a:ext>
            </a:extLst>
          </p:cNvPr>
          <p:cNvSpPr txBox="1"/>
          <p:nvPr/>
        </p:nvSpPr>
        <p:spPr>
          <a:xfrm>
            <a:off x="9007076" y="2251054"/>
            <a:ext cx="3025834" cy="919401"/>
          </a:xfrm>
          <a:prstGeom prst="roundRect">
            <a:avLst/>
          </a:prstGeom>
          <a:solidFill>
            <a:srgbClr val="CEE8FA"/>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tabLst/>
            </a:pPr>
            <a:r>
              <a:rPr lang="es-ES" sz="1600" b="1" dirty="0">
                <a:latin typeface="Arial" panose="020B0604020202020204" pitchFamily="34" charset="0"/>
                <a:cs typeface="Arial" panose="020B0604020202020204" pitchFamily="34" charset="0"/>
              </a:rPr>
              <a:t>Conocimiento e innovación:</a:t>
            </a:r>
            <a:r>
              <a:rPr lang="es-ES" sz="1600" dirty="0">
                <a:latin typeface="Arial" panose="020B0604020202020204" pitchFamily="34" charset="0"/>
                <a:cs typeface="Arial" panose="020B0604020202020204" pitchFamily="34" charset="0"/>
              </a:rPr>
              <a:t> Mejora continua y sistematización.</a:t>
            </a:r>
            <a:endParaRPr kumimoji="0" lang="es-CO" altLang="es-CO" sz="160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7" name="CuadroTexto 66">
            <a:extLst>
              <a:ext uri="{FF2B5EF4-FFF2-40B4-BE49-F238E27FC236}">
                <a16:creationId xmlns:a16="http://schemas.microsoft.com/office/drawing/2014/main" id="{BE94CBA3-D1E3-F441-F101-4A0B9804EC37}"/>
              </a:ext>
            </a:extLst>
          </p:cNvPr>
          <p:cNvSpPr txBox="1"/>
          <p:nvPr/>
        </p:nvSpPr>
        <p:spPr>
          <a:xfrm>
            <a:off x="9030237" y="4042112"/>
            <a:ext cx="3025834" cy="646986"/>
          </a:xfrm>
          <a:prstGeom prst="roundRect">
            <a:avLst/>
          </a:prstGeom>
          <a:solidFill>
            <a:srgbClr val="CEE8FA"/>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tabLst/>
            </a:pPr>
            <a:r>
              <a:rPr lang="es-ES" sz="1600" b="1" dirty="0">
                <a:latin typeface="Arial" panose="020B0604020202020204" pitchFamily="34" charset="0"/>
                <a:cs typeface="Arial" panose="020B0604020202020204" pitchFamily="34" charset="0"/>
              </a:rPr>
              <a:t>Control interno:</a:t>
            </a:r>
            <a:r>
              <a:rPr lang="es-ES" sz="1600" dirty="0">
                <a:latin typeface="Arial" panose="020B0604020202020204" pitchFamily="34" charset="0"/>
                <a:cs typeface="Arial" panose="020B0604020202020204" pitchFamily="34" charset="0"/>
              </a:rPr>
              <a:t> Riesgos, auditoría y cumplimiento legal</a:t>
            </a:r>
            <a:r>
              <a:rPr lang="es-ES" sz="1600" dirty="0"/>
              <a:t>.</a:t>
            </a:r>
            <a:endParaRPr kumimoji="0" lang="es-CO" altLang="es-CO"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04470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C919E-E19B-B788-6AAF-AF92B5385E3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E4F8212-8D0C-B1F5-4065-6F68CF863523}"/>
              </a:ext>
            </a:extLst>
          </p:cNvPr>
          <p:cNvSpPr>
            <a:spLocks noGrp="1"/>
          </p:cNvSpPr>
          <p:nvPr>
            <p:ph type="title"/>
          </p:nvPr>
        </p:nvSpPr>
        <p:spPr>
          <a:xfrm>
            <a:off x="2143824" y="273780"/>
            <a:ext cx="9073243" cy="941161"/>
          </a:xfrm>
        </p:spPr>
        <p:txBody>
          <a:bodyPr/>
          <a:lstStyle/>
          <a:p>
            <a:pPr algn="r"/>
            <a:r>
              <a:rPr lang="es-ES" sz="2000" dirty="0"/>
              <a:t>				</a:t>
            </a:r>
            <a:endParaRPr lang="es-CO" sz="2000" dirty="0"/>
          </a:p>
        </p:txBody>
      </p:sp>
      <p:pic>
        <p:nvPicPr>
          <p:cNvPr id="4" name="Imagen 3">
            <a:extLst>
              <a:ext uri="{FF2B5EF4-FFF2-40B4-BE49-F238E27FC236}">
                <a16:creationId xmlns:a16="http://schemas.microsoft.com/office/drawing/2014/main" id="{B907CA71-4F90-8421-754D-A5427E687F6D}"/>
              </a:ext>
            </a:extLst>
          </p:cNvPr>
          <p:cNvPicPr>
            <a:picLocks noChangeAspect="1"/>
          </p:cNvPicPr>
          <p:nvPr/>
        </p:nvPicPr>
        <p:blipFill>
          <a:blip r:embed="rId2">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171F9497-E7AE-F35C-A9E4-FD4158C75D47}"/>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F332BC05-7DB0-2D87-EFD7-86692B062936}"/>
              </a:ext>
            </a:extLst>
          </p:cNvPr>
          <p:cNvSpPr/>
          <p:nvPr/>
        </p:nvSpPr>
        <p:spPr>
          <a:xfrm>
            <a:off x="1212722" y="5758331"/>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angle 5">
            <a:extLst>
              <a:ext uri="{FF2B5EF4-FFF2-40B4-BE49-F238E27FC236}">
                <a16:creationId xmlns:a16="http://schemas.microsoft.com/office/drawing/2014/main" id="{8AD7A2A8-0B63-2872-BFF5-DCF890DF9A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9" name="CuadroTexto 38">
            <a:extLst>
              <a:ext uri="{FF2B5EF4-FFF2-40B4-BE49-F238E27FC236}">
                <a16:creationId xmlns:a16="http://schemas.microsoft.com/office/drawing/2014/main" id="{3F1E50E0-5302-88F6-5B8F-F85A938D551C}"/>
              </a:ext>
            </a:extLst>
          </p:cNvPr>
          <p:cNvSpPr txBox="1"/>
          <p:nvPr/>
        </p:nvSpPr>
        <p:spPr>
          <a:xfrm>
            <a:off x="271834" y="215286"/>
            <a:ext cx="9169305" cy="923330"/>
          </a:xfrm>
          <a:prstGeom prst="rect">
            <a:avLst/>
          </a:prstGeom>
          <a:noFill/>
        </p:spPr>
        <p:txBody>
          <a:bodyPr wrap="none" rtlCol="0">
            <a:spAutoFit/>
          </a:bodyPr>
          <a:lstStyle/>
          <a:p>
            <a:r>
              <a:rPr lang="es-ES" sz="5400" b="1" dirty="0">
                <a:solidFill>
                  <a:schemeClr val="accent4"/>
                </a:solidFill>
                <a:latin typeface="Arial" panose="020B0604020202020204" pitchFamily="34" charset="0"/>
                <a:cs typeface="Arial" panose="020B0604020202020204" pitchFamily="34" charset="0"/>
              </a:rPr>
              <a:t>¡</a:t>
            </a:r>
            <a:r>
              <a:rPr lang="es-ES" sz="4400" b="1" dirty="0">
                <a:solidFill>
                  <a:schemeClr val="bg1"/>
                </a:solidFill>
                <a:latin typeface="Arial" panose="020B0604020202020204" pitchFamily="34" charset="0"/>
                <a:cs typeface="Arial" panose="020B0604020202020204" pitchFamily="34" charset="0"/>
              </a:rPr>
              <a:t>Aplicación del </a:t>
            </a:r>
            <a:r>
              <a:rPr lang="es-ES" sz="4400" b="1" dirty="0">
                <a:solidFill>
                  <a:schemeClr val="accent4"/>
                </a:solidFill>
                <a:latin typeface="Arial" panose="020B0604020202020204" pitchFamily="34" charset="0"/>
                <a:cs typeface="Arial" panose="020B0604020202020204" pitchFamily="34" charset="0"/>
              </a:rPr>
              <a:t>MIPG</a:t>
            </a:r>
            <a:r>
              <a:rPr lang="es-ES" sz="4400" b="1" dirty="0">
                <a:solidFill>
                  <a:schemeClr val="bg1"/>
                </a:solidFill>
                <a:latin typeface="Arial" panose="020B0604020202020204" pitchFamily="34" charset="0"/>
                <a:cs typeface="Arial" panose="020B0604020202020204" pitchFamily="34" charset="0"/>
              </a:rPr>
              <a:t> en la </a:t>
            </a:r>
            <a:r>
              <a:rPr lang="es-ES" sz="4400" b="1" dirty="0">
                <a:solidFill>
                  <a:schemeClr val="accent4"/>
                </a:solidFill>
                <a:latin typeface="Arial" panose="020B0604020202020204" pitchFamily="34" charset="0"/>
                <a:cs typeface="Arial" panose="020B0604020202020204" pitchFamily="34" charset="0"/>
              </a:rPr>
              <a:t>EDAT</a:t>
            </a:r>
            <a:r>
              <a:rPr lang="es-ES" sz="5400" b="1" dirty="0">
                <a:solidFill>
                  <a:schemeClr val="accent4"/>
                </a:solidFill>
                <a:latin typeface="Arial" panose="020B0604020202020204" pitchFamily="34" charset="0"/>
                <a:cs typeface="Arial" panose="020B0604020202020204" pitchFamily="34" charset="0"/>
              </a:rPr>
              <a:t>!</a:t>
            </a:r>
            <a:endParaRPr lang="es-CO" sz="4400" b="1" dirty="0">
              <a:solidFill>
                <a:schemeClr val="accent4"/>
              </a:solidFill>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C0DE16A6-5F05-4DEA-E8C5-625032B18437}"/>
              </a:ext>
            </a:extLst>
          </p:cNvPr>
          <p:cNvSpPr txBox="1"/>
          <p:nvPr/>
        </p:nvSpPr>
        <p:spPr>
          <a:xfrm>
            <a:off x="192657" y="2317004"/>
            <a:ext cx="11178249" cy="3054667"/>
          </a:xfrm>
          <a:prstGeom prst="roundRect">
            <a:avLst/>
          </a:prstGeom>
          <a:solidFill>
            <a:srgbClr val="2564B1"/>
          </a:solidFill>
        </p:spPr>
        <p:txBody>
          <a:bodyPr wrap="square" rtlCol="0">
            <a:spAutoFit/>
          </a:bodyPr>
          <a:lstStyle/>
          <a:p>
            <a:pPr>
              <a:lnSpc>
                <a:spcPct val="107000"/>
              </a:lnSpc>
              <a:spcAft>
                <a:spcPts val="800"/>
              </a:spcAft>
            </a:pPr>
            <a:endParaRPr lang="es-CO" b="1" dirty="0">
              <a:solidFill>
                <a:schemeClr val="bg1"/>
              </a:solidFill>
              <a:latin typeface="Arial" panose="020B0604020202020204" pitchFamily="34" charset="0"/>
              <a:cs typeface="Arial" panose="020B0604020202020204" pitchFamily="34" charset="0"/>
            </a:endParaRPr>
          </a:p>
          <a:p>
            <a:pPr>
              <a:lnSpc>
                <a:spcPct val="107000"/>
              </a:lnSpc>
              <a:spcAft>
                <a:spcPts val="800"/>
              </a:spcAft>
            </a:pPr>
            <a:endParaRPr lang="es-CO" b="1" dirty="0">
              <a:solidFill>
                <a:schemeClr val="bg1"/>
              </a:solidFill>
              <a:latin typeface="Arial" panose="020B0604020202020204" pitchFamily="34" charset="0"/>
              <a:cs typeface="Arial" panose="020B0604020202020204" pitchFamily="34" charset="0"/>
            </a:endParaRPr>
          </a:p>
          <a:p>
            <a:pPr>
              <a:lnSpc>
                <a:spcPct val="107000"/>
              </a:lnSpc>
              <a:spcAft>
                <a:spcPts val="800"/>
              </a:spcAft>
            </a:pPr>
            <a:endParaRPr lang="es-CO" b="1" dirty="0">
              <a:solidFill>
                <a:schemeClr val="bg1"/>
              </a:solidFill>
              <a:latin typeface="Arial" panose="020B0604020202020204" pitchFamily="34" charset="0"/>
              <a:cs typeface="Arial" panose="020B0604020202020204" pitchFamily="34" charset="0"/>
            </a:endParaRPr>
          </a:p>
          <a:p>
            <a:pPr>
              <a:lnSpc>
                <a:spcPct val="107000"/>
              </a:lnSpc>
              <a:spcAft>
                <a:spcPts val="800"/>
              </a:spcAft>
            </a:pPr>
            <a:endParaRPr lang="es-CO" b="1" dirty="0">
              <a:solidFill>
                <a:schemeClr val="bg1"/>
              </a:solidFill>
              <a:latin typeface="Arial" panose="020B0604020202020204" pitchFamily="34" charset="0"/>
              <a:cs typeface="Arial" panose="020B0604020202020204" pitchFamily="34" charset="0"/>
            </a:endParaRPr>
          </a:p>
          <a:p>
            <a:pPr>
              <a:lnSpc>
                <a:spcPct val="107000"/>
              </a:lnSpc>
              <a:spcAft>
                <a:spcPts val="800"/>
              </a:spcAft>
            </a:pPr>
            <a:endParaRPr lang="es-CO" b="1" dirty="0">
              <a:solidFill>
                <a:schemeClr val="bg1"/>
              </a:solidFill>
              <a:latin typeface="Arial" panose="020B0604020202020204" pitchFamily="34" charset="0"/>
              <a:cs typeface="Arial" panose="020B0604020202020204" pitchFamily="34" charset="0"/>
            </a:endParaRPr>
          </a:p>
          <a:p>
            <a:pPr>
              <a:lnSpc>
                <a:spcPct val="107000"/>
              </a:lnSpc>
              <a:spcAft>
                <a:spcPts val="800"/>
              </a:spcAft>
            </a:pPr>
            <a:endParaRPr lang="es-CO" b="1" dirty="0">
              <a:solidFill>
                <a:schemeClr val="bg1"/>
              </a:solidFill>
              <a:latin typeface="Arial" panose="020B0604020202020204" pitchFamily="34" charset="0"/>
              <a:cs typeface="Arial" panose="020B0604020202020204" pitchFamily="34" charset="0"/>
            </a:endParaRPr>
          </a:p>
          <a:p>
            <a:pPr>
              <a:lnSpc>
                <a:spcPct val="107000"/>
              </a:lnSpc>
              <a:spcAft>
                <a:spcPts val="800"/>
              </a:spcAft>
            </a:pPr>
            <a:endParaRPr lang="es-CO" b="1" dirty="0">
              <a:solidFill>
                <a:schemeClr val="bg1"/>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CECFEF9D-0C86-8B85-8313-6E8B5653C658}"/>
              </a:ext>
            </a:extLst>
          </p:cNvPr>
          <p:cNvSpPr txBox="1"/>
          <p:nvPr/>
        </p:nvSpPr>
        <p:spPr>
          <a:xfrm>
            <a:off x="451874" y="1700654"/>
            <a:ext cx="4404612" cy="3683060"/>
          </a:xfrm>
          <a:custGeom>
            <a:avLst/>
            <a:gdLst>
              <a:gd name="connsiteX0" fmla="*/ 0 w 4775340"/>
              <a:gd name="connsiteY0" fmla="*/ 334850 h 2009061"/>
              <a:gd name="connsiteX1" fmla="*/ 334850 w 4775340"/>
              <a:gd name="connsiteY1" fmla="*/ 0 h 2009061"/>
              <a:gd name="connsiteX2" fmla="*/ 4440490 w 4775340"/>
              <a:gd name="connsiteY2" fmla="*/ 0 h 2009061"/>
              <a:gd name="connsiteX3" fmla="*/ 4775340 w 4775340"/>
              <a:gd name="connsiteY3" fmla="*/ 334850 h 2009061"/>
              <a:gd name="connsiteX4" fmla="*/ 4775340 w 4775340"/>
              <a:gd name="connsiteY4" fmla="*/ 1674211 h 2009061"/>
              <a:gd name="connsiteX5" fmla="*/ 4440490 w 4775340"/>
              <a:gd name="connsiteY5" fmla="*/ 2009061 h 2009061"/>
              <a:gd name="connsiteX6" fmla="*/ 334850 w 4775340"/>
              <a:gd name="connsiteY6" fmla="*/ 2009061 h 2009061"/>
              <a:gd name="connsiteX7" fmla="*/ 0 w 4775340"/>
              <a:gd name="connsiteY7" fmla="*/ 1674211 h 2009061"/>
              <a:gd name="connsiteX8" fmla="*/ 0 w 4775340"/>
              <a:gd name="connsiteY8" fmla="*/ 334850 h 2009061"/>
              <a:gd name="connsiteX0" fmla="*/ 0 w 4775340"/>
              <a:gd name="connsiteY0" fmla="*/ 337295 h 2011506"/>
              <a:gd name="connsiteX1" fmla="*/ 334850 w 4775340"/>
              <a:gd name="connsiteY1" fmla="*/ 2445 h 2011506"/>
              <a:gd name="connsiteX2" fmla="*/ 3200540 w 4775340"/>
              <a:gd name="connsiteY2" fmla="*/ 0 h 2011506"/>
              <a:gd name="connsiteX3" fmla="*/ 4440490 w 4775340"/>
              <a:gd name="connsiteY3" fmla="*/ 2445 h 2011506"/>
              <a:gd name="connsiteX4" fmla="*/ 4775340 w 4775340"/>
              <a:gd name="connsiteY4" fmla="*/ 337295 h 2011506"/>
              <a:gd name="connsiteX5" fmla="*/ 4775340 w 4775340"/>
              <a:gd name="connsiteY5" fmla="*/ 1676656 h 2011506"/>
              <a:gd name="connsiteX6" fmla="*/ 4440490 w 4775340"/>
              <a:gd name="connsiteY6" fmla="*/ 2011506 h 2011506"/>
              <a:gd name="connsiteX7" fmla="*/ 334850 w 4775340"/>
              <a:gd name="connsiteY7" fmla="*/ 2011506 h 2011506"/>
              <a:gd name="connsiteX8" fmla="*/ 0 w 4775340"/>
              <a:gd name="connsiteY8" fmla="*/ 1676656 h 2011506"/>
              <a:gd name="connsiteX9" fmla="*/ 0 w 4775340"/>
              <a:gd name="connsiteY9" fmla="*/ 337295 h 2011506"/>
              <a:gd name="connsiteX0" fmla="*/ 0 w 4775341"/>
              <a:gd name="connsiteY0" fmla="*/ 337295 h 2011506"/>
              <a:gd name="connsiteX1" fmla="*/ 334850 w 4775341"/>
              <a:gd name="connsiteY1" fmla="*/ 24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0 w 4775341"/>
              <a:gd name="connsiteY0" fmla="*/ 3372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419740 w 4775341"/>
              <a:gd name="connsiteY5" fmla="*/ 16385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15769"/>
              <a:gd name="connsiteY0" fmla="*/ 311895 h 2011506"/>
              <a:gd name="connsiteX1" fmla="*/ 741250 w 4715769"/>
              <a:gd name="connsiteY1" fmla="*/ 27845 h 2011506"/>
              <a:gd name="connsiteX2" fmla="*/ 3200540 w 4715769"/>
              <a:gd name="connsiteY2" fmla="*/ 0 h 2011506"/>
              <a:gd name="connsiteX3" fmla="*/ 4592890 w 4715769"/>
              <a:gd name="connsiteY3" fmla="*/ 2445 h 2011506"/>
              <a:gd name="connsiteX4" fmla="*/ 4699140 w 4715769"/>
              <a:gd name="connsiteY4" fmla="*/ 337295 h 2011506"/>
              <a:gd name="connsiteX5" fmla="*/ 4419740 w 4715769"/>
              <a:gd name="connsiteY5" fmla="*/ 1638556 h 2011506"/>
              <a:gd name="connsiteX6" fmla="*/ 4046790 w 4715769"/>
              <a:gd name="connsiteY6" fmla="*/ 2011506 h 2011506"/>
              <a:gd name="connsiteX7" fmla="*/ 334850 w 4715769"/>
              <a:gd name="connsiteY7" fmla="*/ 2011506 h 2011506"/>
              <a:gd name="connsiteX8" fmla="*/ 0 w 4715769"/>
              <a:gd name="connsiteY8" fmla="*/ 1676656 h 2011506"/>
              <a:gd name="connsiteX9" fmla="*/ 304800 w 4715769"/>
              <a:gd name="connsiteY9" fmla="*/ 311895 h 2011506"/>
              <a:gd name="connsiteX0" fmla="*/ 304800 w 4699140"/>
              <a:gd name="connsiteY0" fmla="*/ 311895 h 2011506"/>
              <a:gd name="connsiteX1" fmla="*/ 741250 w 4699140"/>
              <a:gd name="connsiteY1" fmla="*/ 27845 h 2011506"/>
              <a:gd name="connsiteX2" fmla="*/ 3200540 w 4699140"/>
              <a:gd name="connsiteY2" fmla="*/ 0 h 2011506"/>
              <a:gd name="connsiteX3" fmla="*/ 4402390 w 4699140"/>
              <a:gd name="connsiteY3" fmla="*/ 2445 h 2011506"/>
              <a:gd name="connsiteX4" fmla="*/ 4699140 w 4699140"/>
              <a:gd name="connsiteY4" fmla="*/ 337295 h 2011506"/>
              <a:gd name="connsiteX5" fmla="*/ 4419740 w 4699140"/>
              <a:gd name="connsiteY5" fmla="*/ 1638556 h 2011506"/>
              <a:gd name="connsiteX6" fmla="*/ 4046790 w 4699140"/>
              <a:gd name="connsiteY6" fmla="*/ 2011506 h 2011506"/>
              <a:gd name="connsiteX7" fmla="*/ 334850 w 4699140"/>
              <a:gd name="connsiteY7" fmla="*/ 2011506 h 2011506"/>
              <a:gd name="connsiteX8" fmla="*/ 0 w 4699140"/>
              <a:gd name="connsiteY8" fmla="*/ 1676656 h 2011506"/>
              <a:gd name="connsiteX9" fmla="*/ 304800 w 4699140"/>
              <a:gd name="connsiteY9" fmla="*/ 311895 h 2011506"/>
              <a:gd name="connsiteX0" fmla="*/ 304800 w 4675939"/>
              <a:gd name="connsiteY0" fmla="*/ 311895 h 2011506"/>
              <a:gd name="connsiteX1" fmla="*/ 741250 w 4675939"/>
              <a:gd name="connsiteY1" fmla="*/ 27845 h 2011506"/>
              <a:gd name="connsiteX2" fmla="*/ 3200540 w 4675939"/>
              <a:gd name="connsiteY2" fmla="*/ 0 h 2011506"/>
              <a:gd name="connsiteX3" fmla="*/ 4402390 w 4675939"/>
              <a:gd name="connsiteY3" fmla="*/ 2445 h 2011506"/>
              <a:gd name="connsiteX4" fmla="*/ 4675939 w 4675939"/>
              <a:gd name="connsiteY4" fmla="*/ 506456 h 2011506"/>
              <a:gd name="connsiteX5" fmla="*/ 4419740 w 4675939"/>
              <a:gd name="connsiteY5" fmla="*/ 1638556 h 2011506"/>
              <a:gd name="connsiteX6" fmla="*/ 4046790 w 4675939"/>
              <a:gd name="connsiteY6" fmla="*/ 2011506 h 2011506"/>
              <a:gd name="connsiteX7" fmla="*/ 334850 w 4675939"/>
              <a:gd name="connsiteY7" fmla="*/ 2011506 h 2011506"/>
              <a:gd name="connsiteX8" fmla="*/ 0 w 4675939"/>
              <a:gd name="connsiteY8" fmla="*/ 1676656 h 2011506"/>
              <a:gd name="connsiteX9" fmla="*/ 304800 w 4675939"/>
              <a:gd name="connsiteY9" fmla="*/ 311895 h 2011506"/>
              <a:gd name="connsiteX0" fmla="*/ 304800 w 4699141"/>
              <a:gd name="connsiteY0" fmla="*/ 311895 h 2011506"/>
              <a:gd name="connsiteX1" fmla="*/ 741250 w 4699141"/>
              <a:gd name="connsiteY1" fmla="*/ 27845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50644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339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35132 w 4699141"/>
              <a:gd name="connsiteY0" fmla="*/ 244822 h 2011506"/>
              <a:gd name="connsiteX1" fmla="*/ 650653 w 4699141"/>
              <a:gd name="connsiteY1" fmla="*/ 339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35132 w 4699141"/>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419740 w 4729472"/>
              <a:gd name="connsiteY5" fmla="*/ 1638556 h 2011506"/>
              <a:gd name="connsiteX6" fmla="*/ 4046790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4046790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3895134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3895134 w 4729472"/>
              <a:gd name="connsiteY6" fmla="*/ 2011506 h 2011506"/>
              <a:gd name="connsiteX7" fmla="*/ 334850 w 4729472"/>
              <a:gd name="connsiteY7" fmla="*/ 2011506 h 2011506"/>
              <a:gd name="connsiteX8" fmla="*/ 0 w 4729472"/>
              <a:gd name="connsiteY8" fmla="*/ 1777265 h 2011506"/>
              <a:gd name="connsiteX9" fmla="*/ 335132 w 4729472"/>
              <a:gd name="connsiteY9" fmla="*/ 244822 h 201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9472" h="2011506">
                <a:moveTo>
                  <a:pt x="335132" y="244822"/>
                </a:moveTo>
                <a:cubicBezTo>
                  <a:pt x="335132" y="59889"/>
                  <a:pt x="465720" y="339"/>
                  <a:pt x="650653" y="339"/>
                </a:cubicBezTo>
                <a:lnTo>
                  <a:pt x="3200540" y="0"/>
                </a:lnTo>
                <a:lnTo>
                  <a:pt x="4402390" y="2445"/>
                </a:lnTo>
                <a:cubicBezTo>
                  <a:pt x="4587323" y="2445"/>
                  <a:pt x="4729472" y="32628"/>
                  <a:pt x="4729472" y="217561"/>
                </a:cubicBezTo>
                <a:lnTo>
                  <a:pt x="4389409" y="1739165"/>
                </a:lnTo>
                <a:cubicBezTo>
                  <a:pt x="4389409" y="1924098"/>
                  <a:pt x="4080067" y="2011506"/>
                  <a:pt x="3895134" y="2011506"/>
                </a:cubicBezTo>
                <a:lnTo>
                  <a:pt x="334850" y="2011506"/>
                </a:lnTo>
                <a:cubicBezTo>
                  <a:pt x="149917" y="2011506"/>
                  <a:pt x="0" y="1962198"/>
                  <a:pt x="0" y="1777265"/>
                </a:cubicBezTo>
                <a:lnTo>
                  <a:pt x="335132" y="244822"/>
                </a:lnTo>
                <a:close/>
              </a:path>
            </a:pathLst>
          </a:custGeom>
          <a:solidFill>
            <a:srgbClr val="00A9EC"/>
          </a:solidFill>
        </p:spPr>
        <p:txBody>
          <a:bodyPr wrap="square">
            <a:spAutoFit/>
          </a:bodyPr>
          <a:lstStyle/>
          <a:p>
            <a:pPr>
              <a:spcAft>
                <a:spcPts val="800"/>
              </a:spcAft>
            </a:pPr>
            <a:r>
              <a:rPr lang="es-ES" sz="2000" b="1" dirty="0">
                <a:solidFill>
                  <a:schemeClr val="bg1"/>
                </a:solidFill>
              </a:rPr>
              <a:t>       En la  </a:t>
            </a:r>
            <a:r>
              <a:rPr lang="es-ES" sz="2000" b="1" dirty="0">
                <a:solidFill>
                  <a:schemeClr val="accent4"/>
                </a:solidFill>
              </a:rPr>
              <a:t>(EDAT) </a:t>
            </a:r>
            <a:r>
              <a:rPr lang="es-ES" sz="2000" b="1" dirty="0">
                <a:solidFill>
                  <a:schemeClr val="bg1"/>
                </a:solidFill>
              </a:rPr>
              <a:t>ha adoptado el</a:t>
            </a:r>
          </a:p>
          <a:p>
            <a:pPr>
              <a:spcAft>
                <a:spcPts val="800"/>
              </a:spcAft>
            </a:pPr>
            <a:r>
              <a:rPr lang="es-ES" sz="2000" b="1" dirty="0">
                <a:solidFill>
                  <a:schemeClr val="bg1"/>
                </a:solidFill>
              </a:rPr>
              <a:t>    Modelo Integrado de Planeación y </a:t>
            </a:r>
          </a:p>
          <a:p>
            <a:pPr>
              <a:spcAft>
                <a:spcPts val="800"/>
              </a:spcAft>
            </a:pPr>
            <a:r>
              <a:rPr lang="es-ES" sz="2000" b="1" dirty="0">
                <a:solidFill>
                  <a:schemeClr val="bg1"/>
                </a:solidFill>
              </a:rPr>
              <a:t>    Gestión </a:t>
            </a:r>
            <a:r>
              <a:rPr lang="es-ES" sz="2000" b="1" dirty="0">
                <a:solidFill>
                  <a:schemeClr val="accent4"/>
                </a:solidFill>
              </a:rPr>
              <a:t>(MIPG) </a:t>
            </a:r>
            <a:r>
              <a:rPr lang="es-ES" sz="2000" b="1" dirty="0">
                <a:solidFill>
                  <a:schemeClr val="bg1"/>
                </a:solidFill>
              </a:rPr>
              <a:t>como una </a:t>
            </a:r>
          </a:p>
          <a:p>
            <a:pPr>
              <a:spcAft>
                <a:spcPts val="800"/>
              </a:spcAft>
            </a:pPr>
            <a:r>
              <a:rPr lang="es-ES" sz="2000" b="1" dirty="0">
                <a:solidFill>
                  <a:schemeClr val="bg1"/>
                </a:solidFill>
              </a:rPr>
              <a:t>   herramienta estratégica para </a:t>
            </a:r>
          </a:p>
          <a:p>
            <a:pPr>
              <a:spcAft>
                <a:spcPts val="800"/>
              </a:spcAft>
            </a:pPr>
            <a:r>
              <a:rPr lang="es-ES" sz="2000" b="1" dirty="0">
                <a:solidFill>
                  <a:schemeClr val="bg1"/>
                </a:solidFill>
              </a:rPr>
              <a:t>  fortalecer su estructura </a:t>
            </a:r>
          </a:p>
          <a:p>
            <a:pPr>
              <a:spcAft>
                <a:spcPts val="800"/>
              </a:spcAft>
            </a:pPr>
            <a:r>
              <a:rPr lang="es-ES" sz="2000" b="1" dirty="0">
                <a:solidFill>
                  <a:schemeClr val="bg1"/>
                </a:solidFill>
              </a:rPr>
              <a:t> administrativa y operativa, </a:t>
            </a:r>
          </a:p>
          <a:p>
            <a:pPr>
              <a:spcAft>
                <a:spcPts val="800"/>
              </a:spcAft>
            </a:pPr>
            <a:r>
              <a:rPr lang="es-ES" sz="2000" b="1" dirty="0">
                <a:solidFill>
                  <a:schemeClr val="bg1"/>
                </a:solidFill>
              </a:rPr>
              <a:t>asegurando una gestión pública</a:t>
            </a:r>
          </a:p>
          <a:p>
            <a:pPr>
              <a:spcAft>
                <a:spcPts val="800"/>
              </a:spcAft>
            </a:pPr>
            <a:r>
              <a:rPr lang="es-ES" sz="2000" b="1" dirty="0">
                <a:solidFill>
                  <a:schemeClr val="bg1"/>
                </a:solidFill>
              </a:rPr>
              <a:t>más efectiva, transparente y </a:t>
            </a:r>
          </a:p>
          <a:p>
            <a:pPr>
              <a:spcAft>
                <a:spcPts val="800"/>
              </a:spcAft>
            </a:pPr>
            <a:r>
              <a:rPr lang="es-ES" sz="2000" b="1" dirty="0">
                <a:solidFill>
                  <a:schemeClr val="bg1"/>
                </a:solidFill>
              </a:rPr>
              <a:t> orientada al ciudadano.</a:t>
            </a:r>
            <a:endParaRPr lang="es-CO" sz="2000" b="1" dirty="0">
              <a:solidFill>
                <a:schemeClr val="bg1"/>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E96346BE-1190-37AD-D784-7F94E44791A1}"/>
              </a:ext>
            </a:extLst>
          </p:cNvPr>
          <p:cNvSpPr txBox="1"/>
          <p:nvPr/>
        </p:nvSpPr>
        <p:spPr>
          <a:xfrm>
            <a:off x="4724988" y="1709517"/>
            <a:ext cx="7274355" cy="1055608"/>
          </a:xfrm>
          <a:prstGeom prst="roundRect">
            <a:avLst/>
          </a:prstGeom>
          <a:solidFill>
            <a:schemeClr val="accent1">
              <a:lumMod val="40000"/>
              <a:lumOff val="60000"/>
            </a:schemeClr>
          </a:solidFill>
        </p:spPr>
        <p:txBody>
          <a:bodyPr wrap="square">
            <a:spAutoFit/>
          </a:bodyPr>
          <a:lstStyle/>
          <a:p>
            <a:r>
              <a:rPr lang="es-ES" sz="1400" b="1" dirty="0"/>
              <a:t>Implementación transversal:</a:t>
            </a:r>
            <a:br>
              <a:rPr lang="es-ES" sz="1400" dirty="0"/>
            </a:br>
            <a:r>
              <a:rPr lang="es-ES" sz="1400" dirty="0"/>
              <a:t>El MIPG se aplica en todos los niveles de gestión de la EDAT, desde la alta dirección hasta las áreas operativas, asegurando coherencia institucional y alineación con los objetivos estratégicos del Estado.</a:t>
            </a:r>
            <a:endParaRPr lang="es-CO" sz="1400" dirty="0"/>
          </a:p>
        </p:txBody>
      </p:sp>
      <p:sp>
        <p:nvSpPr>
          <p:cNvPr id="9" name="CuadroTexto 8">
            <a:extLst>
              <a:ext uri="{FF2B5EF4-FFF2-40B4-BE49-F238E27FC236}">
                <a16:creationId xmlns:a16="http://schemas.microsoft.com/office/drawing/2014/main" id="{CA22396A-ABB1-AAAA-AC3D-AB25C08BD462}"/>
              </a:ext>
            </a:extLst>
          </p:cNvPr>
          <p:cNvSpPr txBox="1"/>
          <p:nvPr/>
        </p:nvSpPr>
        <p:spPr>
          <a:xfrm>
            <a:off x="4575698" y="2792615"/>
            <a:ext cx="7423645" cy="1055608"/>
          </a:xfrm>
          <a:prstGeom prst="roundRect">
            <a:avLst/>
          </a:prstGeom>
          <a:solidFill>
            <a:schemeClr val="accent1">
              <a:lumMod val="40000"/>
              <a:lumOff val="60000"/>
            </a:schemeClr>
          </a:solidFill>
        </p:spPr>
        <p:txBody>
          <a:bodyPr wrap="square">
            <a:spAutoFit/>
          </a:bodyPr>
          <a:lstStyle/>
          <a:p>
            <a:r>
              <a:rPr lang="es-ES" sz="1400" b="1" dirty="0"/>
              <a:t>Mejora del desempeño institucional:</a:t>
            </a:r>
            <a:br>
              <a:rPr lang="es-ES" sz="1400" dirty="0"/>
            </a:br>
            <a:r>
              <a:rPr lang="es-ES" sz="1400" dirty="0"/>
              <a:t>A través del seguimiento a indicadores, autoevaluaciones periódicas y planes de mejora continua, la EDAT fortalece su capacidad de respuesta, eficiencia en la prestación de servicios y cumplimiento de metas.</a:t>
            </a:r>
            <a:endParaRPr lang="es-CO" sz="1400" dirty="0"/>
          </a:p>
        </p:txBody>
      </p:sp>
      <p:sp>
        <p:nvSpPr>
          <p:cNvPr id="10" name="CuadroTexto 9">
            <a:extLst>
              <a:ext uri="{FF2B5EF4-FFF2-40B4-BE49-F238E27FC236}">
                <a16:creationId xmlns:a16="http://schemas.microsoft.com/office/drawing/2014/main" id="{F79C0797-46F6-4F16-4B6E-E648E3C002D2}"/>
              </a:ext>
            </a:extLst>
          </p:cNvPr>
          <p:cNvSpPr txBox="1"/>
          <p:nvPr/>
        </p:nvSpPr>
        <p:spPr>
          <a:xfrm>
            <a:off x="4464523" y="3872428"/>
            <a:ext cx="7534820" cy="1055608"/>
          </a:xfrm>
          <a:prstGeom prst="roundRect">
            <a:avLst/>
          </a:prstGeom>
          <a:solidFill>
            <a:schemeClr val="accent1">
              <a:lumMod val="40000"/>
              <a:lumOff val="60000"/>
            </a:schemeClr>
          </a:solidFill>
        </p:spPr>
        <p:txBody>
          <a:bodyPr wrap="square">
            <a:spAutoFit/>
          </a:bodyPr>
          <a:lstStyle/>
          <a:p>
            <a:r>
              <a:rPr lang="es-ES" sz="1400" b="1" dirty="0"/>
              <a:t>Articulación con la comunidad:</a:t>
            </a:r>
            <a:br>
              <a:rPr lang="es-ES" sz="1400" dirty="0"/>
            </a:br>
            <a:r>
              <a:rPr lang="es-ES" sz="1400" dirty="0"/>
              <a:t>El modelo promueve la participación ciudadana, el control social y la rendición de cuentas, generando confianza entre la institución y la población beneficiaria, especialmente en zonas rurales y de mayor vulnerabilidad.</a:t>
            </a:r>
            <a:endParaRPr lang="es-CO" sz="1400" dirty="0"/>
          </a:p>
        </p:txBody>
      </p:sp>
      <p:sp>
        <p:nvSpPr>
          <p:cNvPr id="12" name="CuadroTexto 11">
            <a:extLst>
              <a:ext uri="{FF2B5EF4-FFF2-40B4-BE49-F238E27FC236}">
                <a16:creationId xmlns:a16="http://schemas.microsoft.com/office/drawing/2014/main" id="{3D47EE89-C04F-05D0-F492-5C34FAC83424}"/>
              </a:ext>
            </a:extLst>
          </p:cNvPr>
          <p:cNvSpPr txBox="1"/>
          <p:nvPr/>
        </p:nvSpPr>
        <p:spPr>
          <a:xfrm>
            <a:off x="4361093" y="4963332"/>
            <a:ext cx="7638250" cy="817245"/>
          </a:xfrm>
          <a:prstGeom prst="roundRect">
            <a:avLst/>
          </a:prstGeom>
          <a:solidFill>
            <a:schemeClr val="accent1">
              <a:lumMod val="40000"/>
              <a:lumOff val="60000"/>
            </a:schemeClr>
          </a:solidFill>
        </p:spPr>
        <p:txBody>
          <a:bodyPr wrap="square">
            <a:spAutoFit/>
          </a:bodyPr>
          <a:lstStyle/>
          <a:p>
            <a:r>
              <a:rPr lang="es-ES" sz="1400" b="1" dirty="0"/>
              <a:t>Compromiso con la transparencia:</a:t>
            </a:r>
            <a:br>
              <a:rPr lang="es-ES" sz="1400" dirty="0"/>
            </a:br>
            <a:r>
              <a:rPr lang="es-ES" sz="1400" dirty="0"/>
              <a:t>Se refuerzan las prácticas de buen gobierno, ética pública y acceso a la información, en línea con los principios del Código de Integridad y la Ley de Transparencia.</a:t>
            </a:r>
            <a:endParaRPr lang="es-CO" sz="1400" dirty="0"/>
          </a:p>
        </p:txBody>
      </p:sp>
    </p:spTree>
    <p:extLst>
      <p:ext uri="{BB962C8B-B14F-4D97-AF65-F5344CB8AC3E}">
        <p14:creationId xmlns:p14="http://schemas.microsoft.com/office/powerpoint/2010/main" val="2312382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C919E-E19B-B788-6AAF-AF92B5385E3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E4F8212-8D0C-B1F5-4065-6F68CF863523}"/>
              </a:ext>
            </a:extLst>
          </p:cNvPr>
          <p:cNvSpPr>
            <a:spLocks noGrp="1"/>
          </p:cNvSpPr>
          <p:nvPr>
            <p:ph type="title"/>
          </p:nvPr>
        </p:nvSpPr>
        <p:spPr>
          <a:xfrm>
            <a:off x="2143824" y="273780"/>
            <a:ext cx="9073243" cy="941161"/>
          </a:xfrm>
        </p:spPr>
        <p:txBody>
          <a:bodyPr/>
          <a:lstStyle/>
          <a:p>
            <a:pPr algn="r"/>
            <a:r>
              <a:rPr lang="es-ES" sz="2000" dirty="0"/>
              <a:t>				</a:t>
            </a:r>
            <a:endParaRPr lang="es-CO" sz="2000" dirty="0"/>
          </a:p>
        </p:txBody>
      </p:sp>
      <p:pic>
        <p:nvPicPr>
          <p:cNvPr id="4" name="Imagen 3">
            <a:extLst>
              <a:ext uri="{FF2B5EF4-FFF2-40B4-BE49-F238E27FC236}">
                <a16:creationId xmlns:a16="http://schemas.microsoft.com/office/drawing/2014/main" id="{B907CA71-4F90-8421-754D-A5427E687F6D}"/>
              </a:ext>
            </a:extLst>
          </p:cNvPr>
          <p:cNvPicPr>
            <a:picLocks noChangeAspect="1"/>
          </p:cNvPicPr>
          <p:nvPr/>
        </p:nvPicPr>
        <p:blipFill>
          <a:blip r:embed="rId2">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171F9497-E7AE-F35C-A9E4-FD4158C75D47}"/>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F332BC05-7DB0-2D87-EFD7-86692B062936}"/>
              </a:ext>
            </a:extLst>
          </p:cNvPr>
          <p:cNvSpPr/>
          <p:nvPr/>
        </p:nvSpPr>
        <p:spPr>
          <a:xfrm>
            <a:off x="1212722" y="5758331"/>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angle 5">
            <a:extLst>
              <a:ext uri="{FF2B5EF4-FFF2-40B4-BE49-F238E27FC236}">
                <a16:creationId xmlns:a16="http://schemas.microsoft.com/office/drawing/2014/main" id="{8AD7A2A8-0B63-2872-BFF5-DCF890DF9A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9" name="CuadroTexto 38">
            <a:extLst>
              <a:ext uri="{FF2B5EF4-FFF2-40B4-BE49-F238E27FC236}">
                <a16:creationId xmlns:a16="http://schemas.microsoft.com/office/drawing/2014/main" id="{3F1E50E0-5302-88F6-5B8F-F85A938D551C}"/>
              </a:ext>
            </a:extLst>
          </p:cNvPr>
          <p:cNvSpPr txBox="1"/>
          <p:nvPr/>
        </p:nvSpPr>
        <p:spPr>
          <a:xfrm>
            <a:off x="271834" y="215286"/>
            <a:ext cx="7001853" cy="769441"/>
          </a:xfrm>
          <a:prstGeom prst="rect">
            <a:avLst/>
          </a:prstGeom>
          <a:noFill/>
        </p:spPr>
        <p:txBody>
          <a:bodyPr wrap="none" rtlCol="0">
            <a:spAutoFit/>
          </a:bodyPr>
          <a:lstStyle/>
          <a:p>
            <a:r>
              <a:rPr lang="es-ES" sz="4400" b="1" dirty="0">
                <a:solidFill>
                  <a:schemeClr val="bg1"/>
                </a:solidFill>
                <a:latin typeface="Arial" panose="020B0604020202020204" pitchFamily="34" charset="0"/>
                <a:cs typeface="Arial" panose="020B0604020202020204" pitchFamily="34" charset="0"/>
              </a:rPr>
              <a:t>RESULTADOS 2024 MIPG</a:t>
            </a:r>
            <a:endParaRPr lang="es-CO" sz="4400" b="1" dirty="0">
              <a:solidFill>
                <a:schemeClr val="accent4"/>
              </a:solidFill>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1B42BACA-31B1-1B05-E733-9460D185182E}"/>
              </a:ext>
            </a:extLst>
          </p:cNvPr>
          <p:cNvPicPr>
            <a:picLocks noChangeAspect="1"/>
          </p:cNvPicPr>
          <p:nvPr/>
        </p:nvPicPr>
        <p:blipFill rotWithShape="1">
          <a:blip r:embed="rId3"/>
          <a:srcRect l="15363" t="21694" r="17038" b="13478"/>
          <a:stretch/>
        </p:blipFill>
        <p:spPr>
          <a:xfrm>
            <a:off x="1818208" y="1552793"/>
            <a:ext cx="8241643" cy="4443748"/>
          </a:xfrm>
          <a:prstGeom prst="rect">
            <a:avLst/>
          </a:prstGeom>
        </p:spPr>
      </p:pic>
    </p:spTree>
    <p:extLst>
      <p:ext uri="{BB962C8B-B14F-4D97-AF65-F5344CB8AC3E}">
        <p14:creationId xmlns:p14="http://schemas.microsoft.com/office/powerpoint/2010/main" val="272573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C919E-E19B-B788-6AAF-AF92B5385E3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E4F8212-8D0C-B1F5-4065-6F68CF863523}"/>
              </a:ext>
            </a:extLst>
          </p:cNvPr>
          <p:cNvSpPr>
            <a:spLocks noGrp="1"/>
          </p:cNvSpPr>
          <p:nvPr>
            <p:ph type="title"/>
          </p:nvPr>
        </p:nvSpPr>
        <p:spPr>
          <a:xfrm>
            <a:off x="2143824" y="273780"/>
            <a:ext cx="9073243" cy="941161"/>
          </a:xfrm>
        </p:spPr>
        <p:txBody>
          <a:bodyPr/>
          <a:lstStyle/>
          <a:p>
            <a:pPr algn="r"/>
            <a:r>
              <a:rPr lang="es-ES" sz="2000" dirty="0"/>
              <a:t>				</a:t>
            </a:r>
            <a:endParaRPr lang="es-CO" sz="2000" dirty="0"/>
          </a:p>
        </p:txBody>
      </p:sp>
      <p:pic>
        <p:nvPicPr>
          <p:cNvPr id="4" name="Imagen 3">
            <a:extLst>
              <a:ext uri="{FF2B5EF4-FFF2-40B4-BE49-F238E27FC236}">
                <a16:creationId xmlns:a16="http://schemas.microsoft.com/office/drawing/2014/main" id="{B907CA71-4F90-8421-754D-A5427E687F6D}"/>
              </a:ext>
            </a:extLst>
          </p:cNvPr>
          <p:cNvPicPr>
            <a:picLocks noChangeAspect="1"/>
          </p:cNvPicPr>
          <p:nvPr/>
        </p:nvPicPr>
        <p:blipFill>
          <a:blip r:embed="rId2">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171F9497-E7AE-F35C-A9E4-FD4158C75D47}"/>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F332BC05-7DB0-2D87-EFD7-86692B062936}"/>
              </a:ext>
            </a:extLst>
          </p:cNvPr>
          <p:cNvSpPr/>
          <p:nvPr/>
        </p:nvSpPr>
        <p:spPr>
          <a:xfrm>
            <a:off x="1212722" y="5758331"/>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angle 5">
            <a:extLst>
              <a:ext uri="{FF2B5EF4-FFF2-40B4-BE49-F238E27FC236}">
                <a16:creationId xmlns:a16="http://schemas.microsoft.com/office/drawing/2014/main" id="{8AD7A2A8-0B63-2872-BFF5-DCF890DF9A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9" name="CuadroTexto 38">
            <a:extLst>
              <a:ext uri="{FF2B5EF4-FFF2-40B4-BE49-F238E27FC236}">
                <a16:creationId xmlns:a16="http://schemas.microsoft.com/office/drawing/2014/main" id="{3F1E50E0-5302-88F6-5B8F-F85A938D551C}"/>
              </a:ext>
            </a:extLst>
          </p:cNvPr>
          <p:cNvSpPr txBox="1"/>
          <p:nvPr/>
        </p:nvSpPr>
        <p:spPr>
          <a:xfrm>
            <a:off x="271834" y="215286"/>
            <a:ext cx="7001853" cy="769441"/>
          </a:xfrm>
          <a:prstGeom prst="rect">
            <a:avLst/>
          </a:prstGeom>
          <a:noFill/>
        </p:spPr>
        <p:txBody>
          <a:bodyPr wrap="none" rtlCol="0">
            <a:spAutoFit/>
          </a:bodyPr>
          <a:lstStyle/>
          <a:p>
            <a:r>
              <a:rPr lang="es-ES" sz="4400" b="1" dirty="0">
                <a:solidFill>
                  <a:schemeClr val="bg1"/>
                </a:solidFill>
                <a:latin typeface="Arial" panose="020B0604020202020204" pitchFamily="34" charset="0"/>
                <a:cs typeface="Arial" panose="020B0604020202020204" pitchFamily="34" charset="0"/>
              </a:rPr>
              <a:t>RESULTADOS 2024 MIPG</a:t>
            </a:r>
            <a:endParaRPr lang="es-CO" sz="4400" b="1" dirty="0">
              <a:solidFill>
                <a:schemeClr val="accent4"/>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C2E6449B-DF18-D628-7523-9B07676BDBFA}"/>
              </a:ext>
            </a:extLst>
          </p:cNvPr>
          <p:cNvPicPr>
            <a:picLocks noChangeAspect="1"/>
          </p:cNvPicPr>
          <p:nvPr/>
        </p:nvPicPr>
        <p:blipFill rotWithShape="1">
          <a:blip r:embed="rId3"/>
          <a:srcRect l="675" r="2062"/>
          <a:stretch/>
        </p:blipFill>
        <p:spPr>
          <a:xfrm>
            <a:off x="831102" y="1389078"/>
            <a:ext cx="10385965" cy="4920300"/>
          </a:xfrm>
          <a:prstGeom prst="rect">
            <a:avLst/>
          </a:prstGeom>
        </p:spPr>
      </p:pic>
    </p:spTree>
    <p:extLst>
      <p:ext uri="{BB962C8B-B14F-4D97-AF65-F5344CB8AC3E}">
        <p14:creationId xmlns:p14="http://schemas.microsoft.com/office/powerpoint/2010/main" val="3483836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C919E-E19B-B788-6AAF-AF92B5385E3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E4F8212-8D0C-B1F5-4065-6F68CF863523}"/>
              </a:ext>
            </a:extLst>
          </p:cNvPr>
          <p:cNvSpPr>
            <a:spLocks noGrp="1"/>
          </p:cNvSpPr>
          <p:nvPr>
            <p:ph type="title"/>
          </p:nvPr>
        </p:nvSpPr>
        <p:spPr>
          <a:xfrm>
            <a:off x="2143824" y="273780"/>
            <a:ext cx="9073243" cy="941161"/>
          </a:xfrm>
        </p:spPr>
        <p:txBody>
          <a:bodyPr/>
          <a:lstStyle/>
          <a:p>
            <a:pPr algn="r"/>
            <a:r>
              <a:rPr lang="es-ES" sz="2000" dirty="0"/>
              <a:t>				</a:t>
            </a:r>
            <a:endParaRPr lang="es-CO" sz="2000" dirty="0"/>
          </a:p>
        </p:txBody>
      </p:sp>
      <p:pic>
        <p:nvPicPr>
          <p:cNvPr id="4" name="Imagen 3">
            <a:extLst>
              <a:ext uri="{FF2B5EF4-FFF2-40B4-BE49-F238E27FC236}">
                <a16:creationId xmlns:a16="http://schemas.microsoft.com/office/drawing/2014/main" id="{B907CA71-4F90-8421-754D-A5427E687F6D}"/>
              </a:ext>
            </a:extLst>
          </p:cNvPr>
          <p:cNvPicPr>
            <a:picLocks noChangeAspect="1"/>
          </p:cNvPicPr>
          <p:nvPr/>
        </p:nvPicPr>
        <p:blipFill>
          <a:blip r:embed="rId2">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171F9497-E7AE-F35C-A9E4-FD4158C75D47}"/>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F332BC05-7DB0-2D87-EFD7-86692B062936}"/>
              </a:ext>
            </a:extLst>
          </p:cNvPr>
          <p:cNvSpPr/>
          <p:nvPr/>
        </p:nvSpPr>
        <p:spPr>
          <a:xfrm>
            <a:off x="1212722" y="5758331"/>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angle 5">
            <a:extLst>
              <a:ext uri="{FF2B5EF4-FFF2-40B4-BE49-F238E27FC236}">
                <a16:creationId xmlns:a16="http://schemas.microsoft.com/office/drawing/2014/main" id="{8AD7A2A8-0B63-2872-BFF5-DCF890DF9A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9" name="CuadroTexto 38">
            <a:extLst>
              <a:ext uri="{FF2B5EF4-FFF2-40B4-BE49-F238E27FC236}">
                <a16:creationId xmlns:a16="http://schemas.microsoft.com/office/drawing/2014/main" id="{3F1E50E0-5302-88F6-5B8F-F85A938D551C}"/>
              </a:ext>
            </a:extLst>
          </p:cNvPr>
          <p:cNvSpPr txBox="1"/>
          <p:nvPr/>
        </p:nvSpPr>
        <p:spPr>
          <a:xfrm>
            <a:off x="271834" y="215286"/>
            <a:ext cx="7001853" cy="769441"/>
          </a:xfrm>
          <a:prstGeom prst="rect">
            <a:avLst/>
          </a:prstGeom>
          <a:noFill/>
        </p:spPr>
        <p:txBody>
          <a:bodyPr wrap="none" rtlCol="0">
            <a:spAutoFit/>
          </a:bodyPr>
          <a:lstStyle/>
          <a:p>
            <a:r>
              <a:rPr lang="es-ES" sz="4400" b="1" dirty="0">
                <a:solidFill>
                  <a:schemeClr val="bg1"/>
                </a:solidFill>
                <a:latin typeface="Arial" panose="020B0604020202020204" pitchFamily="34" charset="0"/>
                <a:cs typeface="Arial" panose="020B0604020202020204" pitchFamily="34" charset="0"/>
              </a:rPr>
              <a:t>RESULTADOS 2024 MIPG</a:t>
            </a:r>
            <a:endParaRPr lang="es-CO" sz="4400" b="1" dirty="0">
              <a:solidFill>
                <a:schemeClr val="accent4"/>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AFB98CD5-4695-A451-1B47-8C497A652DA4}"/>
              </a:ext>
            </a:extLst>
          </p:cNvPr>
          <p:cNvPicPr>
            <a:picLocks noChangeAspect="1"/>
          </p:cNvPicPr>
          <p:nvPr/>
        </p:nvPicPr>
        <p:blipFill>
          <a:blip r:embed="rId3"/>
          <a:stretch>
            <a:fillRect/>
          </a:stretch>
        </p:blipFill>
        <p:spPr>
          <a:xfrm>
            <a:off x="409575" y="1786810"/>
            <a:ext cx="11372850" cy="3905250"/>
          </a:xfrm>
          <a:prstGeom prst="rect">
            <a:avLst/>
          </a:prstGeom>
        </p:spPr>
      </p:pic>
    </p:spTree>
    <p:extLst>
      <p:ext uri="{BB962C8B-B14F-4D97-AF65-F5344CB8AC3E}">
        <p14:creationId xmlns:p14="http://schemas.microsoft.com/office/powerpoint/2010/main" val="2752113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2268A-4CD6-4280-D6BF-AAB17F345BBC}"/>
            </a:ext>
          </a:extLst>
        </p:cNvPr>
        <p:cNvGrpSpPr/>
        <p:nvPr/>
      </p:nvGrpSpPr>
      <p:grpSpPr>
        <a:xfrm>
          <a:off x="0" y="0"/>
          <a:ext cx="0" cy="0"/>
          <a:chOff x="0" y="0"/>
          <a:chExt cx="0" cy="0"/>
        </a:xfrm>
      </p:grpSpPr>
      <p:pic>
        <p:nvPicPr>
          <p:cNvPr id="26" name="Imagen 25">
            <a:extLst>
              <a:ext uri="{FF2B5EF4-FFF2-40B4-BE49-F238E27FC236}">
                <a16:creationId xmlns:a16="http://schemas.microsoft.com/office/drawing/2014/main" id="{A40C3B69-9D22-803E-3A33-C61C12FF1AE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827" b="90751" l="9496" r="97329">
                        <a14:foregroundMark x1="36795" y1="56647" x2="23442" y2="67052"/>
                        <a14:foregroundMark x1="23442" y1="67052" x2="15134" y2="66474"/>
                        <a14:foregroundMark x1="53709" y1="74566" x2="54006" y2="90462"/>
                        <a14:foregroundMark x1="54006" y1="90462" x2="51929" y2="91040"/>
                        <a14:foregroundMark x1="83383" y1="62428" x2="97329" y2="67919"/>
                        <a14:foregroundMark x1="80712" y1="19075" x2="80712" y2="19075"/>
                        <a14:foregroundMark x1="79822" y1="53757" x2="94362" y2="64162"/>
                        <a14:foregroundMark x1="94362" y1="64162" x2="95252" y2="64451"/>
                        <a14:foregroundMark x1="73887" y1="56358" x2="86053" y2="65029"/>
                        <a14:foregroundMark x1="86053" y1="65029" x2="93472" y2="67630"/>
                      </a14:backgroundRemoval>
                    </a14:imgEffect>
                  </a14:imgLayer>
                </a14:imgProps>
              </a:ext>
            </a:extLst>
          </a:blip>
          <a:stretch>
            <a:fillRect/>
          </a:stretch>
        </p:blipFill>
        <p:spPr>
          <a:xfrm>
            <a:off x="9019858" y="1103135"/>
            <a:ext cx="3210373" cy="3296110"/>
          </a:xfrm>
          <a:prstGeom prst="rect">
            <a:avLst/>
          </a:prstGeom>
        </p:spPr>
      </p:pic>
      <p:sp>
        <p:nvSpPr>
          <p:cNvPr id="16" name="CuadroTexto 15">
            <a:extLst>
              <a:ext uri="{FF2B5EF4-FFF2-40B4-BE49-F238E27FC236}">
                <a16:creationId xmlns:a16="http://schemas.microsoft.com/office/drawing/2014/main" id="{29AAB559-E10D-81B9-047A-2F44A4359E65}"/>
              </a:ext>
            </a:extLst>
          </p:cNvPr>
          <p:cNvSpPr txBox="1"/>
          <p:nvPr/>
        </p:nvSpPr>
        <p:spPr>
          <a:xfrm>
            <a:off x="4660899" y="4347285"/>
            <a:ext cx="7085203" cy="1532334"/>
          </a:xfrm>
          <a:prstGeom prst="roundRect">
            <a:avLst/>
          </a:prstGeom>
          <a:solidFill>
            <a:srgbClr val="CEE8FA"/>
          </a:solidFill>
        </p:spPr>
        <p:txBody>
          <a:bodyPr wrap="square" rtlCol="0">
            <a:spAutoFit/>
          </a:bodyPr>
          <a:lstStyle/>
          <a:p>
            <a:pPr algn="ctr"/>
            <a:endParaRPr lang="es-ES" sz="2800" dirty="0"/>
          </a:p>
          <a:p>
            <a:pPr algn="ctr"/>
            <a:endParaRPr lang="es-CO" sz="2800" b="1" dirty="0">
              <a:solidFill>
                <a:schemeClr val="accent4"/>
              </a:solidFill>
              <a:latin typeface="Arial" panose="020B0604020202020204" pitchFamily="34" charset="0"/>
              <a:cs typeface="Arial" panose="020B0604020202020204" pitchFamily="34" charset="0"/>
            </a:endParaRPr>
          </a:p>
          <a:p>
            <a:pPr algn="ctr"/>
            <a:endParaRPr lang="es-CO" sz="2800" b="1" dirty="0">
              <a:solidFill>
                <a:schemeClr val="accent4"/>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FB76C319-5B56-5431-ECD3-5B306E3C1468}"/>
              </a:ext>
            </a:extLst>
          </p:cNvPr>
          <p:cNvSpPr txBox="1"/>
          <p:nvPr/>
        </p:nvSpPr>
        <p:spPr>
          <a:xfrm>
            <a:off x="2829832" y="2751190"/>
            <a:ext cx="7953604" cy="1532334"/>
          </a:xfrm>
          <a:prstGeom prst="roundRect">
            <a:avLst/>
          </a:prstGeom>
          <a:solidFill>
            <a:srgbClr val="CEE8FA"/>
          </a:solidFill>
        </p:spPr>
        <p:txBody>
          <a:bodyPr wrap="square" rtlCol="0">
            <a:spAutoFit/>
          </a:bodyPr>
          <a:lstStyle/>
          <a:p>
            <a:pPr algn="ctr"/>
            <a:endParaRPr lang="es-ES" sz="2800" dirty="0"/>
          </a:p>
          <a:p>
            <a:pPr algn="ctr"/>
            <a:r>
              <a:rPr lang="es-ES" sz="2800" dirty="0"/>
              <a:t>Gestora del Plan Departamental de Agua (PDA).</a:t>
            </a:r>
          </a:p>
          <a:p>
            <a:pPr algn="ctr"/>
            <a:endParaRPr lang="es-CO" sz="2800" b="1" dirty="0">
              <a:solidFill>
                <a:schemeClr val="accent4"/>
              </a:solidFill>
              <a:latin typeface="Arial" panose="020B0604020202020204" pitchFamily="34" charset="0"/>
              <a:cs typeface="Arial" panose="020B0604020202020204" pitchFamily="34" charset="0"/>
            </a:endParaRPr>
          </a:p>
        </p:txBody>
      </p:sp>
      <p:sp>
        <p:nvSpPr>
          <p:cNvPr id="2" name="Título 1">
            <a:extLst>
              <a:ext uri="{FF2B5EF4-FFF2-40B4-BE49-F238E27FC236}">
                <a16:creationId xmlns:a16="http://schemas.microsoft.com/office/drawing/2014/main" id="{28032347-7828-991D-DF55-B3BB6F499D9B}"/>
              </a:ext>
            </a:extLst>
          </p:cNvPr>
          <p:cNvSpPr>
            <a:spLocks noGrp="1"/>
          </p:cNvSpPr>
          <p:nvPr>
            <p:ph type="title"/>
          </p:nvPr>
        </p:nvSpPr>
        <p:spPr>
          <a:xfrm>
            <a:off x="2143824" y="273780"/>
            <a:ext cx="9073243" cy="941161"/>
          </a:xfrm>
        </p:spPr>
        <p:txBody>
          <a:bodyPr/>
          <a:lstStyle/>
          <a:p>
            <a:pPr algn="r"/>
            <a:r>
              <a:rPr lang="es-ES" sz="2000" dirty="0"/>
              <a:t>				</a:t>
            </a:r>
            <a:endParaRPr lang="es-CO" sz="2000" dirty="0"/>
          </a:p>
        </p:txBody>
      </p:sp>
      <p:pic>
        <p:nvPicPr>
          <p:cNvPr id="4" name="Imagen 3">
            <a:extLst>
              <a:ext uri="{FF2B5EF4-FFF2-40B4-BE49-F238E27FC236}">
                <a16:creationId xmlns:a16="http://schemas.microsoft.com/office/drawing/2014/main" id="{63003E8C-4B6D-7A67-8568-4EC74733389E}"/>
              </a:ext>
            </a:extLst>
          </p:cNvPr>
          <p:cNvPicPr>
            <a:picLocks noChangeAspect="1"/>
          </p:cNvPicPr>
          <p:nvPr/>
        </p:nvPicPr>
        <p:blipFill>
          <a:blip r:embed="rId4">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1D00A87A-AAB0-07D5-0829-5982CEA66BCF}"/>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9298C5B0-312C-E477-F18E-9EB7B546A144}"/>
              </a:ext>
            </a:extLst>
          </p:cNvPr>
          <p:cNvSpPr/>
          <p:nvPr/>
        </p:nvSpPr>
        <p:spPr>
          <a:xfrm>
            <a:off x="1212722" y="5749000"/>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angle 5">
            <a:extLst>
              <a:ext uri="{FF2B5EF4-FFF2-40B4-BE49-F238E27FC236}">
                <a16:creationId xmlns:a16="http://schemas.microsoft.com/office/drawing/2014/main" id="{EB48C390-E908-419E-6A63-FE73D3FD1C4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 name="CuadroTexto 2">
            <a:extLst>
              <a:ext uri="{FF2B5EF4-FFF2-40B4-BE49-F238E27FC236}">
                <a16:creationId xmlns:a16="http://schemas.microsoft.com/office/drawing/2014/main" id="{7987F2C2-8E01-3CD6-6692-2E202BFE6575}"/>
              </a:ext>
            </a:extLst>
          </p:cNvPr>
          <p:cNvSpPr txBox="1"/>
          <p:nvPr/>
        </p:nvSpPr>
        <p:spPr>
          <a:xfrm>
            <a:off x="393451" y="190362"/>
            <a:ext cx="5270995" cy="1015663"/>
          </a:xfrm>
          <a:prstGeom prst="rect">
            <a:avLst/>
          </a:prstGeom>
          <a:noFill/>
        </p:spPr>
        <p:txBody>
          <a:bodyPr wrap="none" rtlCol="0">
            <a:spAutoFit/>
          </a:bodyPr>
          <a:lstStyle/>
          <a:p>
            <a:r>
              <a:rPr lang="es-ES" sz="6000" b="1" dirty="0">
                <a:solidFill>
                  <a:schemeClr val="accent4"/>
                </a:solidFill>
                <a:latin typeface="Arial" panose="020B0604020202020204" pitchFamily="34" charset="0"/>
                <a:cs typeface="Arial" panose="020B0604020202020204" pitchFamily="34" charset="0"/>
              </a:rPr>
              <a:t>¡</a:t>
            </a:r>
            <a:r>
              <a:rPr lang="es-ES" sz="6000" b="1" dirty="0">
                <a:solidFill>
                  <a:schemeClr val="bg1"/>
                </a:solidFill>
                <a:latin typeface="Arial" panose="020B0604020202020204" pitchFamily="34" charset="0"/>
                <a:cs typeface="Arial" panose="020B0604020202020204" pitchFamily="34" charset="0"/>
              </a:rPr>
              <a:t>Bienvenidos</a:t>
            </a:r>
            <a:r>
              <a:rPr lang="es-ES" sz="6000" b="1" dirty="0">
                <a:solidFill>
                  <a:schemeClr val="accent4"/>
                </a:solidFill>
                <a:latin typeface="Arial" panose="020B0604020202020204" pitchFamily="34" charset="0"/>
                <a:cs typeface="Arial" panose="020B0604020202020204" pitchFamily="34" charset="0"/>
              </a:rPr>
              <a:t>!</a:t>
            </a:r>
            <a:endParaRPr lang="es-CO" sz="6000" b="1" dirty="0">
              <a:solidFill>
                <a:schemeClr val="accent4"/>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2677090A-FFA2-3365-2FC2-89ECC8A8FC25}"/>
              </a:ext>
            </a:extLst>
          </p:cNvPr>
          <p:cNvSpPr txBox="1"/>
          <p:nvPr/>
        </p:nvSpPr>
        <p:spPr>
          <a:xfrm>
            <a:off x="1483758" y="1825035"/>
            <a:ext cx="7953604" cy="1055608"/>
          </a:xfrm>
          <a:prstGeom prst="roundRect">
            <a:avLst/>
          </a:prstGeom>
          <a:solidFill>
            <a:srgbClr val="00A9EC"/>
          </a:solidFill>
          <a:ln>
            <a:noFill/>
          </a:ln>
        </p:spPr>
        <p:txBody>
          <a:bodyPr wrap="square" rtlCol="0">
            <a:spAutoFit/>
          </a:bodyPr>
          <a:lstStyle/>
          <a:p>
            <a:pPr algn="ctr"/>
            <a:r>
              <a:rPr lang="es-CO" sz="2800" dirty="0">
                <a:solidFill>
                  <a:schemeClr val="bg1"/>
                </a:solidFill>
              </a:rPr>
              <a:t>Creada el </a:t>
            </a:r>
            <a:r>
              <a:rPr lang="es-CO" sz="2800" b="1" dirty="0">
                <a:solidFill>
                  <a:srgbClr val="FFC000"/>
                </a:solidFill>
              </a:rPr>
              <a:t>28</a:t>
            </a:r>
            <a:r>
              <a:rPr lang="es-CO" sz="2800" dirty="0">
                <a:solidFill>
                  <a:schemeClr val="bg1"/>
                </a:solidFill>
              </a:rPr>
              <a:t> de julio de </a:t>
            </a:r>
            <a:r>
              <a:rPr lang="es-CO" sz="2800" b="1" dirty="0">
                <a:solidFill>
                  <a:srgbClr val="FFC000"/>
                </a:solidFill>
              </a:rPr>
              <a:t>2008</a:t>
            </a:r>
            <a:r>
              <a:rPr lang="es-CO" sz="2800" dirty="0">
                <a:solidFill>
                  <a:schemeClr val="bg1"/>
                </a:solidFill>
              </a:rPr>
              <a:t> como empresa pública descentralizada.</a:t>
            </a:r>
            <a:endParaRPr lang="es-CO" sz="2800" b="1" dirty="0">
              <a:solidFill>
                <a:schemeClr val="bg1"/>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127B7C0D-FF73-5F8F-5779-BB194D193203}"/>
              </a:ext>
            </a:extLst>
          </p:cNvPr>
          <p:cNvSpPr txBox="1"/>
          <p:nvPr/>
        </p:nvSpPr>
        <p:spPr>
          <a:xfrm>
            <a:off x="481463" y="4173218"/>
            <a:ext cx="5157337" cy="1770163"/>
          </a:xfrm>
          <a:custGeom>
            <a:avLst/>
            <a:gdLst>
              <a:gd name="connsiteX0" fmla="*/ 0 w 4775340"/>
              <a:gd name="connsiteY0" fmla="*/ 334850 h 2009061"/>
              <a:gd name="connsiteX1" fmla="*/ 334850 w 4775340"/>
              <a:gd name="connsiteY1" fmla="*/ 0 h 2009061"/>
              <a:gd name="connsiteX2" fmla="*/ 4440490 w 4775340"/>
              <a:gd name="connsiteY2" fmla="*/ 0 h 2009061"/>
              <a:gd name="connsiteX3" fmla="*/ 4775340 w 4775340"/>
              <a:gd name="connsiteY3" fmla="*/ 334850 h 2009061"/>
              <a:gd name="connsiteX4" fmla="*/ 4775340 w 4775340"/>
              <a:gd name="connsiteY4" fmla="*/ 1674211 h 2009061"/>
              <a:gd name="connsiteX5" fmla="*/ 4440490 w 4775340"/>
              <a:gd name="connsiteY5" fmla="*/ 2009061 h 2009061"/>
              <a:gd name="connsiteX6" fmla="*/ 334850 w 4775340"/>
              <a:gd name="connsiteY6" fmla="*/ 2009061 h 2009061"/>
              <a:gd name="connsiteX7" fmla="*/ 0 w 4775340"/>
              <a:gd name="connsiteY7" fmla="*/ 1674211 h 2009061"/>
              <a:gd name="connsiteX8" fmla="*/ 0 w 4775340"/>
              <a:gd name="connsiteY8" fmla="*/ 334850 h 2009061"/>
              <a:gd name="connsiteX0" fmla="*/ 0 w 4775340"/>
              <a:gd name="connsiteY0" fmla="*/ 337295 h 2011506"/>
              <a:gd name="connsiteX1" fmla="*/ 334850 w 4775340"/>
              <a:gd name="connsiteY1" fmla="*/ 2445 h 2011506"/>
              <a:gd name="connsiteX2" fmla="*/ 3200540 w 4775340"/>
              <a:gd name="connsiteY2" fmla="*/ 0 h 2011506"/>
              <a:gd name="connsiteX3" fmla="*/ 4440490 w 4775340"/>
              <a:gd name="connsiteY3" fmla="*/ 2445 h 2011506"/>
              <a:gd name="connsiteX4" fmla="*/ 4775340 w 4775340"/>
              <a:gd name="connsiteY4" fmla="*/ 337295 h 2011506"/>
              <a:gd name="connsiteX5" fmla="*/ 4775340 w 4775340"/>
              <a:gd name="connsiteY5" fmla="*/ 1676656 h 2011506"/>
              <a:gd name="connsiteX6" fmla="*/ 4440490 w 4775340"/>
              <a:gd name="connsiteY6" fmla="*/ 2011506 h 2011506"/>
              <a:gd name="connsiteX7" fmla="*/ 334850 w 4775340"/>
              <a:gd name="connsiteY7" fmla="*/ 2011506 h 2011506"/>
              <a:gd name="connsiteX8" fmla="*/ 0 w 4775340"/>
              <a:gd name="connsiteY8" fmla="*/ 1676656 h 2011506"/>
              <a:gd name="connsiteX9" fmla="*/ 0 w 4775340"/>
              <a:gd name="connsiteY9" fmla="*/ 337295 h 2011506"/>
              <a:gd name="connsiteX0" fmla="*/ 0 w 4775341"/>
              <a:gd name="connsiteY0" fmla="*/ 337295 h 2011506"/>
              <a:gd name="connsiteX1" fmla="*/ 334850 w 4775341"/>
              <a:gd name="connsiteY1" fmla="*/ 24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0 w 4775341"/>
              <a:gd name="connsiteY0" fmla="*/ 3372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419740 w 4775341"/>
              <a:gd name="connsiteY5" fmla="*/ 16385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15769"/>
              <a:gd name="connsiteY0" fmla="*/ 311895 h 2011506"/>
              <a:gd name="connsiteX1" fmla="*/ 741250 w 4715769"/>
              <a:gd name="connsiteY1" fmla="*/ 27845 h 2011506"/>
              <a:gd name="connsiteX2" fmla="*/ 3200540 w 4715769"/>
              <a:gd name="connsiteY2" fmla="*/ 0 h 2011506"/>
              <a:gd name="connsiteX3" fmla="*/ 4592890 w 4715769"/>
              <a:gd name="connsiteY3" fmla="*/ 2445 h 2011506"/>
              <a:gd name="connsiteX4" fmla="*/ 4699140 w 4715769"/>
              <a:gd name="connsiteY4" fmla="*/ 337295 h 2011506"/>
              <a:gd name="connsiteX5" fmla="*/ 4419740 w 4715769"/>
              <a:gd name="connsiteY5" fmla="*/ 1638556 h 2011506"/>
              <a:gd name="connsiteX6" fmla="*/ 4046790 w 4715769"/>
              <a:gd name="connsiteY6" fmla="*/ 2011506 h 2011506"/>
              <a:gd name="connsiteX7" fmla="*/ 334850 w 4715769"/>
              <a:gd name="connsiteY7" fmla="*/ 2011506 h 2011506"/>
              <a:gd name="connsiteX8" fmla="*/ 0 w 4715769"/>
              <a:gd name="connsiteY8" fmla="*/ 1676656 h 2011506"/>
              <a:gd name="connsiteX9" fmla="*/ 304800 w 4715769"/>
              <a:gd name="connsiteY9" fmla="*/ 311895 h 2011506"/>
              <a:gd name="connsiteX0" fmla="*/ 304800 w 4699140"/>
              <a:gd name="connsiteY0" fmla="*/ 311895 h 2011506"/>
              <a:gd name="connsiteX1" fmla="*/ 741250 w 4699140"/>
              <a:gd name="connsiteY1" fmla="*/ 27845 h 2011506"/>
              <a:gd name="connsiteX2" fmla="*/ 3200540 w 4699140"/>
              <a:gd name="connsiteY2" fmla="*/ 0 h 2011506"/>
              <a:gd name="connsiteX3" fmla="*/ 4402390 w 4699140"/>
              <a:gd name="connsiteY3" fmla="*/ 2445 h 2011506"/>
              <a:gd name="connsiteX4" fmla="*/ 4699140 w 4699140"/>
              <a:gd name="connsiteY4" fmla="*/ 337295 h 2011506"/>
              <a:gd name="connsiteX5" fmla="*/ 4419740 w 4699140"/>
              <a:gd name="connsiteY5" fmla="*/ 1638556 h 2011506"/>
              <a:gd name="connsiteX6" fmla="*/ 4046790 w 4699140"/>
              <a:gd name="connsiteY6" fmla="*/ 2011506 h 2011506"/>
              <a:gd name="connsiteX7" fmla="*/ 334850 w 4699140"/>
              <a:gd name="connsiteY7" fmla="*/ 2011506 h 2011506"/>
              <a:gd name="connsiteX8" fmla="*/ 0 w 4699140"/>
              <a:gd name="connsiteY8" fmla="*/ 1676656 h 2011506"/>
              <a:gd name="connsiteX9" fmla="*/ 304800 w 4699140"/>
              <a:gd name="connsiteY9" fmla="*/ 311895 h 2011506"/>
              <a:gd name="connsiteX0" fmla="*/ 304800 w 4675939"/>
              <a:gd name="connsiteY0" fmla="*/ 311895 h 2011506"/>
              <a:gd name="connsiteX1" fmla="*/ 741250 w 4675939"/>
              <a:gd name="connsiteY1" fmla="*/ 27845 h 2011506"/>
              <a:gd name="connsiteX2" fmla="*/ 3200540 w 4675939"/>
              <a:gd name="connsiteY2" fmla="*/ 0 h 2011506"/>
              <a:gd name="connsiteX3" fmla="*/ 4402390 w 4675939"/>
              <a:gd name="connsiteY3" fmla="*/ 2445 h 2011506"/>
              <a:gd name="connsiteX4" fmla="*/ 4675939 w 4675939"/>
              <a:gd name="connsiteY4" fmla="*/ 506456 h 2011506"/>
              <a:gd name="connsiteX5" fmla="*/ 4419740 w 4675939"/>
              <a:gd name="connsiteY5" fmla="*/ 1638556 h 2011506"/>
              <a:gd name="connsiteX6" fmla="*/ 4046790 w 4675939"/>
              <a:gd name="connsiteY6" fmla="*/ 2011506 h 2011506"/>
              <a:gd name="connsiteX7" fmla="*/ 334850 w 4675939"/>
              <a:gd name="connsiteY7" fmla="*/ 2011506 h 2011506"/>
              <a:gd name="connsiteX8" fmla="*/ 0 w 4675939"/>
              <a:gd name="connsiteY8" fmla="*/ 1676656 h 2011506"/>
              <a:gd name="connsiteX9" fmla="*/ 304800 w 4675939"/>
              <a:gd name="connsiteY9" fmla="*/ 311895 h 2011506"/>
              <a:gd name="connsiteX0" fmla="*/ 304800 w 4699141"/>
              <a:gd name="connsiteY0" fmla="*/ 311895 h 2011506"/>
              <a:gd name="connsiteX1" fmla="*/ 741250 w 4699141"/>
              <a:gd name="connsiteY1" fmla="*/ 27845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50644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50644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242048 w 4699141"/>
              <a:gd name="connsiteY7" fmla="*/ 1997438 h 2011506"/>
              <a:gd name="connsiteX8" fmla="*/ 0 w 4699141"/>
              <a:gd name="connsiteY8" fmla="*/ 1676656 h 2011506"/>
              <a:gd name="connsiteX9" fmla="*/ 304800 w 4699141"/>
              <a:gd name="connsiteY9" fmla="*/ 311895 h 2011506"/>
              <a:gd name="connsiteX0" fmla="*/ 316400 w 4710741"/>
              <a:gd name="connsiteY0" fmla="*/ 311895 h 2011506"/>
              <a:gd name="connsiteX1" fmla="*/ 662253 w 4710741"/>
              <a:gd name="connsiteY1" fmla="*/ 50644 h 2011506"/>
              <a:gd name="connsiteX2" fmla="*/ 3212140 w 4710741"/>
              <a:gd name="connsiteY2" fmla="*/ 0 h 2011506"/>
              <a:gd name="connsiteX3" fmla="*/ 4413990 w 4710741"/>
              <a:gd name="connsiteY3" fmla="*/ 2445 h 2011506"/>
              <a:gd name="connsiteX4" fmla="*/ 4710741 w 4710741"/>
              <a:gd name="connsiteY4" fmla="*/ 351706 h 2011506"/>
              <a:gd name="connsiteX5" fmla="*/ 4431340 w 4710741"/>
              <a:gd name="connsiteY5" fmla="*/ 1638556 h 2011506"/>
              <a:gd name="connsiteX6" fmla="*/ 4058390 w 4710741"/>
              <a:gd name="connsiteY6" fmla="*/ 2011506 h 2011506"/>
              <a:gd name="connsiteX7" fmla="*/ 253648 w 4710741"/>
              <a:gd name="connsiteY7" fmla="*/ 1997438 h 2011506"/>
              <a:gd name="connsiteX8" fmla="*/ 0 w 4710741"/>
              <a:gd name="connsiteY8" fmla="*/ 1761065 h 2011506"/>
              <a:gd name="connsiteX9" fmla="*/ 316400 w 4710741"/>
              <a:gd name="connsiteY9" fmla="*/ 311895 h 2011506"/>
              <a:gd name="connsiteX0" fmla="*/ 316400 w 4710741"/>
              <a:gd name="connsiteY0" fmla="*/ 309450 h 2009061"/>
              <a:gd name="connsiteX1" fmla="*/ 662253 w 4710741"/>
              <a:gd name="connsiteY1" fmla="*/ 48199 h 2009061"/>
              <a:gd name="connsiteX2" fmla="*/ 3641349 w 4710741"/>
              <a:gd name="connsiteY2" fmla="*/ 25691 h 2009061"/>
              <a:gd name="connsiteX3" fmla="*/ 4413990 w 4710741"/>
              <a:gd name="connsiteY3" fmla="*/ 0 h 2009061"/>
              <a:gd name="connsiteX4" fmla="*/ 4710741 w 4710741"/>
              <a:gd name="connsiteY4" fmla="*/ 349261 h 2009061"/>
              <a:gd name="connsiteX5" fmla="*/ 4431340 w 4710741"/>
              <a:gd name="connsiteY5" fmla="*/ 1636111 h 2009061"/>
              <a:gd name="connsiteX6" fmla="*/ 4058390 w 4710741"/>
              <a:gd name="connsiteY6" fmla="*/ 2009061 h 2009061"/>
              <a:gd name="connsiteX7" fmla="*/ 253648 w 4710741"/>
              <a:gd name="connsiteY7" fmla="*/ 1994993 h 2009061"/>
              <a:gd name="connsiteX8" fmla="*/ 0 w 4710741"/>
              <a:gd name="connsiteY8" fmla="*/ 1758620 h 2009061"/>
              <a:gd name="connsiteX9" fmla="*/ 316400 w 4710741"/>
              <a:gd name="connsiteY9" fmla="*/ 309450 h 2009061"/>
              <a:gd name="connsiteX0" fmla="*/ 316400 w 4710741"/>
              <a:gd name="connsiteY0" fmla="*/ 283760 h 1983371"/>
              <a:gd name="connsiteX1" fmla="*/ 662253 w 4710741"/>
              <a:gd name="connsiteY1" fmla="*/ 22509 h 1983371"/>
              <a:gd name="connsiteX2" fmla="*/ 3641349 w 4710741"/>
              <a:gd name="connsiteY2" fmla="*/ 1 h 1983371"/>
              <a:gd name="connsiteX3" fmla="*/ 4495192 w 4710741"/>
              <a:gd name="connsiteY3" fmla="*/ 2446 h 1983371"/>
              <a:gd name="connsiteX4" fmla="*/ 4710741 w 4710741"/>
              <a:gd name="connsiteY4" fmla="*/ 323571 h 1983371"/>
              <a:gd name="connsiteX5" fmla="*/ 4431340 w 4710741"/>
              <a:gd name="connsiteY5" fmla="*/ 1610421 h 1983371"/>
              <a:gd name="connsiteX6" fmla="*/ 4058390 w 4710741"/>
              <a:gd name="connsiteY6" fmla="*/ 1983371 h 1983371"/>
              <a:gd name="connsiteX7" fmla="*/ 253648 w 4710741"/>
              <a:gd name="connsiteY7" fmla="*/ 1969303 h 1983371"/>
              <a:gd name="connsiteX8" fmla="*/ 0 w 4710741"/>
              <a:gd name="connsiteY8" fmla="*/ 1732930 h 1983371"/>
              <a:gd name="connsiteX9" fmla="*/ 316400 w 4710741"/>
              <a:gd name="connsiteY9" fmla="*/ 283760 h 1983371"/>
              <a:gd name="connsiteX0" fmla="*/ 316400 w 4710741"/>
              <a:gd name="connsiteY0" fmla="*/ 283759 h 1983370"/>
              <a:gd name="connsiteX1" fmla="*/ 662253 w 4710741"/>
              <a:gd name="connsiteY1" fmla="*/ 22508 h 1983370"/>
              <a:gd name="connsiteX2" fmla="*/ 3641349 w 4710741"/>
              <a:gd name="connsiteY2" fmla="*/ 0 h 1983370"/>
              <a:gd name="connsiteX3" fmla="*/ 4495192 w 4710741"/>
              <a:gd name="connsiteY3" fmla="*/ 30581 h 1983370"/>
              <a:gd name="connsiteX4" fmla="*/ 4710741 w 4710741"/>
              <a:gd name="connsiteY4" fmla="*/ 323570 h 1983370"/>
              <a:gd name="connsiteX5" fmla="*/ 4431340 w 4710741"/>
              <a:gd name="connsiteY5" fmla="*/ 1610420 h 1983370"/>
              <a:gd name="connsiteX6" fmla="*/ 4058390 w 4710741"/>
              <a:gd name="connsiteY6" fmla="*/ 1983370 h 1983370"/>
              <a:gd name="connsiteX7" fmla="*/ 253648 w 4710741"/>
              <a:gd name="connsiteY7" fmla="*/ 1969302 h 1983370"/>
              <a:gd name="connsiteX8" fmla="*/ 0 w 4710741"/>
              <a:gd name="connsiteY8" fmla="*/ 1732929 h 1983370"/>
              <a:gd name="connsiteX9" fmla="*/ 316400 w 4710741"/>
              <a:gd name="connsiteY9" fmla="*/ 283759 h 1983370"/>
              <a:gd name="connsiteX0" fmla="*/ 316400 w 4710741"/>
              <a:gd name="connsiteY0" fmla="*/ 261251 h 1960862"/>
              <a:gd name="connsiteX1" fmla="*/ 662253 w 4710741"/>
              <a:gd name="connsiteY1" fmla="*/ 0 h 1960862"/>
              <a:gd name="connsiteX2" fmla="*/ 3281742 w 4710741"/>
              <a:gd name="connsiteY2" fmla="*/ 5628 h 1960862"/>
              <a:gd name="connsiteX3" fmla="*/ 4495192 w 4710741"/>
              <a:gd name="connsiteY3" fmla="*/ 8073 h 1960862"/>
              <a:gd name="connsiteX4" fmla="*/ 4710741 w 4710741"/>
              <a:gd name="connsiteY4" fmla="*/ 301062 h 1960862"/>
              <a:gd name="connsiteX5" fmla="*/ 4431340 w 4710741"/>
              <a:gd name="connsiteY5" fmla="*/ 1587912 h 1960862"/>
              <a:gd name="connsiteX6" fmla="*/ 4058390 w 4710741"/>
              <a:gd name="connsiteY6" fmla="*/ 1960862 h 1960862"/>
              <a:gd name="connsiteX7" fmla="*/ 253648 w 4710741"/>
              <a:gd name="connsiteY7" fmla="*/ 1946794 h 1960862"/>
              <a:gd name="connsiteX8" fmla="*/ 0 w 4710741"/>
              <a:gd name="connsiteY8" fmla="*/ 1710421 h 1960862"/>
              <a:gd name="connsiteX9" fmla="*/ 316400 w 4710741"/>
              <a:gd name="connsiteY9" fmla="*/ 261251 h 196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0741" h="1960862">
                <a:moveTo>
                  <a:pt x="316400" y="261251"/>
                </a:moveTo>
                <a:cubicBezTo>
                  <a:pt x="316400" y="76318"/>
                  <a:pt x="477320" y="0"/>
                  <a:pt x="662253" y="0"/>
                </a:cubicBezTo>
                <a:lnTo>
                  <a:pt x="3281742" y="5628"/>
                </a:lnTo>
                <a:lnTo>
                  <a:pt x="4495192" y="8073"/>
                </a:lnTo>
                <a:cubicBezTo>
                  <a:pt x="4680125" y="8073"/>
                  <a:pt x="4710741" y="116129"/>
                  <a:pt x="4710741" y="301062"/>
                </a:cubicBezTo>
                <a:lnTo>
                  <a:pt x="4431340" y="1587912"/>
                </a:lnTo>
                <a:cubicBezTo>
                  <a:pt x="4431340" y="1772845"/>
                  <a:pt x="4243323" y="1960862"/>
                  <a:pt x="4058390" y="1960862"/>
                </a:cubicBezTo>
                <a:lnTo>
                  <a:pt x="253648" y="1946794"/>
                </a:lnTo>
                <a:cubicBezTo>
                  <a:pt x="68715" y="1946794"/>
                  <a:pt x="0" y="1895354"/>
                  <a:pt x="0" y="1710421"/>
                </a:cubicBezTo>
                <a:lnTo>
                  <a:pt x="316400" y="261251"/>
                </a:lnTo>
                <a:close/>
              </a:path>
            </a:pathLst>
          </a:custGeom>
          <a:solidFill>
            <a:srgbClr val="00A9EC"/>
          </a:solidFill>
        </p:spPr>
        <p:txBody>
          <a:bodyPr wrap="square">
            <a:spAutoFit/>
          </a:bodyPr>
          <a:lstStyle/>
          <a:p>
            <a:pPr algn="ctr"/>
            <a:r>
              <a:rPr lang="es-ES" sz="2800" dirty="0"/>
              <a:t>  </a:t>
            </a:r>
            <a:r>
              <a:rPr lang="es-ES" sz="2800" dirty="0">
                <a:solidFill>
                  <a:schemeClr val="bg1"/>
                </a:solidFill>
              </a:rPr>
              <a:t>Capital </a:t>
            </a:r>
            <a:r>
              <a:rPr lang="es-ES" sz="2800" b="1" dirty="0">
                <a:solidFill>
                  <a:srgbClr val="FFC000"/>
                </a:solidFill>
              </a:rPr>
              <a:t>100%</a:t>
            </a:r>
            <a:r>
              <a:rPr lang="es-ES" sz="2800" dirty="0">
                <a:solidFill>
                  <a:schemeClr val="bg1"/>
                </a:solidFill>
              </a:rPr>
              <a:t> oficial: Gobernación del Tolima, varios municipios y la Fábrica de </a:t>
            </a:r>
          </a:p>
          <a:p>
            <a:pPr algn="ctr"/>
            <a:r>
              <a:rPr lang="es-ES" sz="2800" dirty="0">
                <a:solidFill>
                  <a:schemeClr val="bg1"/>
                </a:solidFill>
              </a:rPr>
              <a:t>Licores del Tolima.</a:t>
            </a:r>
            <a:endParaRPr lang="es-CO" sz="2800" dirty="0">
              <a:solidFill>
                <a:schemeClr val="bg1"/>
              </a:solidFill>
            </a:endParaRPr>
          </a:p>
        </p:txBody>
      </p:sp>
      <p:sp>
        <p:nvSpPr>
          <p:cNvPr id="20" name="CuadroTexto 19">
            <a:extLst>
              <a:ext uri="{FF2B5EF4-FFF2-40B4-BE49-F238E27FC236}">
                <a16:creationId xmlns:a16="http://schemas.microsoft.com/office/drawing/2014/main" id="{2B170F78-F074-DB99-DD9D-620DF8491E81}"/>
              </a:ext>
            </a:extLst>
          </p:cNvPr>
          <p:cNvSpPr txBox="1"/>
          <p:nvPr/>
        </p:nvSpPr>
        <p:spPr>
          <a:xfrm>
            <a:off x="6456514" y="4644998"/>
            <a:ext cx="4471874" cy="954107"/>
          </a:xfrm>
          <a:prstGeom prst="rect">
            <a:avLst/>
          </a:prstGeom>
          <a:noFill/>
        </p:spPr>
        <p:txBody>
          <a:bodyPr wrap="square">
            <a:spAutoFit/>
          </a:bodyPr>
          <a:lstStyle/>
          <a:p>
            <a:pPr marL="0" algn="ctr" rtl="0" eaLnBrk="1" latinLnBrk="0" hangingPunct="1"/>
            <a:r>
              <a:rPr lang="es-CO" sz="2800" kern="1200" dirty="0">
                <a:effectLst/>
                <a:latin typeface="Calibri" panose="020F0502020204030204" pitchFamily="34" charset="0"/>
                <a:ea typeface="+mn-ea"/>
                <a:cs typeface="+mn-cs"/>
              </a:rPr>
              <a:t>Responde a lineamientos del Ministerio de Ambiente.</a:t>
            </a:r>
            <a:endParaRPr lang="es-CO" sz="2800" dirty="0">
              <a:effectLst/>
            </a:endParaRPr>
          </a:p>
        </p:txBody>
      </p:sp>
    </p:spTree>
    <p:extLst>
      <p:ext uri="{BB962C8B-B14F-4D97-AF65-F5344CB8AC3E}">
        <p14:creationId xmlns:p14="http://schemas.microsoft.com/office/powerpoint/2010/main" val="2230683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C919E-E19B-B788-6AAF-AF92B5385E3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E4F8212-8D0C-B1F5-4065-6F68CF863523}"/>
              </a:ext>
            </a:extLst>
          </p:cNvPr>
          <p:cNvSpPr>
            <a:spLocks noGrp="1"/>
          </p:cNvSpPr>
          <p:nvPr>
            <p:ph type="title"/>
          </p:nvPr>
        </p:nvSpPr>
        <p:spPr>
          <a:xfrm>
            <a:off x="2143824" y="273780"/>
            <a:ext cx="9073243" cy="941161"/>
          </a:xfrm>
        </p:spPr>
        <p:txBody>
          <a:bodyPr/>
          <a:lstStyle/>
          <a:p>
            <a:pPr algn="r"/>
            <a:r>
              <a:rPr lang="es-ES" sz="2000" dirty="0"/>
              <a:t>				</a:t>
            </a:r>
            <a:endParaRPr lang="es-CO" sz="2000" dirty="0"/>
          </a:p>
        </p:txBody>
      </p:sp>
      <p:pic>
        <p:nvPicPr>
          <p:cNvPr id="4" name="Imagen 3">
            <a:extLst>
              <a:ext uri="{FF2B5EF4-FFF2-40B4-BE49-F238E27FC236}">
                <a16:creationId xmlns:a16="http://schemas.microsoft.com/office/drawing/2014/main" id="{B907CA71-4F90-8421-754D-A5427E687F6D}"/>
              </a:ext>
            </a:extLst>
          </p:cNvPr>
          <p:cNvPicPr>
            <a:picLocks noChangeAspect="1"/>
          </p:cNvPicPr>
          <p:nvPr/>
        </p:nvPicPr>
        <p:blipFill>
          <a:blip r:embed="rId2">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171F9497-E7AE-F35C-A9E4-FD4158C75D47}"/>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F332BC05-7DB0-2D87-EFD7-86692B062936}"/>
              </a:ext>
            </a:extLst>
          </p:cNvPr>
          <p:cNvSpPr/>
          <p:nvPr/>
        </p:nvSpPr>
        <p:spPr>
          <a:xfrm>
            <a:off x="1212722" y="5758331"/>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angle 5">
            <a:extLst>
              <a:ext uri="{FF2B5EF4-FFF2-40B4-BE49-F238E27FC236}">
                <a16:creationId xmlns:a16="http://schemas.microsoft.com/office/drawing/2014/main" id="{8AD7A2A8-0B63-2872-BFF5-DCF890DF9A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9" name="CuadroTexto 38">
            <a:extLst>
              <a:ext uri="{FF2B5EF4-FFF2-40B4-BE49-F238E27FC236}">
                <a16:creationId xmlns:a16="http://schemas.microsoft.com/office/drawing/2014/main" id="{3F1E50E0-5302-88F6-5B8F-F85A938D551C}"/>
              </a:ext>
            </a:extLst>
          </p:cNvPr>
          <p:cNvSpPr txBox="1"/>
          <p:nvPr/>
        </p:nvSpPr>
        <p:spPr>
          <a:xfrm>
            <a:off x="271834" y="215286"/>
            <a:ext cx="7001853" cy="769441"/>
          </a:xfrm>
          <a:prstGeom prst="rect">
            <a:avLst/>
          </a:prstGeom>
          <a:noFill/>
        </p:spPr>
        <p:txBody>
          <a:bodyPr wrap="none" rtlCol="0">
            <a:spAutoFit/>
          </a:bodyPr>
          <a:lstStyle/>
          <a:p>
            <a:r>
              <a:rPr lang="es-ES" sz="4400" b="1" dirty="0">
                <a:solidFill>
                  <a:schemeClr val="bg1"/>
                </a:solidFill>
                <a:latin typeface="Arial" panose="020B0604020202020204" pitchFamily="34" charset="0"/>
                <a:cs typeface="Arial" panose="020B0604020202020204" pitchFamily="34" charset="0"/>
              </a:rPr>
              <a:t>RESULTADOS 2024 MIPG</a:t>
            </a:r>
            <a:endParaRPr lang="es-CO" sz="4400" b="1" dirty="0">
              <a:solidFill>
                <a:schemeClr val="accent4"/>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9A182BC7-67D7-0E0D-F335-5A4330FD7454}"/>
              </a:ext>
            </a:extLst>
          </p:cNvPr>
          <p:cNvPicPr>
            <a:picLocks noChangeAspect="1"/>
          </p:cNvPicPr>
          <p:nvPr/>
        </p:nvPicPr>
        <p:blipFill>
          <a:blip r:embed="rId3"/>
          <a:stretch>
            <a:fillRect/>
          </a:stretch>
        </p:blipFill>
        <p:spPr>
          <a:xfrm>
            <a:off x="635189" y="1389078"/>
            <a:ext cx="10921622" cy="5061240"/>
          </a:xfrm>
          <a:prstGeom prst="rect">
            <a:avLst/>
          </a:prstGeom>
        </p:spPr>
      </p:pic>
    </p:spTree>
    <p:extLst>
      <p:ext uri="{BB962C8B-B14F-4D97-AF65-F5344CB8AC3E}">
        <p14:creationId xmlns:p14="http://schemas.microsoft.com/office/powerpoint/2010/main" val="4164024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C919E-E19B-B788-6AAF-AF92B5385E3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E4F8212-8D0C-B1F5-4065-6F68CF863523}"/>
              </a:ext>
            </a:extLst>
          </p:cNvPr>
          <p:cNvSpPr>
            <a:spLocks noGrp="1"/>
          </p:cNvSpPr>
          <p:nvPr>
            <p:ph type="title"/>
          </p:nvPr>
        </p:nvSpPr>
        <p:spPr>
          <a:xfrm>
            <a:off x="2143824" y="273780"/>
            <a:ext cx="9073243" cy="941161"/>
          </a:xfrm>
        </p:spPr>
        <p:txBody>
          <a:bodyPr/>
          <a:lstStyle/>
          <a:p>
            <a:pPr algn="r"/>
            <a:r>
              <a:rPr lang="es-ES" sz="2000" dirty="0"/>
              <a:t>				</a:t>
            </a:r>
            <a:endParaRPr lang="es-CO" sz="2000" dirty="0"/>
          </a:p>
        </p:txBody>
      </p:sp>
      <p:pic>
        <p:nvPicPr>
          <p:cNvPr id="4" name="Imagen 3">
            <a:extLst>
              <a:ext uri="{FF2B5EF4-FFF2-40B4-BE49-F238E27FC236}">
                <a16:creationId xmlns:a16="http://schemas.microsoft.com/office/drawing/2014/main" id="{B907CA71-4F90-8421-754D-A5427E687F6D}"/>
              </a:ext>
            </a:extLst>
          </p:cNvPr>
          <p:cNvPicPr>
            <a:picLocks noChangeAspect="1"/>
          </p:cNvPicPr>
          <p:nvPr/>
        </p:nvPicPr>
        <p:blipFill>
          <a:blip r:embed="rId2">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171F9497-E7AE-F35C-A9E4-FD4158C75D47}"/>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F332BC05-7DB0-2D87-EFD7-86692B062936}"/>
              </a:ext>
            </a:extLst>
          </p:cNvPr>
          <p:cNvSpPr/>
          <p:nvPr/>
        </p:nvSpPr>
        <p:spPr>
          <a:xfrm>
            <a:off x="1212722" y="5758331"/>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angle 5">
            <a:extLst>
              <a:ext uri="{FF2B5EF4-FFF2-40B4-BE49-F238E27FC236}">
                <a16:creationId xmlns:a16="http://schemas.microsoft.com/office/drawing/2014/main" id="{8AD7A2A8-0B63-2872-BFF5-DCF890DF9A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9" name="CuadroTexto 38">
            <a:extLst>
              <a:ext uri="{FF2B5EF4-FFF2-40B4-BE49-F238E27FC236}">
                <a16:creationId xmlns:a16="http://schemas.microsoft.com/office/drawing/2014/main" id="{3F1E50E0-5302-88F6-5B8F-F85A938D551C}"/>
              </a:ext>
            </a:extLst>
          </p:cNvPr>
          <p:cNvSpPr txBox="1"/>
          <p:nvPr/>
        </p:nvSpPr>
        <p:spPr>
          <a:xfrm>
            <a:off x="271834" y="215286"/>
            <a:ext cx="7001853" cy="769441"/>
          </a:xfrm>
          <a:prstGeom prst="rect">
            <a:avLst/>
          </a:prstGeom>
          <a:noFill/>
        </p:spPr>
        <p:txBody>
          <a:bodyPr wrap="none" rtlCol="0">
            <a:spAutoFit/>
          </a:bodyPr>
          <a:lstStyle/>
          <a:p>
            <a:r>
              <a:rPr lang="es-ES" sz="4400" b="1" dirty="0">
                <a:solidFill>
                  <a:schemeClr val="bg1"/>
                </a:solidFill>
                <a:latin typeface="Arial" panose="020B0604020202020204" pitchFamily="34" charset="0"/>
                <a:cs typeface="Arial" panose="020B0604020202020204" pitchFamily="34" charset="0"/>
              </a:rPr>
              <a:t>RESULTADOS 2024 MIPG</a:t>
            </a:r>
            <a:endParaRPr lang="es-CO" sz="4400" b="1" dirty="0">
              <a:solidFill>
                <a:schemeClr val="accent4"/>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AEC98FBA-0F11-1CED-600C-0FF41F6FF346}"/>
              </a:ext>
            </a:extLst>
          </p:cNvPr>
          <p:cNvPicPr>
            <a:picLocks noChangeAspect="1"/>
          </p:cNvPicPr>
          <p:nvPr/>
        </p:nvPicPr>
        <p:blipFill>
          <a:blip r:embed="rId3"/>
          <a:stretch>
            <a:fillRect/>
          </a:stretch>
        </p:blipFill>
        <p:spPr>
          <a:xfrm>
            <a:off x="3277772" y="2210367"/>
            <a:ext cx="5310847" cy="3047415"/>
          </a:xfrm>
          <a:prstGeom prst="rect">
            <a:avLst/>
          </a:prstGeom>
        </p:spPr>
      </p:pic>
    </p:spTree>
    <p:extLst>
      <p:ext uri="{BB962C8B-B14F-4D97-AF65-F5344CB8AC3E}">
        <p14:creationId xmlns:p14="http://schemas.microsoft.com/office/powerpoint/2010/main" val="641527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C919E-E19B-B788-6AAF-AF92B5385E3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E4F8212-8D0C-B1F5-4065-6F68CF863523}"/>
              </a:ext>
            </a:extLst>
          </p:cNvPr>
          <p:cNvSpPr>
            <a:spLocks noGrp="1"/>
          </p:cNvSpPr>
          <p:nvPr>
            <p:ph type="title"/>
          </p:nvPr>
        </p:nvSpPr>
        <p:spPr>
          <a:xfrm>
            <a:off x="2143824" y="273780"/>
            <a:ext cx="9073243" cy="941161"/>
          </a:xfrm>
        </p:spPr>
        <p:txBody>
          <a:bodyPr/>
          <a:lstStyle/>
          <a:p>
            <a:pPr algn="r"/>
            <a:r>
              <a:rPr lang="es-ES" sz="2000" dirty="0"/>
              <a:t>				</a:t>
            </a:r>
            <a:endParaRPr lang="es-CO" sz="2000" dirty="0"/>
          </a:p>
        </p:txBody>
      </p:sp>
      <p:pic>
        <p:nvPicPr>
          <p:cNvPr id="4" name="Imagen 3">
            <a:extLst>
              <a:ext uri="{FF2B5EF4-FFF2-40B4-BE49-F238E27FC236}">
                <a16:creationId xmlns:a16="http://schemas.microsoft.com/office/drawing/2014/main" id="{B907CA71-4F90-8421-754D-A5427E687F6D}"/>
              </a:ext>
            </a:extLst>
          </p:cNvPr>
          <p:cNvPicPr>
            <a:picLocks noChangeAspect="1"/>
          </p:cNvPicPr>
          <p:nvPr/>
        </p:nvPicPr>
        <p:blipFill>
          <a:blip r:embed="rId2">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171F9497-E7AE-F35C-A9E4-FD4158C75D47}"/>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F332BC05-7DB0-2D87-EFD7-86692B062936}"/>
              </a:ext>
            </a:extLst>
          </p:cNvPr>
          <p:cNvSpPr/>
          <p:nvPr/>
        </p:nvSpPr>
        <p:spPr>
          <a:xfrm>
            <a:off x="1212722" y="5758331"/>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angle 5">
            <a:extLst>
              <a:ext uri="{FF2B5EF4-FFF2-40B4-BE49-F238E27FC236}">
                <a16:creationId xmlns:a16="http://schemas.microsoft.com/office/drawing/2014/main" id="{8AD7A2A8-0B63-2872-BFF5-DCF890DF9A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9" name="CuadroTexto 38">
            <a:extLst>
              <a:ext uri="{FF2B5EF4-FFF2-40B4-BE49-F238E27FC236}">
                <a16:creationId xmlns:a16="http://schemas.microsoft.com/office/drawing/2014/main" id="{3F1E50E0-5302-88F6-5B8F-F85A938D551C}"/>
              </a:ext>
            </a:extLst>
          </p:cNvPr>
          <p:cNvSpPr txBox="1"/>
          <p:nvPr/>
        </p:nvSpPr>
        <p:spPr>
          <a:xfrm>
            <a:off x="271834" y="215286"/>
            <a:ext cx="7001853" cy="769441"/>
          </a:xfrm>
          <a:prstGeom prst="rect">
            <a:avLst/>
          </a:prstGeom>
          <a:noFill/>
        </p:spPr>
        <p:txBody>
          <a:bodyPr wrap="none" rtlCol="0">
            <a:spAutoFit/>
          </a:bodyPr>
          <a:lstStyle/>
          <a:p>
            <a:r>
              <a:rPr lang="es-ES" sz="4400" b="1" dirty="0">
                <a:solidFill>
                  <a:schemeClr val="bg1"/>
                </a:solidFill>
                <a:latin typeface="Arial" panose="020B0604020202020204" pitchFamily="34" charset="0"/>
                <a:cs typeface="Arial" panose="020B0604020202020204" pitchFamily="34" charset="0"/>
              </a:rPr>
              <a:t>RESULTADOS 2024 MIPG</a:t>
            </a:r>
            <a:endParaRPr lang="es-CO" sz="4400" b="1" dirty="0">
              <a:solidFill>
                <a:schemeClr val="accent4"/>
              </a:solidFill>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05684B1C-F3F1-DEFC-EFD8-D073FAAF51B7}"/>
              </a:ext>
            </a:extLst>
          </p:cNvPr>
          <p:cNvPicPr>
            <a:picLocks noChangeAspect="1"/>
          </p:cNvPicPr>
          <p:nvPr/>
        </p:nvPicPr>
        <p:blipFill>
          <a:blip r:embed="rId3"/>
          <a:stretch>
            <a:fillRect/>
          </a:stretch>
        </p:blipFill>
        <p:spPr>
          <a:xfrm>
            <a:off x="1809598" y="1727500"/>
            <a:ext cx="8077289" cy="4051589"/>
          </a:xfrm>
          <a:prstGeom prst="rect">
            <a:avLst/>
          </a:prstGeom>
        </p:spPr>
      </p:pic>
    </p:spTree>
    <p:extLst>
      <p:ext uri="{BB962C8B-B14F-4D97-AF65-F5344CB8AC3E}">
        <p14:creationId xmlns:p14="http://schemas.microsoft.com/office/powerpoint/2010/main" val="1006596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C919E-E19B-B788-6AAF-AF92B5385E3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E4F8212-8D0C-B1F5-4065-6F68CF863523}"/>
              </a:ext>
            </a:extLst>
          </p:cNvPr>
          <p:cNvSpPr>
            <a:spLocks noGrp="1"/>
          </p:cNvSpPr>
          <p:nvPr>
            <p:ph type="title"/>
          </p:nvPr>
        </p:nvSpPr>
        <p:spPr>
          <a:xfrm>
            <a:off x="2143824" y="273780"/>
            <a:ext cx="9073243" cy="941161"/>
          </a:xfrm>
        </p:spPr>
        <p:txBody>
          <a:bodyPr/>
          <a:lstStyle/>
          <a:p>
            <a:pPr algn="r"/>
            <a:r>
              <a:rPr lang="es-ES" sz="2000" dirty="0"/>
              <a:t>				</a:t>
            </a:r>
            <a:endParaRPr lang="es-CO" sz="2000" dirty="0"/>
          </a:p>
        </p:txBody>
      </p:sp>
      <p:pic>
        <p:nvPicPr>
          <p:cNvPr id="4" name="Imagen 3">
            <a:extLst>
              <a:ext uri="{FF2B5EF4-FFF2-40B4-BE49-F238E27FC236}">
                <a16:creationId xmlns:a16="http://schemas.microsoft.com/office/drawing/2014/main" id="{B907CA71-4F90-8421-754D-A5427E687F6D}"/>
              </a:ext>
            </a:extLst>
          </p:cNvPr>
          <p:cNvPicPr>
            <a:picLocks noChangeAspect="1"/>
          </p:cNvPicPr>
          <p:nvPr/>
        </p:nvPicPr>
        <p:blipFill>
          <a:blip r:embed="rId2">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171F9497-E7AE-F35C-A9E4-FD4158C75D47}"/>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F332BC05-7DB0-2D87-EFD7-86692B062936}"/>
              </a:ext>
            </a:extLst>
          </p:cNvPr>
          <p:cNvSpPr/>
          <p:nvPr/>
        </p:nvSpPr>
        <p:spPr>
          <a:xfrm>
            <a:off x="1212722" y="5758331"/>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angle 5">
            <a:extLst>
              <a:ext uri="{FF2B5EF4-FFF2-40B4-BE49-F238E27FC236}">
                <a16:creationId xmlns:a16="http://schemas.microsoft.com/office/drawing/2014/main" id="{8AD7A2A8-0B63-2872-BFF5-DCF890DF9A2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9" name="CuadroTexto 38">
            <a:extLst>
              <a:ext uri="{FF2B5EF4-FFF2-40B4-BE49-F238E27FC236}">
                <a16:creationId xmlns:a16="http://schemas.microsoft.com/office/drawing/2014/main" id="{3F1E50E0-5302-88F6-5B8F-F85A938D551C}"/>
              </a:ext>
            </a:extLst>
          </p:cNvPr>
          <p:cNvSpPr txBox="1"/>
          <p:nvPr/>
        </p:nvSpPr>
        <p:spPr>
          <a:xfrm>
            <a:off x="271834" y="215286"/>
            <a:ext cx="7001853" cy="769441"/>
          </a:xfrm>
          <a:prstGeom prst="rect">
            <a:avLst/>
          </a:prstGeom>
          <a:noFill/>
        </p:spPr>
        <p:txBody>
          <a:bodyPr wrap="none" rtlCol="0">
            <a:spAutoFit/>
          </a:bodyPr>
          <a:lstStyle/>
          <a:p>
            <a:r>
              <a:rPr lang="es-ES" sz="4400" b="1" dirty="0">
                <a:solidFill>
                  <a:schemeClr val="bg1"/>
                </a:solidFill>
                <a:latin typeface="Arial" panose="020B0604020202020204" pitchFamily="34" charset="0"/>
                <a:cs typeface="Arial" panose="020B0604020202020204" pitchFamily="34" charset="0"/>
              </a:rPr>
              <a:t>RESULTADOS 2024 MIPG</a:t>
            </a:r>
            <a:endParaRPr lang="es-CO" sz="4400" b="1" dirty="0">
              <a:solidFill>
                <a:schemeClr val="accent4"/>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6552BE67-199E-B215-30F4-5841DE625183}"/>
              </a:ext>
            </a:extLst>
          </p:cNvPr>
          <p:cNvPicPr>
            <a:picLocks noChangeAspect="1"/>
          </p:cNvPicPr>
          <p:nvPr/>
        </p:nvPicPr>
        <p:blipFill>
          <a:blip r:embed="rId3"/>
          <a:stretch>
            <a:fillRect/>
          </a:stretch>
        </p:blipFill>
        <p:spPr>
          <a:xfrm>
            <a:off x="2077302" y="2329251"/>
            <a:ext cx="7877692" cy="2925638"/>
          </a:xfrm>
          <a:prstGeom prst="rect">
            <a:avLst/>
          </a:prstGeom>
        </p:spPr>
      </p:pic>
    </p:spTree>
    <p:extLst>
      <p:ext uri="{BB962C8B-B14F-4D97-AF65-F5344CB8AC3E}">
        <p14:creationId xmlns:p14="http://schemas.microsoft.com/office/powerpoint/2010/main" val="3874393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2268A-4CD6-4280-D6BF-AAB17F345BB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8032347-7828-991D-DF55-B3BB6F499D9B}"/>
              </a:ext>
            </a:extLst>
          </p:cNvPr>
          <p:cNvSpPr>
            <a:spLocks noGrp="1"/>
          </p:cNvSpPr>
          <p:nvPr>
            <p:ph type="title"/>
          </p:nvPr>
        </p:nvSpPr>
        <p:spPr>
          <a:xfrm>
            <a:off x="2143824" y="273780"/>
            <a:ext cx="9073243" cy="941161"/>
          </a:xfrm>
        </p:spPr>
        <p:txBody>
          <a:bodyPr/>
          <a:lstStyle/>
          <a:p>
            <a:pPr algn="r"/>
            <a:r>
              <a:rPr lang="es-ES" sz="2000" dirty="0"/>
              <a:t>				</a:t>
            </a:r>
            <a:endParaRPr lang="es-CO" sz="2000" dirty="0"/>
          </a:p>
        </p:txBody>
      </p:sp>
      <p:pic>
        <p:nvPicPr>
          <p:cNvPr id="4" name="Imagen 3">
            <a:extLst>
              <a:ext uri="{FF2B5EF4-FFF2-40B4-BE49-F238E27FC236}">
                <a16:creationId xmlns:a16="http://schemas.microsoft.com/office/drawing/2014/main" id="{63003E8C-4B6D-7A67-8568-4EC74733389E}"/>
              </a:ext>
            </a:extLst>
          </p:cNvPr>
          <p:cNvPicPr>
            <a:picLocks noChangeAspect="1"/>
          </p:cNvPicPr>
          <p:nvPr/>
        </p:nvPicPr>
        <p:blipFill>
          <a:blip r:embed="rId2">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1D00A87A-AAB0-07D5-0829-5982CEA66BCF}"/>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9298C5B0-312C-E477-F18E-9EB7B546A144}"/>
              </a:ext>
            </a:extLst>
          </p:cNvPr>
          <p:cNvSpPr/>
          <p:nvPr/>
        </p:nvSpPr>
        <p:spPr>
          <a:xfrm>
            <a:off x="1212722" y="5749000"/>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ítulo 6">
            <a:extLst>
              <a:ext uri="{FF2B5EF4-FFF2-40B4-BE49-F238E27FC236}">
                <a16:creationId xmlns:a16="http://schemas.microsoft.com/office/drawing/2014/main" id="{96DA3AEA-4E32-B6DE-BA2D-A1C71B62F1E7}"/>
              </a:ext>
            </a:extLst>
          </p:cNvPr>
          <p:cNvSpPr txBox="1">
            <a:spLocks/>
          </p:cNvSpPr>
          <p:nvPr/>
        </p:nvSpPr>
        <p:spPr>
          <a:xfrm>
            <a:off x="875522" y="223940"/>
            <a:ext cx="9073243" cy="9411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s-ES" sz="4000"/>
              <a:t>Programa de Transparencia y Ética Pública  </a:t>
            </a:r>
            <a:endParaRPr lang="es-CO" sz="4000" dirty="0"/>
          </a:p>
        </p:txBody>
      </p:sp>
      <p:sp>
        <p:nvSpPr>
          <p:cNvPr id="11" name="Marcador de contenido 5">
            <a:extLst>
              <a:ext uri="{FF2B5EF4-FFF2-40B4-BE49-F238E27FC236}">
                <a16:creationId xmlns:a16="http://schemas.microsoft.com/office/drawing/2014/main" id="{D83C9028-F797-C7CD-E515-40126CD0A3EA}"/>
              </a:ext>
            </a:extLst>
          </p:cNvPr>
          <p:cNvSpPr>
            <a:spLocks noGrp="1"/>
          </p:cNvSpPr>
          <p:nvPr>
            <p:ph idx="1"/>
          </p:nvPr>
        </p:nvSpPr>
        <p:spPr>
          <a:xfrm>
            <a:off x="611495" y="1493716"/>
            <a:ext cx="10515600" cy="2077278"/>
          </a:xfrm>
        </p:spPr>
        <p:txBody>
          <a:bodyPr>
            <a:normAutofit/>
          </a:bodyPr>
          <a:lstStyle/>
          <a:p>
            <a:pPr marL="0" indent="0">
              <a:buNone/>
            </a:pPr>
            <a:r>
              <a:rPr lang="es-MX" dirty="0"/>
              <a:t>Es una estrategia del Estado colombiano para promover una cultura institucional basada en la ética, la integridad y la lucha contra la corrupción, la cual busca fortalecer la confianza ciudadana en las entidades públicas y se  enmarca en el Modelo Integrado de Planeación y Gestión (MIPG).</a:t>
            </a:r>
            <a:endParaRPr lang="es-CO" dirty="0"/>
          </a:p>
        </p:txBody>
      </p:sp>
      <p:sp>
        <p:nvSpPr>
          <p:cNvPr id="12" name="Rectángulo: esquinas redondeadas 11">
            <a:extLst>
              <a:ext uri="{FF2B5EF4-FFF2-40B4-BE49-F238E27FC236}">
                <a16:creationId xmlns:a16="http://schemas.microsoft.com/office/drawing/2014/main" id="{11BD1304-1B5E-43FE-82CD-054C4D180002}"/>
              </a:ext>
            </a:extLst>
          </p:cNvPr>
          <p:cNvSpPr/>
          <p:nvPr/>
        </p:nvSpPr>
        <p:spPr>
          <a:xfrm>
            <a:off x="133341" y="3500779"/>
            <a:ext cx="1836762" cy="2675105"/>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endParaRPr lang="es-CO"/>
          </a:p>
        </p:txBody>
      </p:sp>
      <p:sp>
        <p:nvSpPr>
          <p:cNvPr id="13" name="Rectángulo: esquinas redondeadas 12">
            <a:extLst>
              <a:ext uri="{FF2B5EF4-FFF2-40B4-BE49-F238E27FC236}">
                <a16:creationId xmlns:a16="http://schemas.microsoft.com/office/drawing/2014/main" id="{FBE90BB2-5D75-6225-8F58-1C0FBABC606D}"/>
              </a:ext>
            </a:extLst>
          </p:cNvPr>
          <p:cNvSpPr/>
          <p:nvPr/>
        </p:nvSpPr>
        <p:spPr>
          <a:xfrm>
            <a:off x="2186838" y="3500779"/>
            <a:ext cx="1836762" cy="2681734"/>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endParaRPr lang="es-CO"/>
          </a:p>
        </p:txBody>
      </p:sp>
      <p:sp>
        <p:nvSpPr>
          <p:cNvPr id="14" name="Rectángulo: esquinas redondeadas 13">
            <a:extLst>
              <a:ext uri="{FF2B5EF4-FFF2-40B4-BE49-F238E27FC236}">
                <a16:creationId xmlns:a16="http://schemas.microsoft.com/office/drawing/2014/main" id="{EE9F684C-D178-005E-FFFB-982942A6C9A8}"/>
              </a:ext>
            </a:extLst>
          </p:cNvPr>
          <p:cNvSpPr/>
          <p:nvPr/>
        </p:nvSpPr>
        <p:spPr>
          <a:xfrm>
            <a:off x="6230390" y="3500778"/>
            <a:ext cx="1836762" cy="2681736"/>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endParaRPr lang="es-CO"/>
          </a:p>
        </p:txBody>
      </p:sp>
      <p:pic>
        <p:nvPicPr>
          <p:cNvPr id="15" name="Imagen 14">
            <a:extLst>
              <a:ext uri="{FF2B5EF4-FFF2-40B4-BE49-F238E27FC236}">
                <a16:creationId xmlns:a16="http://schemas.microsoft.com/office/drawing/2014/main" id="{87EDD278-6671-B85C-CEB7-D7AB063E8F9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60218" y="3603951"/>
            <a:ext cx="1622382" cy="912590"/>
          </a:xfrm>
          <a:prstGeom prst="rect">
            <a:avLst/>
          </a:prstGeom>
        </p:spPr>
      </p:pic>
      <p:pic>
        <p:nvPicPr>
          <p:cNvPr id="16" name="Gráfico 15">
            <a:extLst>
              <a:ext uri="{FF2B5EF4-FFF2-40B4-BE49-F238E27FC236}">
                <a16:creationId xmlns:a16="http://schemas.microsoft.com/office/drawing/2014/main" id="{A2E75E30-1E90-E877-9240-BF93B961626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 uri="{837473B0-CC2E-450A-ABE3-18F120FF3D39}">
                <a1611:picAttrSrcUrl xmlns:a1611="http://schemas.microsoft.com/office/drawing/2016/11/main" r:id="rId7"/>
              </a:ext>
            </a:extLst>
          </a:blip>
          <a:stretch>
            <a:fillRect/>
          </a:stretch>
        </p:blipFill>
        <p:spPr>
          <a:xfrm>
            <a:off x="2646166" y="3636028"/>
            <a:ext cx="947222" cy="924557"/>
          </a:xfrm>
          <a:prstGeom prst="rect">
            <a:avLst/>
          </a:prstGeom>
        </p:spPr>
      </p:pic>
      <p:sp>
        <p:nvSpPr>
          <p:cNvPr id="17" name="CuadroTexto 16">
            <a:extLst>
              <a:ext uri="{FF2B5EF4-FFF2-40B4-BE49-F238E27FC236}">
                <a16:creationId xmlns:a16="http://schemas.microsoft.com/office/drawing/2014/main" id="{5A0F2D35-EE6C-EAA5-E9B4-AB0548B1ACDE}"/>
              </a:ext>
            </a:extLst>
          </p:cNvPr>
          <p:cNvSpPr txBox="1"/>
          <p:nvPr/>
        </p:nvSpPr>
        <p:spPr>
          <a:xfrm>
            <a:off x="2182858" y="4821071"/>
            <a:ext cx="1836762" cy="1200329"/>
          </a:xfrm>
          <a:prstGeom prst="rect">
            <a:avLst/>
          </a:prstGeom>
          <a:noFill/>
        </p:spPr>
        <p:txBody>
          <a:bodyPr wrap="square" rtlCol="0">
            <a:spAutoFit/>
          </a:bodyPr>
          <a:lstStyle/>
          <a:p>
            <a:pPr algn="ctr"/>
            <a:r>
              <a:rPr lang="es-MX" dirty="0"/>
              <a:t>Reducir tiempo y requisitos en los tramites administrativos </a:t>
            </a:r>
            <a:endParaRPr lang="es-CO" dirty="0"/>
          </a:p>
        </p:txBody>
      </p:sp>
      <p:pic>
        <p:nvPicPr>
          <p:cNvPr id="18" name="Imagen 17">
            <a:extLst>
              <a:ext uri="{FF2B5EF4-FFF2-40B4-BE49-F238E27FC236}">
                <a16:creationId xmlns:a16="http://schemas.microsoft.com/office/drawing/2014/main" id="{0522D7DC-3F40-1771-F491-2FA5641A6273}"/>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412160" y="3500779"/>
            <a:ext cx="1493821" cy="1195057"/>
          </a:xfrm>
          <a:prstGeom prst="rect">
            <a:avLst/>
          </a:prstGeom>
        </p:spPr>
      </p:pic>
      <p:sp>
        <p:nvSpPr>
          <p:cNvPr id="19" name="CuadroTexto 18">
            <a:extLst>
              <a:ext uri="{FF2B5EF4-FFF2-40B4-BE49-F238E27FC236}">
                <a16:creationId xmlns:a16="http://schemas.microsoft.com/office/drawing/2014/main" id="{3E71A1E7-1623-4B2D-C0BE-9D2398B320D5}"/>
              </a:ext>
            </a:extLst>
          </p:cNvPr>
          <p:cNvSpPr txBox="1"/>
          <p:nvPr/>
        </p:nvSpPr>
        <p:spPr>
          <a:xfrm>
            <a:off x="4227152" y="4783812"/>
            <a:ext cx="1836762" cy="1200329"/>
          </a:xfrm>
          <a:prstGeom prst="rect">
            <a:avLst/>
          </a:prstGeom>
          <a:noFill/>
        </p:spPr>
        <p:txBody>
          <a:bodyPr wrap="square" rtlCol="0">
            <a:spAutoFit/>
          </a:bodyPr>
          <a:lstStyle/>
          <a:p>
            <a:pPr algn="ctr"/>
            <a:r>
              <a:rPr lang="es-MX" dirty="0"/>
              <a:t>Fomentar la participación activa y efectiva de la ciudadanía  </a:t>
            </a:r>
            <a:endParaRPr lang="es-CO" dirty="0"/>
          </a:p>
        </p:txBody>
      </p:sp>
      <p:pic>
        <p:nvPicPr>
          <p:cNvPr id="20" name="Imagen 19">
            <a:extLst>
              <a:ext uri="{FF2B5EF4-FFF2-40B4-BE49-F238E27FC236}">
                <a16:creationId xmlns:a16="http://schemas.microsoft.com/office/drawing/2014/main" id="{853AEBC6-65C7-AEFD-5F8D-3DF8B4E22135}"/>
              </a:ext>
            </a:extLst>
          </p:cNvPr>
          <p:cNvPicPr>
            <a:picLocks noChangeAspect="1"/>
          </p:cNvPicPr>
          <p:nvPr/>
        </p:nvPicPr>
        <p:blipFill>
          <a:blip r:embed="rId10"/>
          <a:stretch>
            <a:fillRect/>
          </a:stretch>
        </p:blipFill>
        <p:spPr>
          <a:xfrm>
            <a:off x="6356090" y="3636028"/>
            <a:ext cx="1549249" cy="1019591"/>
          </a:xfrm>
          <a:prstGeom prst="rect">
            <a:avLst/>
          </a:prstGeom>
        </p:spPr>
      </p:pic>
      <p:sp>
        <p:nvSpPr>
          <p:cNvPr id="21" name="CuadroTexto 20">
            <a:extLst>
              <a:ext uri="{FF2B5EF4-FFF2-40B4-BE49-F238E27FC236}">
                <a16:creationId xmlns:a16="http://schemas.microsoft.com/office/drawing/2014/main" id="{37D52BE6-9344-08DB-31D1-70FB9B0AF011}"/>
              </a:ext>
            </a:extLst>
          </p:cNvPr>
          <p:cNvSpPr txBox="1"/>
          <p:nvPr/>
        </p:nvSpPr>
        <p:spPr>
          <a:xfrm>
            <a:off x="6221362" y="4821070"/>
            <a:ext cx="1836762" cy="1200329"/>
          </a:xfrm>
          <a:prstGeom prst="rect">
            <a:avLst/>
          </a:prstGeom>
          <a:noFill/>
        </p:spPr>
        <p:txBody>
          <a:bodyPr wrap="square" rtlCol="0">
            <a:spAutoFit/>
          </a:bodyPr>
          <a:lstStyle/>
          <a:p>
            <a:pPr algn="ctr"/>
            <a:r>
              <a:rPr lang="es-MX" dirty="0"/>
              <a:t>Promover los principios éticos y valores que rigen a la EDAT  </a:t>
            </a:r>
            <a:endParaRPr lang="es-CO" dirty="0"/>
          </a:p>
        </p:txBody>
      </p:sp>
      <p:pic>
        <p:nvPicPr>
          <p:cNvPr id="22" name="Imagen 21">
            <a:extLst>
              <a:ext uri="{FF2B5EF4-FFF2-40B4-BE49-F238E27FC236}">
                <a16:creationId xmlns:a16="http://schemas.microsoft.com/office/drawing/2014/main" id="{F06553B9-2CBB-A03F-D3FC-72D439597D52}"/>
              </a:ext>
            </a:extLst>
          </p:cNvPr>
          <p:cNvPicPr>
            <a:picLocks noChangeAspect="1"/>
          </p:cNvPicPr>
          <p:nvPr/>
        </p:nvPicPr>
        <p:blipFill rotWithShape="1">
          <a:blip r:embed="rId11"/>
          <a:srcRect t="19731"/>
          <a:stretch/>
        </p:blipFill>
        <p:spPr>
          <a:xfrm>
            <a:off x="8513632" y="3659720"/>
            <a:ext cx="1248602" cy="947390"/>
          </a:xfrm>
          <a:prstGeom prst="rect">
            <a:avLst/>
          </a:prstGeom>
        </p:spPr>
      </p:pic>
      <p:pic>
        <p:nvPicPr>
          <p:cNvPr id="23" name="Imagen 22">
            <a:extLst>
              <a:ext uri="{FF2B5EF4-FFF2-40B4-BE49-F238E27FC236}">
                <a16:creationId xmlns:a16="http://schemas.microsoft.com/office/drawing/2014/main" id="{C8EAA8B8-4111-7EB7-0190-6C3570F04F5B}"/>
              </a:ext>
            </a:extLst>
          </p:cNvPr>
          <p:cNvPicPr>
            <a:picLocks noChangeAspect="1"/>
          </p:cNvPicPr>
          <p:nvPr/>
        </p:nvPicPr>
        <p:blipFill>
          <a:blip r:embed="rId12"/>
          <a:stretch>
            <a:fillRect/>
          </a:stretch>
        </p:blipFill>
        <p:spPr>
          <a:xfrm>
            <a:off x="10577403" y="3659720"/>
            <a:ext cx="1099384" cy="896313"/>
          </a:xfrm>
          <a:prstGeom prst="rect">
            <a:avLst/>
          </a:prstGeom>
        </p:spPr>
      </p:pic>
      <p:sp>
        <p:nvSpPr>
          <p:cNvPr id="24" name="CuadroTexto 23">
            <a:extLst>
              <a:ext uri="{FF2B5EF4-FFF2-40B4-BE49-F238E27FC236}">
                <a16:creationId xmlns:a16="http://schemas.microsoft.com/office/drawing/2014/main" id="{788BFABC-A48D-E2D4-00AE-3AEE2F65D5A6}"/>
              </a:ext>
            </a:extLst>
          </p:cNvPr>
          <p:cNvSpPr txBox="1"/>
          <p:nvPr/>
        </p:nvSpPr>
        <p:spPr>
          <a:xfrm>
            <a:off x="146524" y="4625620"/>
            <a:ext cx="1836762" cy="1477328"/>
          </a:xfrm>
          <a:prstGeom prst="rect">
            <a:avLst/>
          </a:prstGeom>
          <a:noFill/>
        </p:spPr>
        <p:txBody>
          <a:bodyPr wrap="square" rtlCol="0">
            <a:spAutoFit/>
          </a:bodyPr>
          <a:lstStyle/>
          <a:p>
            <a:pPr algn="ctr"/>
            <a:r>
              <a:rPr lang="es-MX" dirty="0"/>
              <a:t>Garantizar el acceso oportuno y claro a la información publico </a:t>
            </a:r>
            <a:endParaRPr lang="es-CO" dirty="0"/>
          </a:p>
        </p:txBody>
      </p:sp>
      <p:sp>
        <p:nvSpPr>
          <p:cNvPr id="25" name="Rectángulo: esquinas redondeadas 24">
            <a:extLst>
              <a:ext uri="{FF2B5EF4-FFF2-40B4-BE49-F238E27FC236}">
                <a16:creationId xmlns:a16="http://schemas.microsoft.com/office/drawing/2014/main" id="{AEED619F-29C0-8BF2-489C-07C950A9307A}"/>
              </a:ext>
            </a:extLst>
          </p:cNvPr>
          <p:cNvSpPr/>
          <p:nvPr/>
        </p:nvSpPr>
        <p:spPr>
          <a:xfrm>
            <a:off x="8264880" y="3500777"/>
            <a:ext cx="1836762" cy="2681736"/>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endParaRPr lang="es-CO"/>
          </a:p>
        </p:txBody>
      </p:sp>
      <p:sp>
        <p:nvSpPr>
          <p:cNvPr id="26" name="Rectángulo: esquinas redondeadas 25">
            <a:extLst>
              <a:ext uri="{FF2B5EF4-FFF2-40B4-BE49-F238E27FC236}">
                <a16:creationId xmlns:a16="http://schemas.microsoft.com/office/drawing/2014/main" id="{05F30A33-D046-15D8-DC9D-51B449D46660}"/>
              </a:ext>
            </a:extLst>
          </p:cNvPr>
          <p:cNvSpPr/>
          <p:nvPr/>
        </p:nvSpPr>
        <p:spPr>
          <a:xfrm>
            <a:off x="10206819" y="3494147"/>
            <a:ext cx="1836762" cy="2681736"/>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endParaRPr lang="es-CO"/>
          </a:p>
        </p:txBody>
      </p:sp>
      <p:sp>
        <p:nvSpPr>
          <p:cNvPr id="27" name="Rectángulo: esquinas redondeadas 26">
            <a:extLst>
              <a:ext uri="{FF2B5EF4-FFF2-40B4-BE49-F238E27FC236}">
                <a16:creationId xmlns:a16="http://schemas.microsoft.com/office/drawing/2014/main" id="{8C127147-42C4-CAB9-F59F-2015CA69BCE8}"/>
              </a:ext>
            </a:extLst>
          </p:cNvPr>
          <p:cNvSpPr/>
          <p:nvPr/>
        </p:nvSpPr>
        <p:spPr>
          <a:xfrm>
            <a:off x="4251551" y="3500778"/>
            <a:ext cx="1836762" cy="2675105"/>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endParaRPr lang="es-CO"/>
          </a:p>
        </p:txBody>
      </p:sp>
      <p:sp>
        <p:nvSpPr>
          <p:cNvPr id="28" name="CuadroTexto 27">
            <a:extLst>
              <a:ext uri="{FF2B5EF4-FFF2-40B4-BE49-F238E27FC236}">
                <a16:creationId xmlns:a16="http://schemas.microsoft.com/office/drawing/2014/main" id="{EA689D93-448B-9A6D-389A-5A455AE9DFF2}"/>
              </a:ext>
            </a:extLst>
          </p:cNvPr>
          <p:cNvSpPr txBox="1"/>
          <p:nvPr/>
        </p:nvSpPr>
        <p:spPr>
          <a:xfrm>
            <a:off x="8270740" y="4735815"/>
            <a:ext cx="1836762" cy="1477328"/>
          </a:xfrm>
          <a:prstGeom prst="rect">
            <a:avLst/>
          </a:prstGeom>
          <a:noFill/>
        </p:spPr>
        <p:txBody>
          <a:bodyPr wrap="square" rtlCol="0">
            <a:spAutoFit/>
          </a:bodyPr>
          <a:lstStyle/>
          <a:p>
            <a:pPr algn="ctr"/>
            <a:r>
              <a:rPr lang="es-MX" dirty="0"/>
              <a:t>Asegurar una rendición de cuentas transparente a la comunidad </a:t>
            </a:r>
            <a:endParaRPr lang="es-CO" dirty="0"/>
          </a:p>
        </p:txBody>
      </p:sp>
      <p:sp>
        <p:nvSpPr>
          <p:cNvPr id="29" name="CuadroTexto 28">
            <a:extLst>
              <a:ext uri="{FF2B5EF4-FFF2-40B4-BE49-F238E27FC236}">
                <a16:creationId xmlns:a16="http://schemas.microsoft.com/office/drawing/2014/main" id="{7B99E1C2-C8E5-8D13-9B6B-DD146E888BFA}"/>
              </a:ext>
            </a:extLst>
          </p:cNvPr>
          <p:cNvSpPr txBox="1"/>
          <p:nvPr/>
        </p:nvSpPr>
        <p:spPr>
          <a:xfrm>
            <a:off x="10208714" y="4728750"/>
            <a:ext cx="1836762" cy="1477328"/>
          </a:xfrm>
          <a:prstGeom prst="rect">
            <a:avLst/>
          </a:prstGeom>
          <a:noFill/>
        </p:spPr>
        <p:txBody>
          <a:bodyPr wrap="square" rtlCol="0">
            <a:spAutoFit/>
          </a:bodyPr>
          <a:lstStyle/>
          <a:p>
            <a:pPr algn="ctr"/>
            <a:r>
              <a:rPr lang="es-MX" dirty="0"/>
              <a:t>Controlar los riesgos de corrupción y prevenir el lavado de activos </a:t>
            </a:r>
            <a:endParaRPr lang="es-CO" dirty="0"/>
          </a:p>
        </p:txBody>
      </p:sp>
    </p:spTree>
    <p:extLst>
      <p:ext uri="{BB962C8B-B14F-4D97-AF65-F5344CB8AC3E}">
        <p14:creationId xmlns:p14="http://schemas.microsoft.com/office/powerpoint/2010/main" val="211835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2268A-4CD6-4280-D6BF-AAB17F345BB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8032347-7828-991D-DF55-B3BB6F499D9B}"/>
              </a:ext>
            </a:extLst>
          </p:cNvPr>
          <p:cNvSpPr>
            <a:spLocks noGrp="1"/>
          </p:cNvSpPr>
          <p:nvPr>
            <p:ph type="title"/>
          </p:nvPr>
        </p:nvSpPr>
        <p:spPr>
          <a:xfrm>
            <a:off x="2143824" y="273780"/>
            <a:ext cx="9073243" cy="941161"/>
          </a:xfrm>
        </p:spPr>
        <p:txBody>
          <a:bodyPr/>
          <a:lstStyle/>
          <a:p>
            <a:pPr algn="r"/>
            <a:r>
              <a:rPr lang="es-ES" sz="2000" dirty="0"/>
              <a:t>				</a:t>
            </a:r>
            <a:endParaRPr lang="es-CO" sz="2000" dirty="0"/>
          </a:p>
        </p:txBody>
      </p:sp>
      <p:pic>
        <p:nvPicPr>
          <p:cNvPr id="4" name="Imagen 3">
            <a:extLst>
              <a:ext uri="{FF2B5EF4-FFF2-40B4-BE49-F238E27FC236}">
                <a16:creationId xmlns:a16="http://schemas.microsoft.com/office/drawing/2014/main" id="{63003E8C-4B6D-7A67-8568-4EC74733389E}"/>
              </a:ext>
            </a:extLst>
          </p:cNvPr>
          <p:cNvPicPr>
            <a:picLocks noChangeAspect="1"/>
          </p:cNvPicPr>
          <p:nvPr/>
        </p:nvPicPr>
        <p:blipFill>
          <a:blip r:embed="rId3">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1D00A87A-AAB0-07D5-0829-5982CEA66BCF}"/>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9298C5B0-312C-E477-F18E-9EB7B546A144}"/>
              </a:ext>
            </a:extLst>
          </p:cNvPr>
          <p:cNvSpPr/>
          <p:nvPr/>
        </p:nvSpPr>
        <p:spPr>
          <a:xfrm>
            <a:off x="1212722" y="5749000"/>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ítulo 6">
            <a:extLst>
              <a:ext uri="{FF2B5EF4-FFF2-40B4-BE49-F238E27FC236}">
                <a16:creationId xmlns:a16="http://schemas.microsoft.com/office/drawing/2014/main" id="{96DA3AEA-4E32-B6DE-BA2D-A1C71B62F1E7}"/>
              </a:ext>
            </a:extLst>
          </p:cNvPr>
          <p:cNvSpPr txBox="1">
            <a:spLocks/>
          </p:cNvSpPr>
          <p:nvPr/>
        </p:nvSpPr>
        <p:spPr>
          <a:xfrm>
            <a:off x="875522" y="223940"/>
            <a:ext cx="9073243" cy="9411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s-ES" sz="4000"/>
              <a:t>Programa de Transparencia y Ética Pública  </a:t>
            </a:r>
            <a:endParaRPr lang="es-CO" sz="4000" dirty="0"/>
          </a:p>
        </p:txBody>
      </p:sp>
      <p:sp>
        <p:nvSpPr>
          <p:cNvPr id="8" name="Marcador de contenido 2">
            <a:extLst>
              <a:ext uri="{FF2B5EF4-FFF2-40B4-BE49-F238E27FC236}">
                <a16:creationId xmlns:a16="http://schemas.microsoft.com/office/drawing/2014/main" id="{8D35464C-F25C-8611-1872-2FF7FF67257C}"/>
              </a:ext>
            </a:extLst>
          </p:cNvPr>
          <p:cNvSpPr>
            <a:spLocks noGrp="1"/>
          </p:cNvSpPr>
          <p:nvPr>
            <p:ph idx="1"/>
          </p:nvPr>
        </p:nvSpPr>
        <p:spPr>
          <a:xfrm>
            <a:off x="655320" y="1769354"/>
            <a:ext cx="10515600" cy="4351338"/>
          </a:xfrm>
        </p:spPr>
        <p:txBody>
          <a:bodyPr>
            <a:normAutofit fontScale="92500" lnSpcReduction="10000"/>
          </a:bodyPr>
          <a:lstStyle/>
          <a:p>
            <a:pPr marL="0" indent="0">
              <a:buNone/>
            </a:pPr>
            <a:r>
              <a:rPr lang="es-MX" b="1" dirty="0"/>
              <a:t>Fundamentos legales </a:t>
            </a:r>
          </a:p>
          <a:p>
            <a:r>
              <a:rPr lang="es-MX" sz="2600" b="1" dirty="0"/>
              <a:t>Ley 1474 de 2011 </a:t>
            </a:r>
            <a:r>
              <a:rPr lang="es-MX" sz="2600" dirty="0"/>
              <a:t>(Estatuto Anticorrupción):Crea el marco para prevenir, investigar y sancionar actos de corrupción en la administración pública.</a:t>
            </a:r>
            <a:endParaRPr lang="es-MX" sz="2600" b="1" dirty="0"/>
          </a:p>
          <a:p>
            <a:r>
              <a:rPr lang="es-MX" sz="2600" b="1" dirty="0"/>
              <a:t>Decreto 612 de 2018: </a:t>
            </a:r>
            <a:r>
              <a:rPr lang="es-MX" sz="2600" dirty="0"/>
              <a:t>Establece lineamientos para implementar el Programa de Transparencia y Ética Pública en todas las entidades del Estado, en el marco del MIPG.</a:t>
            </a:r>
          </a:p>
          <a:p>
            <a:r>
              <a:rPr lang="es-MX" sz="2600" b="1" dirty="0"/>
              <a:t>Ley 1712 de 2014:</a:t>
            </a:r>
            <a:r>
              <a:rPr lang="es-MX" sz="2600" dirty="0"/>
              <a:t> Garantiza el derecho de acceso a la información pública.</a:t>
            </a:r>
          </a:p>
          <a:p>
            <a:r>
              <a:rPr lang="es-MX" sz="2600" b="1" dirty="0"/>
              <a:t>Ley 1908 de 2018:</a:t>
            </a:r>
            <a:r>
              <a:rPr lang="es-MX" sz="2600" dirty="0"/>
              <a:t>Refuerza mecanismos de prevención frente a organizaciones criminales y actos de corrupción.</a:t>
            </a:r>
          </a:p>
          <a:p>
            <a:r>
              <a:rPr lang="es-MX" sz="2600" b="1" dirty="0"/>
              <a:t>Circular Externa 100-06 de 2019 (DAFP)</a:t>
            </a:r>
            <a:r>
              <a:rPr lang="es-MX" sz="2600" dirty="0"/>
              <a:t>:Brinda orientaciones para el diseño e implementación del programa en las entidades públicas.</a:t>
            </a:r>
          </a:p>
          <a:p>
            <a:endParaRPr lang="es-CO" dirty="0"/>
          </a:p>
        </p:txBody>
      </p:sp>
    </p:spTree>
    <p:extLst>
      <p:ext uri="{BB962C8B-B14F-4D97-AF65-F5344CB8AC3E}">
        <p14:creationId xmlns:p14="http://schemas.microsoft.com/office/powerpoint/2010/main" val="2620325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2268A-4CD6-4280-D6BF-AAB17F345BB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8032347-7828-991D-DF55-B3BB6F499D9B}"/>
              </a:ext>
            </a:extLst>
          </p:cNvPr>
          <p:cNvSpPr>
            <a:spLocks noGrp="1"/>
          </p:cNvSpPr>
          <p:nvPr>
            <p:ph type="title"/>
          </p:nvPr>
        </p:nvSpPr>
        <p:spPr>
          <a:xfrm>
            <a:off x="2143824" y="273780"/>
            <a:ext cx="9073243" cy="941161"/>
          </a:xfrm>
        </p:spPr>
        <p:txBody>
          <a:bodyPr/>
          <a:lstStyle/>
          <a:p>
            <a:pPr algn="r"/>
            <a:r>
              <a:rPr lang="es-ES" sz="2000" dirty="0"/>
              <a:t>				</a:t>
            </a:r>
            <a:endParaRPr lang="es-CO" sz="2000" dirty="0"/>
          </a:p>
        </p:txBody>
      </p:sp>
      <p:pic>
        <p:nvPicPr>
          <p:cNvPr id="4" name="Imagen 3">
            <a:extLst>
              <a:ext uri="{FF2B5EF4-FFF2-40B4-BE49-F238E27FC236}">
                <a16:creationId xmlns:a16="http://schemas.microsoft.com/office/drawing/2014/main" id="{63003E8C-4B6D-7A67-8568-4EC74733389E}"/>
              </a:ext>
            </a:extLst>
          </p:cNvPr>
          <p:cNvPicPr>
            <a:picLocks noChangeAspect="1"/>
          </p:cNvPicPr>
          <p:nvPr/>
        </p:nvPicPr>
        <p:blipFill>
          <a:blip r:embed="rId2">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1D00A87A-AAB0-07D5-0829-5982CEA66BCF}"/>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9298C5B0-312C-E477-F18E-9EB7B546A144}"/>
              </a:ext>
            </a:extLst>
          </p:cNvPr>
          <p:cNvSpPr/>
          <p:nvPr/>
        </p:nvSpPr>
        <p:spPr>
          <a:xfrm>
            <a:off x="1212722" y="5749000"/>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ítulo 6">
            <a:extLst>
              <a:ext uri="{FF2B5EF4-FFF2-40B4-BE49-F238E27FC236}">
                <a16:creationId xmlns:a16="http://schemas.microsoft.com/office/drawing/2014/main" id="{96DA3AEA-4E32-B6DE-BA2D-A1C71B62F1E7}"/>
              </a:ext>
            </a:extLst>
          </p:cNvPr>
          <p:cNvSpPr txBox="1">
            <a:spLocks/>
          </p:cNvSpPr>
          <p:nvPr/>
        </p:nvSpPr>
        <p:spPr>
          <a:xfrm>
            <a:off x="875522" y="223940"/>
            <a:ext cx="9073243" cy="9411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s-ES" sz="4000"/>
              <a:t>Programa de Transparencia y Ética Pública  </a:t>
            </a:r>
            <a:endParaRPr lang="es-CO" sz="4000" dirty="0"/>
          </a:p>
        </p:txBody>
      </p:sp>
      <p:pic>
        <p:nvPicPr>
          <p:cNvPr id="19" name="Imagen 18">
            <a:extLst>
              <a:ext uri="{FF2B5EF4-FFF2-40B4-BE49-F238E27FC236}">
                <a16:creationId xmlns:a16="http://schemas.microsoft.com/office/drawing/2014/main" id="{98EC2840-F44F-89F6-03F4-79C0703270A0}"/>
              </a:ext>
            </a:extLst>
          </p:cNvPr>
          <p:cNvPicPr>
            <a:picLocks noChangeAspect="1"/>
          </p:cNvPicPr>
          <p:nvPr/>
        </p:nvPicPr>
        <p:blipFill>
          <a:blip r:embed="rId3"/>
          <a:stretch>
            <a:fillRect/>
          </a:stretch>
        </p:blipFill>
        <p:spPr>
          <a:xfrm>
            <a:off x="0" y="1348568"/>
            <a:ext cx="12192000" cy="5218057"/>
          </a:xfrm>
          <a:prstGeom prst="rect">
            <a:avLst/>
          </a:prstGeom>
        </p:spPr>
      </p:pic>
    </p:spTree>
    <p:extLst>
      <p:ext uri="{BB962C8B-B14F-4D97-AF65-F5344CB8AC3E}">
        <p14:creationId xmlns:p14="http://schemas.microsoft.com/office/powerpoint/2010/main" val="3074239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2268A-4CD6-4280-D6BF-AAB17F345BB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8032347-7828-991D-DF55-B3BB6F499D9B}"/>
              </a:ext>
            </a:extLst>
          </p:cNvPr>
          <p:cNvSpPr>
            <a:spLocks noGrp="1"/>
          </p:cNvSpPr>
          <p:nvPr>
            <p:ph type="title"/>
          </p:nvPr>
        </p:nvSpPr>
        <p:spPr>
          <a:xfrm>
            <a:off x="2143824" y="273780"/>
            <a:ext cx="9073243" cy="941161"/>
          </a:xfrm>
        </p:spPr>
        <p:txBody>
          <a:bodyPr/>
          <a:lstStyle/>
          <a:p>
            <a:pPr algn="r"/>
            <a:r>
              <a:rPr lang="es-ES" sz="2000" dirty="0"/>
              <a:t>				</a:t>
            </a:r>
            <a:endParaRPr lang="es-CO" sz="2000" dirty="0"/>
          </a:p>
        </p:txBody>
      </p:sp>
      <p:pic>
        <p:nvPicPr>
          <p:cNvPr id="4" name="Imagen 3">
            <a:extLst>
              <a:ext uri="{FF2B5EF4-FFF2-40B4-BE49-F238E27FC236}">
                <a16:creationId xmlns:a16="http://schemas.microsoft.com/office/drawing/2014/main" id="{63003E8C-4B6D-7A67-8568-4EC74733389E}"/>
              </a:ext>
            </a:extLst>
          </p:cNvPr>
          <p:cNvPicPr>
            <a:picLocks noChangeAspect="1"/>
          </p:cNvPicPr>
          <p:nvPr/>
        </p:nvPicPr>
        <p:blipFill>
          <a:blip r:embed="rId2">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1D00A87A-AAB0-07D5-0829-5982CEA66BCF}"/>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9298C5B0-312C-E477-F18E-9EB7B546A144}"/>
              </a:ext>
            </a:extLst>
          </p:cNvPr>
          <p:cNvSpPr/>
          <p:nvPr/>
        </p:nvSpPr>
        <p:spPr>
          <a:xfrm>
            <a:off x="1212722" y="5749000"/>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ítulo 6">
            <a:extLst>
              <a:ext uri="{FF2B5EF4-FFF2-40B4-BE49-F238E27FC236}">
                <a16:creationId xmlns:a16="http://schemas.microsoft.com/office/drawing/2014/main" id="{96DA3AEA-4E32-B6DE-BA2D-A1C71B62F1E7}"/>
              </a:ext>
            </a:extLst>
          </p:cNvPr>
          <p:cNvSpPr txBox="1">
            <a:spLocks/>
          </p:cNvSpPr>
          <p:nvPr/>
        </p:nvSpPr>
        <p:spPr>
          <a:xfrm>
            <a:off x="875522" y="223940"/>
            <a:ext cx="9073243" cy="9411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s-ES" sz="4000"/>
              <a:t>Programa de Transparencia y Ética Pública  </a:t>
            </a:r>
            <a:endParaRPr lang="es-CO" sz="4000" dirty="0"/>
          </a:p>
        </p:txBody>
      </p:sp>
      <p:sp>
        <p:nvSpPr>
          <p:cNvPr id="12" name="Marcador de contenido 4">
            <a:extLst>
              <a:ext uri="{FF2B5EF4-FFF2-40B4-BE49-F238E27FC236}">
                <a16:creationId xmlns:a16="http://schemas.microsoft.com/office/drawing/2014/main" id="{6F2A8AB8-A217-B3AA-A9E2-1AE7D5B43DB5}"/>
              </a:ext>
            </a:extLst>
          </p:cNvPr>
          <p:cNvSpPr txBox="1">
            <a:spLocks/>
          </p:cNvSpPr>
          <p:nvPr/>
        </p:nvSpPr>
        <p:spPr>
          <a:xfrm>
            <a:off x="0" y="1521699"/>
            <a:ext cx="7142921" cy="47175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3600" b="1" dirty="0"/>
              <a:t>Mecanismos de Prevención de la Corrupción</a:t>
            </a:r>
          </a:p>
          <a:p>
            <a:pPr marL="0" indent="0">
              <a:buFont typeface="Arial" panose="020B0604020202020204" pitchFamily="34" charset="0"/>
              <a:buNone/>
            </a:pPr>
            <a:endParaRPr lang="es-MX" sz="3600" b="1" dirty="0"/>
          </a:p>
          <a:p>
            <a:endParaRPr lang="es-CO" b="1" dirty="0"/>
          </a:p>
        </p:txBody>
      </p:sp>
      <p:pic>
        <p:nvPicPr>
          <p:cNvPr id="5" name="Imagen 4">
            <a:extLst>
              <a:ext uri="{FF2B5EF4-FFF2-40B4-BE49-F238E27FC236}">
                <a16:creationId xmlns:a16="http://schemas.microsoft.com/office/drawing/2014/main" id="{F4448F4B-2E09-BEBC-6A11-237B56DF7CEF}"/>
              </a:ext>
            </a:extLst>
          </p:cNvPr>
          <p:cNvPicPr>
            <a:picLocks noChangeAspect="1"/>
          </p:cNvPicPr>
          <p:nvPr/>
        </p:nvPicPr>
        <p:blipFill rotWithShape="1">
          <a:blip r:embed="rId3"/>
          <a:srcRect l="7181" t="31178" r="1849" b="17122"/>
          <a:stretch/>
        </p:blipFill>
        <p:spPr>
          <a:xfrm>
            <a:off x="663487" y="2629025"/>
            <a:ext cx="11091191" cy="3543878"/>
          </a:xfrm>
          <a:prstGeom prst="rect">
            <a:avLst/>
          </a:prstGeom>
        </p:spPr>
      </p:pic>
    </p:spTree>
    <p:extLst>
      <p:ext uri="{BB962C8B-B14F-4D97-AF65-F5344CB8AC3E}">
        <p14:creationId xmlns:p14="http://schemas.microsoft.com/office/powerpoint/2010/main" val="545123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2268A-4CD6-4280-D6BF-AAB17F345BB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8032347-7828-991D-DF55-B3BB6F499D9B}"/>
              </a:ext>
            </a:extLst>
          </p:cNvPr>
          <p:cNvSpPr>
            <a:spLocks noGrp="1"/>
          </p:cNvSpPr>
          <p:nvPr>
            <p:ph type="title"/>
          </p:nvPr>
        </p:nvSpPr>
        <p:spPr>
          <a:xfrm>
            <a:off x="2143824" y="273780"/>
            <a:ext cx="9073243" cy="941161"/>
          </a:xfrm>
        </p:spPr>
        <p:txBody>
          <a:bodyPr/>
          <a:lstStyle/>
          <a:p>
            <a:pPr algn="r"/>
            <a:r>
              <a:rPr lang="es-ES" sz="2000" dirty="0"/>
              <a:t>				</a:t>
            </a:r>
            <a:endParaRPr lang="es-CO" sz="2000" dirty="0"/>
          </a:p>
        </p:txBody>
      </p:sp>
      <p:pic>
        <p:nvPicPr>
          <p:cNvPr id="4" name="Imagen 3">
            <a:extLst>
              <a:ext uri="{FF2B5EF4-FFF2-40B4-BE49-F238E27FC236}">
                <a16:creationId xmlns:a16="http://schemas.microsoft.com/office/drawing/2014/main" id="{63003E8C-4B6D-7A67-8568-4EC74733389E}"/>
              </a:ext>
            </a:extLst>
          </p:cNvPr>
          <p:cNvPicPr>
            <a:picLocks noChangeAspect="1"/>
          </p:cNvPicPr>
          <p:nvPr/>
        </p:nvPicPr>
        <p:blipFill>
          <a:blip r:embed="rId2">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1D00A87A-AAB0-07D5-0829-5982CEA66BCF}"/>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9298C5B0-312C-E477-F18E-9EB7B546A144}"/>
              </a:ext>
            </a:extLst>
          </p:cNvPr>
          <p:cNvSpPr/>
          <p:nvPr/>
        </p:nvSpPr>
        <p:spPr>
          <a:xfrm>
            <a:off x="1212722" y="5749000"/>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ítulo 6">
            <a:extLst>
              <a:ext uri="{FF2B5EF4-FFF2-40B4-BE49-F238E27FC236}">
                <a16:creationId xmlns:a16="http://schemas.microsoft.com/office/drawing/2014/main" id="{96DA3AEA-4E32-B6DE-BA2D-A1C71B62F1E7}"/>
              </a:ext>
            </a:extLst>
          </p:cNvPr>
          <p:cNvSpPr txBox="1">
            <a:spLocks/>
          </p:cNvSpPr>
          <p:nvPr/>
        </p:nvSpPr>
        <p:spPr>
          <a:xfrm>
            <a:off x="875522" y="223940"/>
            <a:ext cx="9073243" cy="9411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s-ES" sz="4000"/>
              <a:t>Programa de Transparencia y Ética Pública  </a:t>
            </a:r>
            <a:endParaRPr lang="es-CO" sz="4000" dirty="0"/>
          </a:p>
        </p:txBody>
      </p:sp>
      <p:pic>
        <p:nvPicPr>
          <p:cNvPr id="20" name="Imagen 19">
            <a:extLst>
              <a:ext uri="{FF2B5EF4-FFF2-40B4-BE49-F238E27FC236}">
                <a16:creationId xmlns:a16="http://schemas.microsoft.com/office/drawing/2014/main" id="{827B4CA1-1FA3-4C37-6198-15C69C170631}"/>
              </a:ext>
            </a:extLst>
          </p:cNvPr>
          <p:cNvPicPr>
            <a:picLocks noChangeAspect="1"/>
          </p:cNvPicPr>
          <p:nvPr/>
        </p:nvPicPr>
        <p:blipFill>
          <a:blip r:embed="rId3"/>
          <a:stretch>
            <a:fillRect/>
          </a:stretch>
        </p:blipFill>
        <p:spPr>
          <a:xfrm>
            <a:off x="1038423" y="1646122"/>
            <a:ext cx="9877425" cy="4981575"/>
          </a:xfrm>
          <a:prstGeom prst="rect">
            <a:avLst/>
          </a:prstGeom>
        </p:spPr>
      </p:pic>
      <p:sp>
        <p:nvSpPr>
          <p:cNvPr id="21" name="Marcador de contenido 2">
            <a:extLst>
              <a:ext uri="{FF2B5EF4-FFF2-40B4-BE49-F238E27FC236}">
                <a16:creationId xmlns:a16="http://schemas.microsoft.com/office/drawing/2014/main" id="{B723DEFD-FECF-43E2-A782-5684F974DCF3}"/>
              </a:ext>
            </a:extLst>
          </p:cNvPr>
          <p:cNvSpPr txBox="1">
            <a:spLocks/>
          </p:cNvSpPr>
          <p:nvPr/>
        </p:nvSpPr>
        <p:spPr>
          <a:xfrm>
            <a:off x="154343" y="1364435"/>
            <a:ext cx="10515600" cy="4764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b="1" dirty="0"/>
              <a:t>Lineamientos para el Tratamiento de Conflictos de Intereses</a:t>
            </a:r>
          </a:p>
          <a:p>
            <a:endParaRPr lang="es-CO" b="1" dirty="0"/>
          </a:p>
        </p:txBody>
      </p:sp>
    </p:spTree>
    <p:extLst>
      <p:ext uri="{BB962C8B-B14F-4D97-AF65-F5344CB8AC3E}">
        <p14:creationId xmlns:p14="http://schemas.microsoft.com/office/powerpoint/2010/main" val="3051878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2268A-4CD6-4280-D6BF-AAB17F345BB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8032347-7828-991D-DF55-B3BB6F499D9B}"/>
              </a:ext>
            </a:extLst>
          </p:cNvPr>
          <p:cNvSpPr>
            <a:spLocks noGrp="1"/>
          </p:cNvSpPr>
          <p:nvPr>
            <p:ph type="title"/>
          </p:nvPr>
        </p:nvSpPr>
        <p:spPr>
          <a:xfrm>
            <a:off x="2143824" y="273780"/>
            <a:ext cx="9073243" cy="941161"/>
          </a:xfrm>
        </p:spPr>
        <p:txBody>
          <a:bodyPr/>
          <a:lstStyle/>
          <a:p>
            <a:pPr algn="r"/>
            <a:r>
              <a:rPr lang="es-ES" sz="2000" dirty="0"/>
              <a:t>				</a:t>
            </a:r>
            <a:endParaRPr lang="es-CO" sz="2000" dirty="0"/>
          </a:p>
        </p:txBody>
      </p:sp>
      <p:pic>
        <p:nvPicPr>
          <p:cNvPr id="4" name="Imagen 3">
            <a:extLst>
              <a:ext uri="{FF2B5EF4-FFF2-40B4-BE49-F238E27FC236}">
                <a16:creationId xmlns:a16="http://schemas.microsoft.com/office/drawing/2014/main" id="{63003E8C-4B6D-7A67-8568-4EC74733389E}"/>
              </a:ext>
            </a:extLst>
          </p:cNvPr>
          <p:cNvPicPr>
            <a:picLocks noChangeAspect="1"/>
          </p:cNvPicPr>
          <p:nvPr/>
        </p:nvPicPr>
        <p:blipFill>
          <a:blip r:embed="rId2">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1D00A87A-AAB0-07D5-0829-5982CEA66BCF}"/>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9298C5B0-312C-E477-F18E-9EB7B546A144}"/>
              </a:ext>
            </a:extLst>
          </p:cNvPr>
          <p:cNvSpPr/>
          <p:nvPr/>
        </p:nvSpPr>
        <p:spPr>
          <a:xfrm>
            <a:off x="1212722" y="5749000"/>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ítulo 6">
            <a:extLst>
              <a:ext uri="{FF2B5EF4-FFF2-40B4-BE49-F238E27FC236}">
                <a16:creationId xmlns:a16="http://schemas.microsoft.com/office/drawing/2014/main" id="{96DA3AEA-4E32-B6DE-BA2D-A1C71B62F1E7}"/>
              </a:ext>
            </a:extLst>
          </p:cNvPr>
          <p:cNvSpPr txBox="1">
            <a:spLocks/>
          </p:cNvSpPr>
          <p:nvPr/>
        </p:nvSpPr>
        <p:spPr>
          <a:xfrm>
            <a:off x="875522" y="223940"/>
            <a:ext cx="9073243" cy="9411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s-ES" sz="4000"/>
              <a:t>Programa de Transparencia y Ética Pública  </a:t>
            </a:r>
            <a:endParaRPr lang="es-CO" sz="4000" dirty="0"/>
          </a:p>
        </p:txBody>
      </p:sp>
      <p:sp>
        <p:nvSpPr>
          <p:cNvPr id="8" name="Marcador de contenido 2">
            <a:extLst>
              <a:ext uri="{FF2B5EF4-FFF2-40B4-BE49-F238E27FC236}">
                <a16:creationId xmlns:a16="http://schemas.microsoft.com/office/drawing/2014/main" id="{8D35464C-F25C-8611-1872-2FF7FF67257C}"/>
              </a:ext>
            </a:extLst>
          </p:cNvPr>
          <p:cNvSpPr>
            <a:spLocks noGrp="1"/>
          </p:cNvSpPr>
          <p:nvPr>
            <p:ph idx="1"/>
          </p:nvPr>
        </p:nvSpPr>
        <p:spPr>
          <a:xfrm>
            <a:off x="184732" y="1521699"/>
            <a:ext cx="11291652" cy="4651204"/>
          </a:xfrm>
        </p:spPr>
        <p:txBody>
          <a:bodyPr>
            <a:normAutofit fontScale="92500" lnSpcReduction="20000"/>
          </a:bodyPr>
          <a:lstStyle/>
          <a:p>
            <a:pPr marL="0" indent="0">
              <a:buNone/>
            </a:pPr>
            <a:r>
              <a:rPr lang="es-MX" b="1" dirty="0"/>
              <a:t>Canales de Denuncia y Rendición de Cuentas en la EDAT S.A. E.S.P.</a:t>
            </a:r>
          </a:p>
          <a:p>
            <a:pPr marL="0" indent="0">
              <a:buNone/>
            </a:pPr>
            <a:endParaRPr lang="es-MX" dirty="0"/>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2600" b="1" i="0" u="none" strike="noStrike" cap="none" normalizeH="0" baseline="0" dirty="0">
                <a:ln>
                  <a:noFill/>
                </a:ln>
                <a:solidFill>
                  <a:schemeClr val="tx1"/>
                </a:solidFill>
                <a:effectLst/>
                <a:latin typeface="Arial" panose="020B0604020202020204" pitchFamily="34" charset="0"/>
              </a:rPr>
              <a:t>Línea telefónica</a:t>
            </a:r>
            <a:r>
              <a:rPr kumimoji="0" lang="es-CO" altLang="es-CO" sz="2600" b="0" i="0" u="none" strike="noStrike" cap="none" normalizeH="0" baseline="0" dirty="0">
                <a:ln>
                  <a:noFill/>
                </a:ln>
                <a:solidFill>
                  <a:schemeClr val="tx1"/>
                </a:solidFill>
                <a:effectLst/>
                <a:latin typeface="Arial" panose="020B0604020202020204" pitchFamily="34" charset="0"/>
              </a:rPr>
              <a:t>: Disposición de un número de contacto para recibir denuncias de actos de corrupción o malas prácticas. </a:t>
            </a:r>
            <a:r>
              <a:rPr kumimoji="0" lang="es-CO" altLang="es-CO" sz="2600" b="0" i="0" u="none" strike="noStrike" cap="none" normalizeH="0" baseline="0" dirty="0">
                <a:ln>
                  <a:noFill/>
                </a:ln>
                <a:solidFill>
                  <a:schemeClr val="accent1">
                    <a:lumMod val="75000"/>
                  </a:schemeClr>
                </a:solidFill>
                <a:effectLst/>
                <a:latin typeface="Arial" panose="020B0604020202020204" pitchFamily="34" charset="0"/>
              </a:rPr>
              <a:t>(608) 2616643</a:t>
            </a:r>
          </a:p>
          <a:p>
            <a:pPr marL="0" marR="0" lvl="0" indent="0" algn="l" defTabSz="914400" rtl="0" eaLnBrk="0" fontAlgn="base" latinLnBrk="0" hangingPunct="0">
              <a:lnSpc>
                <a:spcPct val="100000"/>
              </a:lnSpc>
              <a:spcBef>
                <a:spcPct val="0"/>
              </a:spcBef>
              <a:spcAft>
                <a:spcPct val="0"/>
              </a:spcAft>
              <a:buClrTx/>
              <a:buSzTx/>
              <a:buNone/>
              <a:tabLst/>
            </a:pPr>
            <a:endParaRPr kumimoji="0" lang="es-CO" altLang="es-CO" sz="2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2600" b="1" i="0" u="none" strike="noStrike" cap="none" normalizeH="0" baseline="0" dirty="0">
                <a:ln>
                  <a:noFill/>
                </a:ln>
                <a:solidFill>
                  <a:schemeClr val="tx1"/>
                </a:solidFill>
                <a:effectLst/>
                <a:latin typeface="Arial" panose="020B0604020202020204" pitchFamily="34" charset="0"/>
              </a:rPr>
              <a:t>Correo electrónico</a:t>
            </a:r>
            <a:r>
              <a:rPr kumimoji="0" lang="es-CO" altLang="es-CO" sz="2600" b="0" i="0" u="none" strike="noStrike" cap="none" normalizeH="0" baseline="0" dirty="0">
                <a:ln>
                  <a:noFill/>
                </a:ln>
                <a:solidFill>
                  <a:schemeClr val="tx1"/>
                </a:solidFill>
                <a:effectLst/>
                <a:latin typeface="Arial" panose="020B0604020202020204" pitchFamily="34" charset="0"/>
              </a:rPr>
              <a:t>: La EDAT habilita una dirección de correo electrónico para que los ciudadanos y empleados puedan reportar irregularidades de manera confidencial. </a:t>
            </a:r>
            <a:r>
              <a:rPr kumimoji="0" lang="es-CO" altLang="es-CO" sz="2600" b="0" i="0" u="none" strike="noStrike" cap="none" normalizeH="0" baseline="0" dirty="0">
                <a:ln>
                  <a:noFill/>
                </a:ln>
                <a:solidFill>
                  <a:schemeClr val="tx1"/>
                </a:solidFill>
                <a:effectLst/>
                <a:latin typeface="Arial" panose="020B0604020202020204" pitchFamily="34" charset="0"/>
                <a:hlinkClick r:id="rId3"/>
              </a:rPr>
              <a:t>gerencia@edat.gov.co</a:t>
            </a:r>
            <a:endParaRPr kumimoji="0" lang="es-CO" altLang="es-CO" sz="2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CO" altLang="es-CO" sz="2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2600" b="1" i="0" u="none" strike="noStrike" cap="none" normalizeH="0" baseline="0" dirty="0">
                <a:ln>
                  <a:noFill/>
                </a:ln>
                <a:solidFill>
                  <a:schemeClr val="tx1"/>
                </a:solidFill>
                <a:effectLst/>
                <a:latin typeface="Arial" panose="020B0604020202020204" pitchFamily="34" charset="0"/>
              </a:rPr>
              <a:t>Página web oficial</a:t>
            </a:r>
            <a:r>
              <a:rPr kumimoji="0" lang="es-CO" altLang="es-CO" sz="2600" b="0" i="0" u="none" strike="noStrike" cap="none" normalizeH="0" baseline="0" dirty="0">
                <a:ln>
                  <a:noFill/>
                </a:ln>
                <a:solidFill>
                  <a:schemeClr val="tx1"/>
                </a:solidFill>
                <a:effectLst/>
                <a:latin typeface="Arial" panose="020B0604020202020204" pitchFamily="34" charset="0"/>
              </a:rPr>
              <a:t>: A través de su portal, la entidad permite realizar denuncias de forma anónima. </a:t>
            </a:r>
            <a:r>
              <a:rPr kumimoji="0" lang="es-CO" altLang="es-CO" sz="2600" b="0" i="0" u="none" strike="noStrike" cap="none" normalizeH="0" baseline="0" dirty="0">
                <a:ln>
                  <a:noFill/>
                </a:ln>
                <a:solidFill>
                  <a:schemeClr val="tx1"/>
                </a:solidFill>
                <a:effectLst/>
                <a:latin typeface="Arial" panose="020B0604020202020204" pitchFamily="34" charset="0"/>
                <a:hlinkClick r:id="rId4"/>
              </a:rPr>
              <a:t>https://www.edat.gov.co/contacto</a:t>
            </a:r>
            <a:endParaRPr kumimoji="0" lang="es-CO" altLang="es-CO" sz="2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CO" altLang="es-CO" sz="2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2600" b="1" i="0" u="none" strike="noStrike" cap="none" normalizeH="0" baseline="0" dirty="0">
                <a:ln>
                  <a:noFill/>
                </a:ln>
                <a:solidFill>
                  <a:schemeClr val="tx1"/>
                </a:solidFill>
                <a:effectLst/>
                <a:latin typeface="Arial" panose="020B0604020202020204" pitchFamily="34" charset="0"/>
              </a:rPr>
              <a:t>Buzón físico</a:t>
            </a:r>
            <a:r>
              <a:rPr kumimoji="0" lang="es-CO" altLang="es-CO" sz="2600" b="0" i="0" u="none" strike="noStrike" cap="none" normalizeH="0" baseline="0" dirty="0">
                <a:ln>
                  <a:noFill/>
                </a:ln>
                <a:solidFill>
                  <a:schemeClr val="tx1"/>
                </a:solidFill>
                <a:effectLst/>
                <a:latin typeface="Arial" panose="020B0604020202020204" pitchFamily="34" charset="0"/>
              </a:rPr>
              <a:t>: Disponibilidad de buzones en las oficinas de la entidad para recibir denuncias en formato físico, garantizando la confidencialidad.</a:t>
            </a:r>
          </a:p>
          <a:p>
            <a:pPr marL="0" indent="0">
              <a:buNone/>
            </a:pPr>
            <a:endParaRPr lang="es-CO" dirty="0"/>
          </a:p>
        </p:txBody>
      </p:sp>
    </p:spTree>
    <p:extLst>
      <p:ext uri="{BB962C8B-B14F-4D97-AF65-F5344CB8AC3E}">
        <p14:creationId xmlns:p14="http://schemas.microsoft.com/office/powerpoint/2010/main" val="4241517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94403-FF9D-3F50-626C-6A1798CA668E}"/>
            </a:ext>
          </a:extLst>
        </p:cNvPr>
        <p:cNvGrpSpPr/>
        <p:nvPr/>
      </p:nvGrpSpPr>
      <p:grpSpPr>
        <a:xfrm>
          <a:off x="0" y="0"/>
          <a:ext cx="0" cy="0"/>
          <a:chOff x="0" y="0"/>
          <a:chExt cx="0" cy="0"/>
        </a:xfrm>
      </p:grpSpPr>
      <p:sp>
        <p:nvSpPr>
          <p:cNvPr id="31" name="CuadroTexto 30">
            <a:extLst>
              <a:ext uri="{FF2B5EF4-FFF2-40B4-BE49-F238E27FC236}">
                <a16:creationId xmlns:a16="http://schemas.microsoft.com/office/drawing/2014/main" id="{35F2A7C6-4DD7-29EF-00E6-8F2B32464F6B}"/>
              </a:ext>
            </a:extLst>
          </p:cNvPr>
          <p:cNvSpPr txBox="1"/>
          <p:nvPr/>
        </p:nvSpPr>
        <p:spPr>
          <a:xfrm>
            <a:off x="9152586" y="2710110"/>
            <a:ext cx="1492025" cy="578882"/>
          </a:xfrm>
          <a:prstGeom prst="roundRect">
            <a:avLst/>
          </a:prstGeom>
          <a:noFill/>
          <a:ln>
            <a:noFill/>
          </a:ln>
        </p:spPr>
        <p:txBody>
          <a:bodyPr wrap="square">
            <a:spAutoFit/>
          </a:bodyPr>
          <a:lstStyle/>
          <a:p>
            <a:pPr algn="ctr"/>
            <a:r>
              <a:rPr lang="es-ES" sz="2800" b="1" dirty="0">
                <a:solidFill>
                  <a:schemeClr val="accent1">
                    <a:lumMod val="75000"/>
                  </a:schemeClr>
                </a:solidFill>
              </a:rPr>
              <a:t>Lealtad</a:t>
            </a:r>
            <a:endParaRPr lang="es-ES" b="1" dirty="0">
              <a:solidFill>
                <a:schemeClr val="accent1">
                  <a:lumMod val="75000"/>
                </a:schemeClr>
              </a:solidFill>
            </a:endParaRPr>
          </a:p>
        </p:txBody>
      </p:sp>
      <p:sp>
        <p:nvSpPr>
          <p:cNvPr id="21" name="CuadroTexto 20">
            <a:extLst>
              <a:ext uri="{FF2B5EF4-FFF2-40B4-BE49-F238E27FC236}">
                <a16:creationId xmlns:a16="http://schemas.microsoft.com/office/drawing/2014/main" id="{9B45A63A-00F7-1887-9574-0F51C586FFD2}"/>
              </a:ext>
            </a:extLst>
          </p:cNvPr>
          <p:cNvSpPr txBox="1"/>
          <p:nvPr/>
        </p:nvSpPr>
        <p:spPr>
          <a:xfrm>
            <a:off x="2077302" y="1580464"/>
            <a:ext cx="7029395" cy="3030759"/>
          </a:xfrm>
          <a:prstGeom prst="roundRect">
            <a:avLst/>
          </a:prstGeom>
          <a:solidFill>
            <a:srgbClr val="CEE8FA"/>
          </a:solidFill>
        </p:spPr>
        <p:txBody>
          <a:bodyPr wrap="square" rtlCol="0">
            <a:spAutoFit/>
          </a:bodyPr>
          <a:lstStyle/>
          <a:p>
            <a:pPr>
              <a:lnSpc>
                <a:spcPct val="107000"/>
              </a:lnSpc>
              <a:spcAft>
                <a:spcPts val="800"/>
              </a:spcAft>
            </a:pPr>
            <a:r>
              <a:rPr lang="es-MX" dirty="0">
                <a:solidFill>
                  <a:schemeClr val="bg2">
                    <a:lumMod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Articular las Políticas Públicas del sector de agua potable y saneamiento básico, en los  componentes económicos, sociales y ambientales, para mejorar el aseguramiento e  indicadores efectivos de la prestación del servicio en los municipios del Tolima, a través  de la asesoría y asistencia técnica, la gestión, ejecución de proyectos y programas para  la transformación empresarial y el fortalecimiento institucional de los territorios, con un  equipo humano idóneo y comprometido en la optimización de recursos y en la mejora de  la calidad de vida de la población</a:t>
            </a:r>
            <a:r>
              <a:rPr lang="es-CO"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CO" b="1" dirty="0">
              <a:solidFill>
                <a:schemeClr val="accent4"/>
              </a:solidFill>
              <a:latin typeface="Arial" panose="020B0604020202020204" pitchFamily="34" charset="0"/>
              <a:cs typeface="Arial" panose="020B0604020202020204" pitchFamily="34" charset="0"/>
            </a:endParaRPr>
          </a:p>
        </p:txBody>
      </p:sp>
      <p:sp>
        <p:nvSpPr>
          <p:cNvPr id="2" name="Título 1">
            <a:extLst>
              <a:ext uri="{FF2B5EF4-FFF2-40B4-BE49-F238E27FC236}">
                <a16:creationId xmlns:a16="http://schemas.microsoft.com/office/drawing/2014/main" id="{24F85AD0-9F4D-B83C-675E-8BF597F642D7}"/>
              </a:ext>
            </a:extLst>
          </p:cNvPr>
          <p:cNvSpPr>
            <a:spLocks noGrp="1"/>
          </p:cNvSpPr>
          <p:nvPr>
            <p:ph type="title"/>
          </p:nvPr>
        </p:nvSpPr>
        <p:spPr>
          <a:xfrm>
            <a:off x="2143824" y="273780"/>
            <a:ext cx="9073243" cy="941161"/>
          </a:xfrm>
        </p:spPr>
        <p:txBody>
          <a:bodyPr/>
          <a:lstStyle/>
          <a:p>
            <a:pPr algn="r"/>
            <a:r>
              <a:rPr lang="es-ES" sz="2000" dirty="0"/>
              <a:t>				</a:t>
            </a:r>
            <a:endParaRPr lang="es-CO" sz="2000" dirty="0"/>
          </a:p>
        </p:txBody>
      </p:sp>
      <p:pic>
        <p:nvPicPr>
          <p:cNvPr id="4" name="Imagen 3">
            <a:extLst>
              <a:ext uri="{FF2B5EF4-FFF2-40B4-BE49-F238E27FC236}">
                <a16:creationId xmlns:a16="http://schemas.microsoft.com/office/drawing/2014/main" id="{E8A07FF8-DE3C-1C05-E75B-5DF3A95B97D4}"/>
              </a:ext>
            </a:extLst>
          </p:cNvPr>
          <p:cNvPicPr>
            <a:picLocks noChangeAspect="1"/>
          </p:cNvPicPr>
          <p:nvPr/>
        </p:nvPicPr>
        <p:blipFill>
          <a:blip r:embed="rId2">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24DE5E44-7F11-230E-6A11-9789EEDB670F}"/>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DB45870E-215B-4CAB-2409-B6119CE9B63C}"/>
              </a:ext>
            </a:extLst>
          </p:cNvPr>
          <p:cNvSpPr/>
          <p:nvPr/>
        </p:nvSpPr>
        <p:spPr>
          <a:xfrm>
            <a:off x="1212722" y="5749000"/>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angle 5">
            <a:extLst>
              <a:ext uri="{FF2B5EF4-FFF2-40B4-BE49-F238E27FC236}">
                <a16:creationId xmlns:a16="http://schemas.microsoft.com/office/drawing/2014/main" id="{D59B91CD-9318-6A5D-CF11-47ADEC64F73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 name="CuadroTexto 2">
            <a:extLst>
              <a:ext uri="{FF2B5EF4-FFF2-40B4-BE49-F238E27FC236}">
                <a16:creationId xmlns:a16="http://schemas.microsoft.com/office/drawing/2014/main" id="{1B6F1698-F300-9E6C-54E4-65D464F5EFAB}"/>
              </a:ext>
            </a:extLst>
          </p:cNvPr>
          <p:cNvSpPr txBox="1"/>
          <p:nvPr/>
        </p:nvSpPr>
        <p:spPr>
          <a:xfrm>
            <a:off x="285805" y="365524"/>
            <a:ext cx="7779502" cy="830997"/>
          </a:xfrm>
          <a:prstGeom prst="rect">
            <a:avLst/>
          </a:prstGeom>
          <a:noFill/>
        </p:spPr>
        <p:txBody>
          <a:bodyPr wrap="none" rtlCol="0">
            <a:spAutoFit/>
          </a:bodyPr>
          <a:lstStyle/>
          <a:p>
            <a:r>
              <a:rPr lang="es-ES" sz="4800" b="1" dirty="0">
                <a:solidFill>
                  <a:schemeClr val="accent4"/>
                </a:solidFill>
                <a:latin typeface="Arial" panose="020B0604020202020204" pitchFamily="34" charset="0"/>
                <a:cs typeface="Arial" panose="020B0604020202020204" pitchFamily="34" charset="0"/>
              </a:rPr>
              <a:t>¡</a:t>
            </a:r>
            <a:r>
              <a:rPr lang="es-ES" sz="4800" b="1" dirty="0">
                <a:solidFill>
                  <a:schemeClr val="bg1"/>
                </a:solidFill>
                <a:latin typeface="Arial" panose="020B0604020202020204" pitchFamily="34" charset="0"/>
                <a:cs typeface="Arial" panose="020B0604020202020204" pitchFamily="34" charset="0"/>
              </a:rPr>
              <a:t>Misión , Visión y Valores</a:t>
            </a:r>
            <a:r>
              <a:rPr lang="es-ES" sz="4800" b="1" dirty="0">
                <a:solidFill>
                  <a:schemeClr val="accent4"/>
                </a:solidFill>
                <a:latin typeface="Arial" panose="020B0604020202020204" pitchFamily="34" charset="0"/>
                <a:cs typeface="Arial" panose="020B0604020202020204" pitchFamily="34" charset="0"/>
              </a:rPr>
              <a:t>!</a:t>
            </a:r>
            <a:endParaRPr lang="es-CO" sz="4800" b="1" dirty="0">
              <a:solidFill>
                <a:schemeClr val="accent4"/>
              </a:solidFill>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38BBAFAE-4E14-BE1E-0483-5305DD98C863}"/>
              </a:ext>
            </a:extLst>
          </p:cNvPr>
          <p:cNvSpPr txBox="1"/>
          <p:nvPr/>
        </p:nvSpPr>
        <p:spPr>
          <a:xfrm>
            <a:off x="-158493" y="3906616"/>
            <a:ext cx="2496542" cy="830997"/>
          </a:xfrm>
          <a:prstGeom prst="rect">
            <a:avLst/>
          </a:prstGeom>
          <a:noFill/>
        </p:spPr>
        <p:txBody>
          <a:bodyPr wrap="square">
            <a:spAutoFit/>
          </a:bodyPr>
          <a:lstStyle/>
          <a:p>
            <a:pPr marL="0" algn="ctr" rtl="0" eaLnBrk="1" latinLnBrk="0" hangingPunct="1"/>
            <a:r>
              <a:rPr lang="es-CO" sz="4800" b="1" kern="1200" dirty="0">
                <a:solidFill>
                  <a:srgbClr val="FFC000"/>
                </a:solidFill>
                <a:effectLst/>
                <a:latin typeface="Calibri" panose="020F0502020204030204" pitchFamily="34" charset="0"/>
                <a:ea typeface="+mn-ea"/>
                <a:cs typeface="+mn-cs"/>
              </a:rPr>
              <a:t>Visión</a:t>
            </a:r>
            <a:endParaRPr lang="es-CO" b="1" dirty="0">
              <a:solidFill>
                <a:srgbClr val="FFC000"/>
              </a:solidFill>
              <a:effectLst/>
            </a:endParaRPr>
          </a:p>
        </p:txBody>
      </p:sp>
      <p:sp>
        <p:nvSpPr>
          <p:cNvPr id="15" name="CuadroTexto 14">
            <a:extLst>
              <a:ext uri="{FF2B5EF4-FFF2-40B4-BE49-F238E27FC236}">
                <a16:creationId xmlns:a16="http://schemas.microsoft.com/office/drawing/2014/main" id="{4CF550CC-D602-FB5B-66EA-47CFC58BAA97}"/>
              </a:ext>
            </a:extLst>
          </p:cNvPr>
          <p:cNvSpPr txBox="1"/>
          <p:nvPr/>
        </p:nvSpPr>
        <p:spPr>
          <a:xfrm>
            <a:off x="187189" y="1323982"/>
            <a:ext cx="2496542" cy="830997"/>
          </a:xfrm>
          <a:prstGeom prst="rect">
            <a:avLst/>
          </a:prstGeom>
          <a:noFill/>
        </p:spPr>
        <p:txBody>
          <a:bodyPr wrap="square">
            <a:spAutoFit/>
          </a:bodyPr>
          <a:lstStyle/>
          <a:p>
            <a:pPr marL="0" algn="ctr" rtl="0" eaLnBrk="1" latinLnBrk="0" hangingPunct="1"/>
            <a:r>
              <a:rPr lang="es-CO" sz="4800" b="1" kern="1200" dirty="0">
                <a:solidFill>
                  <a:srgbClr val="FFC000"/>
                </a:solidFill>
                <a:effectLst/>
                <a:latin typeface="Calibri" panose="020F0502020204030204" pitchFamily="34" charset="0"/>
                <a:ea typeface="+mn-ea"/>
                <a:cs typeface="+mn-cs"/>
              </a:rPr>
              <a:t>Misión</a:t>
            </a:r>
            <a:endParaRPr lang="es-CO" b="1" dirty="0">
              <a:solidFill>
                <a:srgbClr val="FFC000"/>
              </a:solidFill>
              <a:effectLst/>
            </a:endParaRPr>
          </a:p>
        </p:txBody>
      </p:sp>
      <p:sp>
        <p:nvSpPr>
          <p:cNvPr id="17" name="CuadroTexto 16">
            <a:extLst>
              <a:ext uri="{FF2B5EF4-FFF2-40B4-BE49-F238E27FC236}">
                <a16:creationId xmlns:a16="http://schemas.microsoft.com/office/drawing/2014/main" id="{77E119BE-6EF5-0530-F756-A84A6AB6EEB1}"/>
              </a:ext>
            </a:extLst>
          </p:cNvPr>
          <p:cNvSpPr txBox="1"/>
          <p:nvPr/>
        </p:nvSpPr>
        <p:spPr>
          <a:xfrm>
            <a:off x="557293" y="4650415"/>
            <a:ext cx="8030786" cy="2053328"/>
          </a:xfrm>
          <a:prstGeom prst="roundRect">
            <a:avLst>
              <a:gd name="adj" fmla="val 16667"/>
            </a:avLst>
          </a:prstGeom>
          <a:solidFill>
            <a:srgbClr val="00A9EC"/>
          </a:solidFill>
          <a:ln>
            <a:noFill/>
          </a:ln>
        </p:spPr>
        <p:txBody>
          <a:bodyPr wrap="square" rtlCol="0">
            <a:spAutoFit/>
          </a:bodyPr>
          <a:lstStyle/>
          <a:p>
            <a:pPr>
              <a:lnSpc>
                <a:spcPct val="107000"/>
              </a:lnSpc>
              <a:spcAft>
                <a:spcPts val="800"/>
              </a:spcAft>
            </a:pPr>
            <a:r>
              <a:rPr lang="es-MX"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Ser reconocidos en el 2028 a nivel regional y nacional como una entidad líder, por su capacidad de innovación y respuesta en la implementación de modelos de gestión, orientados al fortalecimiento de los servicios públicos de agua potable y saneamiento básicos, para el desarrollo de los corredores agroindustriales, turísticos y tecnológicos que garanticen la prestación eficiente y bienestar integral de la comunidad tolimense, con sostenibilidad ambiental.</a:t>
            </a:r>
            <a:endParaRPr lang="es-CO"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CuadroTexto 22">
            <a:extLst>
              <a:ext uri="{FF2B5EF4-FFF2-40B4-BE49-F238E27FC236}">
                <a16:creationId xmlns:a16="http://schemas.microsoft.com/office/drawing/2014/main" id="{33E930CD-B2D4-34ED-7946-18ECCAE36565}"/>
              </a:ext>
            </a:extLst>
          </p:cNvPr>
          <p:cNvSpPr txBox="1"/>
          <p:nvPr/>
        </p:nvSpPr>
        <p:spPr>
          <a:xfrm>
            <a:off x="9178916" y="1665013"/>
            <a:ext cx="2562967" cy="646331"/>
          </a:xfrm>
          <a:prstGeom prst="rect">
            <a:avLst/>
          </a:prstGeom>
          <a:noFill/>
        </p:spPr>
        <p:txBody>
          <a:bodyPr wrap="square">
            <a:spAutoFit/>
          </a:bodyPr>
          <a:lstStyle/>
          <a:p>
            <a:pPr algn="ctr"/>
            <a:r>
              <a:rPr lang="es-ES" sz="3600" b="1" dirty="0">
                <a:solidFill>
                  <a:srgbClr val="00A9EC"/>
                </a:solidFill>
              </a:rPr>
              <a:t>Respeto</a:t>
            </a:r>
            <a:endParaRPr lang="es-CO" b="1" dirty="0">
              <a:solidFill>
                <a:srgbClr val="00A9EC"/>
              </a:solidFill>
            </a:endParaRPr>
          </a:p>
        </p:txBody>
      </p:sp>
      <p:sp>
        <p:nvSpPr>
          <p:cNvPr id="25" name="CuadroTexto 24">
            <a:extLst>
              <a:ext uri="{FF2B5EF4-FFF2-40B4-BE49-F238E27FC236}">
                <a16:creationId xmlns:a16="http://schemas.microsoft.com/office/drawing/2014/main" id="{2342BF18-096F-A8E6-9B20-75029EF5FDEF}"/>
              </a:ext>
            </a:extLst>
          </p:cNvPr>
          <p:cNvSpPr txBox="1"/>
          <p:nvPr/>
        </p:nvSpPr>
        <p:spPr>
          <a:xfrm>
            <a:off x="10415554" y="2309089"/>
            <a:ext cx="1684510" cy="510778"/>
          </a:xfrm>
          <a:prstGeom prst="roundRect">
            <a:avLst/>
          </a:prstGeom>
          <a:solidFill>
            <a:srgbClr val="1E6DB8"/>
          </a:solidFill>
        </p:spPr>
        <p:txBody>
          <a:bodyPr wrap="square">
            <a:spAutoFit/>
          </a:bodyPr>
          <a:lstStyle/>
          <a:p>
            <a:pPr algn="ctr"/>
            <a:r>
              <a:rPr lang="es-ES" sz="2400" b="1" dirty="0">
                <a:solidFill>
                  <a:schemeClr val="bg1">
                    <a:lumMod val="95000"/>
                  </a:schemeClr>
                </a:solidFill>
              </a:rPr>
              <a:t>Equidad</a:t>
            </a:r>
            <a:endParaRPr lang="es-CO" b="1" dirty="0">
              <a:solidFill>
                <a:schemeClr val="bg1">
                  <a:lumMod val="95000"/>
                </a:schemeClr>
              </a:solidFill>
            </a:endParaRPr>
          </a:p>
        </p:txBody>
      </p:sp>
      <p:sp>
        <p:nvSpPr>
          <p:cNvPr id="27" name="CuadroTexto 26">
            <a:extLst>
              <a:ext uri="{FF2B5EF4-FFF2-40B4-BE49-F238E27FC236}">
                <a16:creationId xmlns:a16="http://schemas.microsoft.com/office/drawing/2014/main" id="{5D4556BD-C568-6E65-878B-48487771D108}"/>
              </a:ext>
            </a:extLst>
          </p:cNvPr>
          <p:cNvSpPr txBox="1"/>
          <p:nvPr/>
        </p:nvSpPr>
        <p:spPr>
          <a:xfrm>
            <a:off x="9369915" y="3693102"/>
            <a:ext cx="2730149" cy="578882"/>
          </a:xfrm>
          <a:prstGeom prst="roundRect">
            <a:avLst/>
          </a:prstGeom>
          <a:noFill/>
        </p:spPr>
        <p:txBody>
          <a:bodyPr wrap="square">
            <a:spAutoFit/>
          </a:bodyPr>
          <a:lstStyle/>
          <a:p>
            <a:pPr algn="ctr"/>
            <a:r>
              <a:rPr lang="es-ES" sz="2800" b="1" dirty="0">
                <a:solidFill>
                  <a:schemeClr val="bg2">
                    <a:lumMod val="25000"/>
                  </a:schemeClr>
                </a:solidFill>
              </a:rPr>
              <a:t>Responsabilidad</a:t>
            </a:r>
            <a:endParaRPr lang="es-ES" b="1" dirty="0">
              <a:solidFill>
                <a:schemeClr val="bg2">
                  <a:lumMod val="25000"/>
                </a:schemeClr>
              </a:solidFill>
            </a:endParaRPr>
          </a:p>
        </p:txBody>
      </p:sp>
      <p:sp>
        <p:nvSpPr>
          <p:cNvPr id="29" name="CuadroTexto 28">
            <a:extLst>
              <a:ext uri="{FF2B5EF4-FFF2-40B4-BE49-F238E27FC236}">
                <a16:creationId xmlns:a16="http://schemas.microsoft.com/office/drawing/2014/main" id="{FDAE30B8-705F-6446-0FEE-65A65671F847}"/>
              </a:ext>
            </a:extLst>
          </p:cNvPr>
          <p:cNvSpPr txBox="1"/>
          <p:nvPr/>
        </p:nvSpPr>
        <p:spPr>
          <a:xfrm>
            <a:off x="9867901" y="3098655"/>
            <a:ext cx="2324099" cy="523220"/>
          </a:xfrm>
          <a:prstGeom prst="rect">
            <a:avLst/>
          </a:prstGeom>
          <a:noFill/>
        </p:spPr>
        <p:txBody>
          <a:bodyPr wrap="square">
            <a:spAutoFit/>
          </a:bodyPr>
          <a:lstStyle/>
          <a:p>
            <a:pPr algn="ctr"/>
            <a:r>
              <a:rPr lang="es-ES" sz="2800" b="1" dirty="0">
                <a:solidFill>
                  <a:srgbClr val="FFC000"/>
                </a:solidFill>
              </a:rPr>
              <a:t>Transparencia</a:t>
            </a:r>
            <a:endParaRPr lang="es-ES" b="1" dirty="0">
              <a:solidFill>
                <a:srgbClr val="FFC000"/>
              </a:solidFill>
            </a:endParaRPr>
          </a:p>
        </p:txBody>
      </p:sp>
      <p:sp>
        <p:nvSpPr>
          <p:cNvPr id="33" name="CuadroTexto 32">
            <a:extLst>
              <a:ext uri="{FF2B5EF4-FFF2-40B4-BE49-F238E27FC236}">
                <a16:creationId xmlns:a16="http://schemas.microsoft.com/office/drawing/2014/main" id="{9A9F3759-64A6-6F7B-484C-A0B234269763}"/>
              </a:ext>
            </a:extLst>
          </p:cNvPr>
          <p:cNvSpPr txBox="1"/>
          <p:nvPr/>
        </p:nvSpPr>
        <p:spPr>
          <a:xfrm>
            <a:off x="9310249" y="4166774"/>
            <a:ext cx="1961925" cy="523220"/>
          </a:xfrm>
          <a:prstGeom prst="rect">
            <a:avLst/>
          </a:prstGeom>
          <a:noFill/>
        </p:spPr>
        <p:txBody>
          <a:bodyPr wrap="square">
            <a:spAutoFit/>
          </a:bodyPr>
          <a:lstStyle>
            <a:defPPr>
              <a:defRPr lang="es-CO"/>
            </a:defPPr>
            <a:lvl1pPr algn="ctr">
              <a:defRPr sz="2800" b="1">
                <a:solidFill>
                  <a:srgbClr val="FFC000"/>
                </a:solidFill>
              </a:defRPr>
            </a:lvl1pPr>
          </a:lstStyle>
          <a:p>
            <a:r>
              <a:rPr lang="es-ES" dirty="0"/>
              <a:t>Servicio</a:t>
            </a:r>
          </a:p>
        </p:txBody>
      </p:sp>
      <p:sp>
        <p:nvSpPr>
          <p:cNvPr id="35" name="CuadroTexto 34">
            <a:extLst>
              <a:ext uri="{FF2B5EF4-FFF2-40B4-BE49-F238E27FC236}">
                <a16:creationId xmlns:a16="http://schemas.microsoft.com/office/drawing/2014/main" id="{89E8AEF9-EE3C-6B4B-CDAB-135FCA07540C}"/>
              </a:ext>
            </a:extLst>
          </p:cNvPr>
          <p:cNvSpPr txBox="1"/>
          <p:nvPr/>
        </p:nvSpPr>
        <p:spPr>
          <a:xfrm>
            <a:off x="10055367" y="4553752"/>
            <a:ext cx="2354889" cy="523220"/>
          </a:xfrm>
          <a:prstGeom prst="rect">
            <a:avLst/>
          </a:prstGeom>
          <a:noFill/>
        </p:spPr>
        <p:txBody>
          <a:bodyPr wrap="square">
            <a:spAutoFit/>
          </a:bodyPr>
          <a:lstStyle>
            <a:defPPr>
              <a:defRPr lang="es-CO"/>
            </a:defPPr>
            <a:lvl1pPr algn="ctr">
              <a:defRPr sz="3600" b="1">
                <a:solidFill>
                  <a:srgbClr val="00A9EC"/>
                </a:solidFill>
              </a:defRPr>
            </a:lvl1pPr>
          </a:lstStyle>
          <a:p>
            <a:r>
              <a:rPr lang="es-ES" sz="2800" dirty="0"/>
              <a:t>Eficiencia</a:t>
            </a:r>
            <a:endParaRPr lang="es-CO" dirty="0"/>
          </a:p>
        </p:txBody>
      </p:sp>
      <p:sp>
        <p:nvSpPr>
          <p:cNvPr id="37" name="CuadroTexto 36">
            <a:extLst>
              <a:ext uri="{FF2B5EF4-FFF2-40B4-BE49-F238E27FC236}">
                <a16:creationId xmlns:a16="http://schemas.microsoft.com/office/drawing/2014/main" id="{19BB75E1-FA66-7999-68D7-0E94038C1E8E}"/>
              </a:ext>
            </a:extLst>
          </p:cNvPr>
          <p:cNvSpPr txBox="1"/>
          <p:nvPr/>
        </p:nvSpPr>
        <p:spPr>
          <a:xfrm>
            <a:off x="9555928" y="5421690"/>
            <a:ext cx="2177366" cy="510778"/>
          </a:xfrm>
          <a:prstGeom prst="roundRect">
            <a:avLst/>
          </a:prstGeom>
          <a:solidFill>
            <a:srgbClr val="1E6DB8"/>
          </a:solidFill>
        </p:spPr>
        <p:txBody>
          <a:bodyPr wrap="square">
            <a:spAutoFit/>
          </a:bodyPr>
          <a:lstStyle>
            <a:defPPr>
              <a:defRPr lang="es-CO"/>
            </a:defPPr>
            <a:lvl1pPr algn="ctr">
              <a:defRPr sz="2800" b="1">
                <a:solidFill>
                  <a:schemeClr val="bg1">
                    <a:lumMod val="95000"/>
                  </a:schemeClr>
                </a:solidFill>
              </a:defRPr>
            </a:lvl1pPr>
          </a:lstStyle>
          <a:p>
            <a:r>
              <a:rPr lang="es-ES" sz="2400" dirty="0"/>
              <a:t>Compromiso</a:t>
            </a:r>
            <a:endParaRPr lang="es-CO" dirty="0"/>
          </a:p>
        </p:txBody>
      </p:sp>
      <p:sp>
        <p:nvSpPr>
          <p:cNvPr id="5" name="CuadroTexto 4">
            <a:extLst>
              <a:ext uri="{FF2B5EF4-FFF2-40B4-BE49-F238E27FC236}">
                <a16:creationId xmlns:a16="http://schemas.microsoft.com/office/drawing/2014/main" id="{7B59EBA4-F573-F947-6A71-C5503F4D86B5}"/>
              </a:ext>
            </a:extLst>
          </p:cNvPr>
          <p:cNvSpPr txBox="1"/>
          <p:nvPr/>
        </p:nvSpPr>
        <p:spPr>
          <a:xfrm rot="16200000">
            <a:off x="6959034" y="3720966"/>
            <a:ext cx="4250315" cy="510778"/>
          </a:xfrm>
          <a:prstGeom prst="roundRect">
            <a:avLst/>
          </a:prstGeom>
          <a:solidFill>
            <a:schemeClr val="accent1">
              <a:lumMod val="60000"/>
              <a:lumOff val="40000"/>
            </a:schemeClr>
          </a:solidFill>
        </p:spPr>
        <p:txBody>
          <a:bodyPr wrap="square">
            <a:spAutoFit/>
          </a:bodyPr>
          <a:lstStyle/>
          <a:p>
            <a:pPr algn="ctr"/>
            <a:r>
              <a:rPr lang="es-ES" sz="2400" b="1" dirty="0">
                <a:solidFill>
                  <a:srgbClr val="2564B1"/>
                </a:solidFill>
              </a:rPr>
              <a:t>Valores</a:t>
            </a:r>
            <a:endParaRPr lang="es-ES" b="1" dirty="0">
              <a:solidFill>
                <a:srgbClr val="2564B1"/>
              </a:solidFill>
            </a:endParaRPr>
          </a:p>
        </p:txBody>
      </p:sp>
    </p:spTree>
    <p:extLst>
      <p:ext uri="{BB962C8B-B14F-4D97-AF65-F5344CB8AC3E}">
        <p14:creationId xmlns:p14="http://schemas.microsoft.com/office/powerpoint/2010/main" val="2451279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2268A-4CD6-4280-D6BF-AAB17F345BB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8032347-7828-991D-DF55-B3BB6F499D9B}"/>
              </a:ext>
            </a:extLst>
          </p:cNvPr>
          <p:cNvSpPr>
            <a:spLocks noGrp="1"/>
          </p:cNvSpPr>
          <p:nvPr>
            <p:ph type="title"/>
          </p:nvPr>
        </p:nvSpPr>
        <p:spPr>
          <a:xfrm>
            <a:off x="2143824" y="273780"/>
            <a:ext cx="9073243" cy="941161"/>
          </a:xfrm>
        </p:spPr>
        <p:txBody>
          <a:bodyPr/>
          <a:lstStyle/>
          <a:p>
            <a:pPr algn="r"/>
            <a:r>
              <a:rPr lang="es-ES" sz="2000" dirty="0"/>
              <a:t>				</a:t>
            </a:r>
            <a:endParaRPr lang="es-CO" sz="2000" dirty="0"/>
          </a:p>
        </p:txBody>
      </p:sp>
      <p:pic>
        <p:nvPicPr>
          <p:cNvPr id="4" name="Imagen 3">
            <a:extLst>
              <a:ext uri="{FF2B5EF4-FFF2-40B4-BE49-F238E27FC236}">
                <a16:creationId xmlns:a16="http://schemas.microsoft.com/office/drawing/2014/main" id="{63003E8C-4B6D-7A67-8568-4EC74733389E}"/>
              </a:ext>
            </a:extLst>
          </p:cNvPr>
          <p:cNvPicPr>
            <a:picLocks noChangeAspect="1"/>
          </p:cNvPicPr>
          <p:nvPr/>
        </p:nvPicPr>
        <p:blipFill>
          <a:blip r:embed="rId2">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1D00A87A-AAB0-07D5-0829-5982CEA66BCF}"/>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9298C5B0-312C-E477-F18E-9EB7B546A144}"/>
              </a:ext>
            </a:extLst>
          </p:cNvPr>
          <p:cNvSpPr/>
          <p:nvPr/>
        </p:nvSpPr>
        <p:spPr>
          <a:xfrm>
            <a:off x="1212722" y="5749000"/>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ítulo 6">
            <a:extLst>
              <a:ext uri="{FF2B5EF4-FFF2-40B4-BE49-F238E27FC236}">
                <a16:creationId xmlns:a16="http://schemas.microsoft.com/office/drawing/2014/main" id="{96DA3AEA-4E32-B6DE-BA2D-A1C71B62F1E7}"/>
              </a:ext>
            </a:extLst>
          </p:cNvPr>
          <p:cNvSpPr txBox="1">
            <a:spLocks/>
          </p:cNvSpPr>
          <p:nvPr/>
        </p:nvSpPr>
        <p:spPr>
          <a:xfrm>
            <a:off x="875522" y="223940"/>
            <a:ext cx="9073243" cy="9411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s-ES" sz="4000"/>
              <a:t>Programa de Transparencia y Ética Pública  </a:t>
            </a:r>
            <a:endParaRPr lang="es-CO" sz="4000" dirty="0"/>
          </a:p>
        </p:txBody>
      </p:sp>
      <p:sp>
        <p:nvSpPr>
          <p:cNvPr id="8" name="Marcador de contenido 2">
            <a:extLst>
              <a:ext uri="{FF2B5EF4-FFF2-40B4-BE49-F238E27FC236}">
                <a16:creationId xmlns:a16="http://schemas.microsoft.com/office/drawing/2014/main" id="{8D35464C-F25C-8611-1872-2FF7FF67257C}"/>
              </a:ext>
            </a:extLst>
          </p:cNvPr>
          <p:cNvSpPr>
            <a:spLocks noGrp="1"/>
          </p:cNvSpPr>
          <p:nvPr>
            <p:ph idx="1"/>
          </p:nvPr>
        </p:nvSpPr>
        <p:spPr>
          <a:xfrm>
            <a:off x="119269" y="1521699"/>
            <a:ext cx="11476384" cy="4932110"/>
          </a:xfrm>
        </p:spPr>
        <p:txBody>
          <a:bodyPr>
            <a:normAutofit/>
          </a:bodyPr>
          <a:lstStyle/>
          <a:p>
            <a:pPr marL="0" indent="0">
              <a:buNone/>
            </a:pPr>
            <a:r>
              <a:rPr lang="es-MX" b="1" dirty="0"/>
              <a:t>Rendición de Cuentas en la EDAT S.A. E.S.P.</a:t>
            </a:r>
          </a:p>
          <a:p>
            <a:pPr marL="0" indent="0">
              <a:buNone/>
            </a:pPr>
            <a:endParaRPr lang="es-MX" b="1" dirty="0"/>
          </a:p>
          <a:p>
            <a:pPr marL="0" indent="0">
              <a:buNone/>
            </a:pPr>
            <a:r>
              <a:rPr lang="es-MX" b="1" dirty="0"/>
              <a:t>Informes periódicos: </a:t>
            </a:r>
            <a:r>
              <a:rPr lang="es-MX" sz="2400" dirty="0"/>
              <a:t>La EDAT elabora y publica informes de gestión y transparencia, donde se detallan los avances y resultados de sus actividades.</a:t>
            </a:r>
          </a:p>
          <a:p>
            <a:pPr marL="0" indent="0">
              <a:buNone/>
            </a:pPr>
            <a:r>
              <a:rPr lang="es-MX" b="1" dirty="0"/>
              <a:t>Audiencias públicas: </a:t>
            </a:r>
            <a:r>
              <a:rPr lang="es-MX" sz="2400" dirty="0"/>
              <a:t>La entidad organiza encuentros con la comunidad para presentar resultados, recibir preguntas y brindar explicaciones sobre la gestión pública.</a:t>
            </a:r>
          </a:p>
          <a:p>
            <a:pPr marL="0" indent="0">
              <a:buNone/>
            </a:pPr>
            <a:r>
              <a:rPr lang="es-MX" b="1" dirty="0"/>
              <a:t>Accesibilidad de información:</a:t>
            </a:r>
            <a:r>
              <a:rPr lang="es-MX" sz="3200" b="1" dirty="0"/>
              <a:t> </a:t>
            </a:r>
            <a:r>
              <a:rPr lang="es-MX" sz="2400" dirty="0"/>
              <a:t>La EDAT promueve la transparencia al poner a disposición del público información relevante sobre su gestión y el uso de los recursos.</a:t>
            </a:r>
          </a:p>
          <a:p>
            <a:pPr marL="0" indent="0" algn="ctr">
              <a:buNone/>
            </a:pPr>
            <a:r>
              <a:rPr lang="es-MX" sz="2400" dirty="0">
                <a:hlinkClick r:id="rId3"/>
              </a:rPr>
              <a:t>https://www.edat.gov.co/1-mecanismos-de-contacto/mecanismos-de-contacto</a:t>
            </a:r>
            <a:endParaRPr lang="es-MX" sz="2400" dirty="0"/>
          </a:p>
          <a:p>
            <a:pPr marL="0" indent="0">
              <a:buNone/>
            </a:pPr>
            <a:endParaRPr lang="es-MX" sz="2400" dirty="0"/>
          </a:p>
          <a:p>
            <a:pPr marL="0" indent="0">
              <a:buNone/>
            </a:pPr>
            <a:endParaRPr lang="es-MX" b="1" dirty="0"/>
          </a:p>
          <a:p>
            <a:pPr marL="0" indent="0">
              <a:buNone/>
            </a:pPr>
            <a:endParaRPr lang="es-MX" dirty="0"/>
          </a:p>
          <a:p>
            <a:pPr marL="0" indent="0">
              <a:buNone/>
            </a:pPr>
            <a:endParaRPr lang="es-CO" dirty="0"/>
          </a:p>
        </p:txBody>
      </p:sp>
    </p:spTree>
    <p:extLst>
      <p:ext uri="{BB962C8B-B14F-4D97-AF65-F5344CB8AC3E}">
        <p14:creationId xmlns:p14="http://schemas.microsoft.com/office/powerpoint/2010/main" val="1493817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2268A-4CD6-4280-D6BF-AAB17F345BB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8032347-7828-991D-DF55-B3BB6F499D9B}"/>
              </a:ext>
            </a:extLst>
          </p:cNvPr>
          <p:cNvSpPr>
            <a:spLocks noGrp="1"/>
          </p:cNvSpPr>
          <p:nvPr>
            <p:ph type="title"/>
          </p:nvPr>
        </p:nvSpPr>
        <p:spPr>
          <a:xfrm>
            <a:off x="2143824" y="273780"/>
            <a:ext cx="9073243" cy="941161"/>
          </a:xfrm>
        </p:spPr>
        <p:txBody>
          <a:bodyPr/>
          <a:lstStyle/>
          <a:p>
            <a:pPr algn="r"/>
            <a:r>
              <a:rPr lang="es-ES" sz="2000" dirty="0"/>
              <a:t>				</a:t>
            </a:r>
            <a:endParaRPr lang="es-CO" sz="2000" dirty="0"/>
          </a:p>
        </p:txBody>
      </p:sp>
      <p:pic>
        <p:nvPicPr>
          <p:cNvPr id="4" name="Imagen 3">
            <a:extLst>
              <a:ext uri="{FF2B5EF4-FFF2-40B4-BE49-F238E27FC236}">
                <a16:creationId xmlns:a16="http://schemas.microsoft.com/office/drawing/2014/main" id="{63003E8C-4B6D-7A67-8568-4EC74733389E}"/>
              </a:ext>
            </a:extLst>
          </p:cNvPr>
          <p:cNvPicPr>
            <a:picLocks noChangeAspect="1"/>
          </p:cNvPicPr>
          <p:nvPr/>
        </p:nvPicPr>
        <p:blipFill>
          <a:blip r:embed="rId2">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1D00A87A-AAB0-07D5-0829-5982CEA66BCF}"/>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9298C5B0-312C-E477-F18E-9EB7B546A144}"/>
              </a:ext>
            </a:extLst>
          </p:cNvPr>
          <p:cNvSpPr/>
          <p:nvPr/>
        </p:nvSpPr>
        <p:spPr>
          <a:xfrm>
            <a:off x="1212722" y="5749000"/>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ítulo 6">
            <a:extLst>
              <a:ext uri="{FF2B5EF4-FFF2-40B4-BE49-F238E27FC236}">
                <a16:creationId xmlns:a16="http://schemas.microsoft.com/office/drawing/2014/main" id="{96DA3AEA-4E32-B6DE-BA2D-A1C71B62F1E7}"/>
              </a:ext>
            </a:extLst>
          </p:cNvPr>
          <p:cNvSpPr txBox="1">
            <a:spLocks/>
          </p:cNvSpPr>
          <p:nvPr/>
        </p:nvSpPr>
        <p:spPr>
          <a:xfrm>
            <a:off x="875522" y="223940"/>
            <a:ext cx="9073243" cy="9411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s-ES" sz="4000"/>
              <a:t>Programa de Transparencia y Ética Pública  </a:t>
            </a:r>
            <a:endParaRPr lang="es-CO" sz="4000" dirty="0"/>
          </a:p>
        </p:txBody>
      </p:sp>
      <p:sp>
        <p:nvSpPr>
          <p:cNvPr id="8" name="Marcador de contenido 2">
            <a:extLst>
              <a:ext uri="{FF2B5EF4-FFF2-40B4-BE49-F238E27FC236}">
                <a16:creationId xmlns:a16="http://schemas.microsoft.com/office/drawing/2014/main" id="{8D35464C-F25C-8611-1872-2FF7FF67257C}"/>
              </a:ext>
            </a:extLst>
          </p:cNvPr>
          <p:cNvSpPr>
            <a:spLocks noGrp="1"/>
          </p:cNvSpPr>
          <p:nvPr>
            <p:ph idx="1"/>
          </p:nvPr>
        </p:nvSpPr>
        <p:spPr>
          <a:xfrm>
            <a:off x="119269" y="1868557"/>
            <a:ext cx="9647583" cy="4585252"/>
          </a:xfrm>
        </p:spPr>
        <p:txBody>
          <a:bodyPr>
            <a:normAutofit/>
          </a:bodyPr>
          <a:lstStyle/>
          <a:p>
            <a:pPr marL="0" indent="0">
              <a:buNone/>
            </a:pPr>
            <a:r>
              <a:rPr lang="es-MX" b="1" dirty="0"/>
              <a:t>Protección al Denunciante</a:t>
            </a:r>
          </a:p>
          <a:p>
            <a:pPr marL="0" indent="0">
              <a:buNone/>
            </a:pPr>
            <a:endParaRPr lang="es-MX" dirty="0"/>
          </a:p>
          <a:p>
            <a:pPr>
              <a:buFont typeface="Arial" panose="020B0604020202020204" pitchFamily="34" charset="0"/>
              <a:buChar char="•"/>
            </a:pPr>
            <a:r>
              <a:rPr lang="es-MX" b="1" dirty="0"/>
              <a:t>Confidencialidad</a:t>
            </a:r>
            <a:r>
              <a:rPr lang="es-MX" dirty="0"/>
              <a:t>: </a:t>
            </a:r>
            <a:r>
              <a:rPr lang="es-MX" sz="2400" dirty="0"/>
              <a:t>Se asegura la confidencialidad de los denunciantes, protegiendo su identidad para evitar represalias.</a:t>
            </a:r>
          </a:p>
          <a:p>
            <a:pPr marL="0" indent="0">
              <a:buNone/>
            </a:pPr>
            <a:endParaRPr lang="es-MX" sz="2400" dirty="0"/>
          </a:p>
          <a:p>
            <a:pPr>
              <a:buFont typeface="Arial" panose="020B0604020202020204" pitchFamily="34" charset="0"/>
              <a:buChar char="•"/>
            </a:pPr>
            <a:r>
              <a:rPr lang="es-MX" b="1" dirty="0"/>
              <a:t>Garantías</a:t>
            </a:r>
            <a:r>
              <a:rPr lang="es-MX" dirty="0"/>
              <a:t>: </a:t>
            </a:r>
            <a:r>
              <a:rPr lang="es-MX" sz="2400" dirty="0"/>
              <a:t>Se ofrecen garantías a los denunciantes de que no sufrirán consecuencias por expresar sus inquietudes de forma legítima.</a:t>
            </a:r>
          </a:p>
          <a:p>
            <a:pPr marL="0" indent="0">
              <a:buNone/>
            </a:pPr>
            <a:endParaRPr lang="es-MX" sz="2400" dirty="0"/>
          </a:p>
          <a:p>
            <a:pPr marL="0" indent="0">
              <a:buNone/>
            </a:pPr>
            <a:endParaRPr lang="es-MX" b="1" dirty="0"/>
          </a:p>
          <a:p>
            <a:pPr marL="0" indent="0">
              <a:buNone/>
            </a:pPr>
            <a:endParaRPr lang="es-MX" dirty="0"/>
          </a:p>
          <a:p>
            <a:pPr marL="0" indent="0">
              <a:buNone/>
            </a:pPr>
            <a:endParaRPr lang="es-CO" dirty="0"/>
          </a:p>
        </p:txBody>
      </p:sp>
      <p:pic>
        <p:nvPicPr>
          <p:cNvPr id="5" name="Imagen 4">
            <a:extLst>
              <a:ext uri="{FF2B5EF4-FFF2-40B4-BE49-F238E27FC236}">
                <a16:creationId xmlns:a16="http://schemas.microsoft.com/office/drawing/2014/main" id="{8CB07420-9C1F-093F-F719-41E42B773891}"/>
              </a:ext>
            </a:extLst>
          </p:cNvPr>
          <p:cNvPicPr>
            <a:picLocks noChangeAspect="1"/>
          </p:cNvPicPr>
          <p:nvPr/>
        </p:nvPicPr>
        <p:blipFill>
          <a:blip r:embed="rId3"/>
          <a:stretch>
            <a:fillRect/>
          </a:stretch>
        </p:blipFill>
        <p:spPr>
          <a:xfrm>
            <a:off x="9468697" y="2535851"/>
            <a:ext cx="2716529" cy="2454007"/>
          </a:xfrm>
          <a:prstGeom prst="rect">
            <a:avLst/>
          </a:prstGeom>
        </p:spPr>
      </p:pic>
    </p:spTree>
    <p:extLst>
      <p:ext uri="{BB962C8B-B14F-4D97-AF65-F5344CB8AC3E}">
        <p14:creationId xmlns:p14="http://schemas.microsoft.com/office/powerpoint/2010/main" val="2167701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2268A-4CD6-4280-D6BF-AAB17F345BB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8032347-7828-991D-DF55-B3BB6F499D9B}"/>
              </a:ext>
            </a:extLst>
          </p:cNvPr>
          <p:cNvSpPr>
            <a:spLocks noGrp="1"/>
          </p:cNvSpPr>
          <p:nvPr>
            <p:ph type="title"/>
          </p:nvPr>
        </p:nvSpPr>
        <p:spPr>
          <a:xfrm>
            <a:off x="2143824" y="273780"/>
            <a:ext cx="9073243" cy="941161"/>
          </a:xfrm>
        </p:spPr>
        <p:txBody>
          <a:bodyPr/>
          <a:lstStyle/>
          <a:p>
            <a:pPr algn="r"/>
            <a:r>
              <a:rPr lang="es-ES" sz="2000" dirty="0"/>
              <a:t>				</a:t>
            </a:r>
            <a:endParaRPr lang="es-CO" sz="2000" dirty="0"/>
          </a:p>
        </p:txBody>
      </p:sp>
      <p:pic>
        <p:nvPicPr>
          <p:cNvPr id="4" name="Imagen 3">
            <a:extLst>
              <a:ext uri="{FF2B5EF4-FFF2-40B4-BE49-F238E27FC236}">
                <a16:creationId xmlns:a16="http://schemas.microsoft.com/office/drawing/2014/main" id="{63003E8C-4B6D-7A67-8568-4EC74733389E}"/>
              </a:ext>
            </a:extLst>
          </p:cNvPr>
          <p:cNvPicPr>
            <a:picLocks noChangeAspect="1"/>
          </p:cNvPicPr>
          <p:nvPr/>
        </p:nvPicPr>
        <p:blipFill>
          <a:blip r:embed="rId3">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1D00A87A-AAB0-07D5-0829-5982CEA66BCF}"/>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9298C5B0-312C-E477-F18E-9EB7B546A144}"/>
              </a:ext>
            </a:extLst>
          </p:cNvPr>
          <p:cNvSpPr/>
          <p:nvPr/>
        </p:nvSpPr>
        <p:spPr>
          <a:xfrm>
            <a:off x="1212722" y="5749000"/>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ítulo 6">
            <a:extLst>
              <a:ext uri="{FF2B5EF4-FFF2-40B4-BE49-F238E27FC236}">
                <a16:creationId xmlns:a16="http://schemas.microsoft.com/office/drawing/2014/main" id="{96DA3AEA-4E32-B6DE-BA2D-A1C71B62F1E7}"/>
              </a:ext>
            </a:extLst>
          </p:cNvPr>
          <p:cNvSpPr txBox="1">
            <a:spLocks/>
          </p:cNvSpPr>
          <p:nvPr/>
        </p:nvSpPr>
        <p:spPr>
          <a:xfrm>
            <a:off x="875522" y="223940"/>
            <a:ext cx="9073243" cy="9411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s-ES" sz="4000"/>
              <a:t>Programa de Transparencia y Ética Pública  </a:t>
            </a:r>
            <a:endParaRPr lang="es-CO" sz="4000" dirty="0"/>
          </a:p>
        </p:txBody>
      </p:sp>
      <p:sp>
        <p:nvSpPr>
          <p:cNvPr id="8" name="Marcador de contenido 2">
            <a:extLst>
              <a:ext uri="{FF2B5EF4-FFF2-40B4-BE49-F238E27FC236}">
                <a16:creationId xmlns:a16="http://schemas.microsoft.com/office/drawing/2014/main" id="{8D35464C-F25C-8611-1872-2FF7FF67257C}"/>
              </a:ext>
            </a:extLst>
          </p:cNvPr>
          <p:cNvSpPr>
            <a:spLocks noGrp="1"/>
          </p:cNvSpPr>
          <p:nvPr>
            <p:ph idx="1"/>
          </p:nvPr>
        </p:nvSpPr>
        <p:spPr>
          <a:xfrm>
            <a:off x="132408" y="1587651"/>
            <a:ext cx="11097798" cy="4585252"/>
          </a:xfrm>
        </p:spPr>
        <p:txBody>
          <a:bodyPr>
            <a:normAutofit fontScale="92500" lnSpcReduction="10000"/>
          </a:bodyPr>
          <a:lstStyle/>
          <a:p>
            <a:pPr marL="0" indent="0">
              <a:buNone/>
            </a:pPr>
            <a:r>
              <a:rPr lang="es-MX" b="1" dirty="0"/>
              <a:t>Importancia del Comportamiento Ético en la Gestión Pública</a:t>
            </a:r>
          </a:p>
          <a:p>
            <a:pPr marL="0" indent="0">
              <a:buNone/>
            </a:pPr>
            <a:endParaRPr lang="es-MX" sz="2400" b="1" dirty="0"/>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2400" b="1" i="0" u="none" strike="noStrike" cap="none" normalizeH="0" baseline="0" dirty="0">
                <a:ln>
                  <a:noFill/>
                </a:ln>
                <a:solidFill>
                  <a:schemeClr val="tx1"/>
                </a:solidFill>
                <a:effectLst/>
                <a:latin typeface="Arial" panose="020B0604020202020204" pitchFamily="34" charset="0"/>
              </a:rPr>
              <a:t>Fomenta la confianza</a:t>
            </a:r>
            <a:r>
              <a:rPr kumimoji="0" lang="es-CO" altLang="es-CO" sz="2400" b="0" i="0" u="none" strike="noStrike" cap="none" normalizeH="0" baseline="0" dirty="0">
                <a:ln>
                  <a:noFill/>
                </a:ln>
                <a:solidFill>
                  <a:schemeClr val="tx1"/>
                </a:solidFill>
                <a:effectLst/>
                <a:latin typeface="Arial" panose="020B0604020202020204" pitchFamily="34" charset="0"/>
              </a:rPr>
              <a:t>: </a:t>
            </a:r>
            <a:r>
              <a:rPr kumimoji="0" lang="es-CO" altLang="es-CO" sz="2000" b="0" i="0" u="none" strike="noStrike" cap="none" normalizeH="0" baseline="0" dirty="0">
                <a:ln>
                  <a:noFill/>
                </a:ln>
                <a:solidFill>
                  <a:schemeClr val="tx1"/>
                </a:solidFill>
                <a:effectLst/>
                <a:latin typeface="Arial" panose="020B0604020202020204" pitchFamily="34" charset="0"/>
              </a:rPr>
              <a:t>Fortalece la relación entre las instituciones y la ciudadanía.</a:t>
            </a:r>
          </a:p>
          <a:p>
            <a:pPr marL="0" marR="0" lvl="0" indent="0" algn="l" defTabSz="914400" rtl="0" eaLnBrk="0" fontAlgn="base" latinLnBrk="0" hangingPunct="0">
              <a:lnSpc>
                <a:spcPct val="100000"/>
              </a:lnSpc>
              <a:spcBef>
                <a:spcPct val="0"/>
              </a:spcBef>
              <a:spcAft>
                <a:spcPct val="0"/>
              </a:spcAft>
              <a:buClrTx/>
              <a:buSzTx/>
              <a:buNone/>
              <a:tabLst/>
            </a:pPr>
            <a:endParaRPr kumimoji="0" lang="es-CO" altLang="es-CO"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2400" b="1" i="0" u="none" strike="noStrike" cap="none" normalizeH="0" baseline="0" dirty="0">
                <a:ln>
                  <a:noFill/>
                </a:ln>
                <a:solidFill>
                  <a:schemeClr val="tx1"/>
                </a:solidFill>
                <a:effectLst/>
                <a:latin typeface="Arial" panose="020B0604020202020204" pitchFamily="34" charset="0"/>
              </a:rPr>
              <a:t>Previene la corrupción</a:t>
            </a:r>
            <a:r>
              <a:rPr kumimoji="0" lang="es-CO" altLang="es-CO" sz="2400" b="0" i="0" u="none" strike="noStrike" cap="none" normalizeH="0" baseline="0" dirty="0">
                <a:ln>
                  <a:noFill/>
                </a:ln>
                <a:solidFill>
                  <a:schemeClr val="tx1"/>
                </a:solidFill>
                <a:effectLst/>
                <a:latin typeface="Arial" panose="020B0604020202020204" pitchFamily="34" charset="0"/>
              </a:rPr>
              <a:t>: </a:t>
            </a:r>
            <a:r>
              <a:rPr kumimoji="0" lang="es-CO" altLang="es-CO" sz="2000" b="0" i="0" u="none" strike="noStrike" cap="none" normalizeH="0" baseline="0" dirty="0">
                <a:ln>
                  <a:noFill/>
                </a:ln>
                <a:solidFill>
                  <a:schemeClr val="tx1"/>
                </a:solidFill>
                <a:effectLst/>
                <a:latin typeface="Arial" panose="020B0604020202020204" pitchFamily="34" charset="0"/>
              </a:rPr>
              <a:t>Asegura el uso adecuado de los recursos públicos.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CO" altLang="es-CO"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2400" b="1" i="0" u="none" strike="noStrike" cap="none" normalizeH="0" baseline="0" dirty="0">
                <a:ln>
                  <a:noFill/>
                </a:ln>
                <a:solidFill>
                  <a:schemeClr val="tx1"/>
                </a:solidFill>
                <a:effectLst/>
                <a:latin typeface="Arial" panose="020B0604020202020204" pitchFamily="34" charset="0"/>
              </a:rPr>
              <a:t>Rendición de cuentas</a:t>
            </a:r>
            <a:r>
              <a:rPr kumimoji="0" lang="es-CO" altLang="es-CO" sz="2400" b="0" i="0" u="none" strike="noStrike" cap="none" normalizeH="0" baseline="0" dirty="0">
                <a:ln>
                  <a:noFill/>
                </a:ln>
                <a:solidFill>
                  <a:schemeClr val="tx1"/>
                </a:solidFill>
                <a:effectLst/>
                <a:latin typeface="Arial" panose="020B0604020202020204" pitchFamily="34" charset="0"/>
              </a:rPr>
              <a:t>: </a:t>
            </a:r>
            <a:r>
              <a:rPr kumimoji="0" lang="es-CO" altLang="es-CO" sz="2000" b="0" i="0" u="none" strike="noStrike" cap="none" normalizeH="0" baseline="0" dirty="0">
                <a:ln>
                  <a:noFill/>
                </a:ln>
                <a:solidFill>
                  <a:schemeClr val="tx1"/>
                </a:solidFill>
                <a:effectLst/>
                <a:latin typeface="Arial" panose="020B0604020202020204" pitchFamily="34" charset="0"/>
              </a:rPr>
              <a:t>Garantiza la transparencia y responsabilidad en las decisiones.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CO" altLang="es-CO"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2400" b="1" i="0" u="none" strike="noStrike" cap="none" normalizeH="0" baseline="0" dirty="0">
                <a:ln>
                  <a:noFill/>
                </a:ln>
                <a:solidFill>
                  <a:schemeClr val="tx1"/>
                </a:solidFill>
                <a:effectLst/>
                <a:latin typeface="Arial" panose="020B0604020202020204" pitchFamily="34" charset="0"/>
              </a:rPr>
              <a:t>Promueve la justicia</a:t>
            </a:r>
            <a:r>
              <a:rPr kumimoji="0" lang="es-CO" altLang="es-CO" sz="2000" b="0" i="0" u="none" strike="noStrike" cap="none" normalizeH="0" baseline="0" dirty="0">
                <a:ln>
                  <a:noFill/>
                </a:ln>
                <a:solidFill>
                  <a:schemeClr val="tx1"/>
                </a:solidFill>
                <a:effectLst/>
                <a:latin typeface="Arial" panose="020B0604020202020204" pitchFamily="34" charset="0"/>
              </a:rPr>
              <a:t>: Asegura el trato equitativo y la igualdad de derechos.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CO" altLang="es-CO"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2400" b="1" i="0" u="none" strike="noStrike" cap="none" normalizeH="0" baseline="0" dirty="0">
                <a:ln>
                  <a:noFill/>
                </a:ln>
                <a:solidFill>
                  <a:schemeClr val="tx1"/>
                </a:solidFill>
                <a:effectLst/>
                <a:latin typeface="Arial" panose="020B0604020202020204" pitchFamily="34" charset="0"/>
              </a:rPr>
              <a:t>Optimiza recursos</a:t>
            </a:r>
            <a:r>
              <a:rPr kumimoji="0" lang="es-CO" altLang="es-CO" sz="2400" b="0" i="0" u="none" strike="noStrike" cap="none" normalizeH="0" baseline="0" dirty="0">
                <a:ln>
                  <a:noFill/>
                </a:ln>
                <a:solidFill>
                  <a:schemeClr val="tx1"/>
                </a:solidFill>
                <a:effectLst/>
                <a:latin typeface="Arial" panose="020B0604020202020204" pitchFamily="34" charset="0"/>
              </a:rPr>
              <a:t>: </a:t>
            </a:r>
            <a:r>
              <a:rPr kumimoji="0" lang="es-CO" altLang="es-CO" sz="2000" b="0" i="0" u="none" strike="noStrike" cap="none" normalizeH="0" baseline="0" dirty="0">
                <a:ln>
                  <a:noFill/>
                </a:ln>
                <a:solidFill>
                  <a:schemeClr val="tx1"/>
                </a:solidFill>
                <a:effectLst/>
                <a:latin typeface="Arial" panose="020B0604020202020204" pitchFamily="34" charset="0"/>
              </a:rPr>
              <a:t>Gestiona de manera eficiente y sin despilfarro.</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CO" altLang="es-CO"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2400" b="1" i="0" u="none" strike="noStrike" cap="none" normalizeH="0" baseline="0" dirty="0">
                <a:ln>
                  <a:noFill/>
                </a:ln>
                <a:solidFill>
                  <a:schemeClr val="tx1"/>
                </a:solidFill>
                <a:effectLst/>
                <a:latin typeface="Arial" panose="020B0604020202020204" pitchFamily="34" charset="0"/>
              </a:rPr>
              <a:t>Fortalece la estabilidad</a:t>
            </a:r>
            <a:r>
              <a:rPr kumimoji="0" lang="es-CO" altLang="es-CO" sz="2400" b="0" i="0" u="none" strike="noStrike" cap="none" normalizeH="0" baseline="0" dirty="0">
                <a:ln>
                  <a:noFill/>
                </a:ln>
                <a:solidFill>
                  <a:schemeClr val="tx1"/>
                </a:solidFill>
                <a:effectLst/>
                <a:latin typeface="Arial" panose="020B0604020202020204" pitchFamily="34" charset="0"/>
              </a:rPr>
              <a:t>: </a:t>
            </a:r>
            <a:r>
              <a:rPr kumimoji="0" lang="es-CO" altLang="es-CO" sz="2000" b="0" i="0" u="none" strike="noStrike" cap="none" normalizeH="0" baseline="0" dirty="0">
                <a:ln>
                  <a:noFill/>
                </a:ln>
                <a:solidFill>
                  <a:schemeClr val="tx1"/>
                </a:solidFill>
                <a:effectLst/>
                <a:latin typeface="Arial" panose="020B0604020202020204" pitchFamily="34" charset="0"/>
              </a:rPr>
              <a:t>Contribuye a la paz social y política.</a:t>
            </a:r>
          </a:p>
          <a:p>
            <a:pPr marL="0" marR="0" lvl="0" indent="0" algn="l" defTabSz="914400" rtl="0" eaLnBrk="0" fontAlgn="base" latinLnBrk="0" hangingPunct="0">
              <a:lnSpc>
                <a:spcPct val="100000"/>
              </a:lnSpc>
              <a:spcBef>
                <a:spcPct val="0"/>
              </a:spcBef>
              <a:spcAft>
                <a:spcPct val="0"/>
              </a:spcAft>
              <a:buClrTx/>
              <a:buSzTx/>
              <a:buNone/>
              <a:tabLst/>
            </a:pPr>
            <a:endParaRPr kumimoji="0" lang="es-CO" altLang="es-CO"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2400" b="1" i="0" u="none" strike="noStrike" cap="none" normalizeH="0" baseline="0" dirty="0">
                <a:ln>
                  <a:noFill/>
                </a:ln>
                <a:solidFill>
                  <a:schemeClr val="tx1"/>
                </a:solidFill>
                <a:effectLst/>
                <a:latin typeface="Arial" panose="020B0604020202020204" pitchFamily="34" charset="0"/>
              </a:rPr>
              <a:t>Mejora el bienestar</a:t>
            </a:r>
            <a:r>
              <a:rPr kumimoji="0" lang="es-CO" altLang="es-CO" sz="2400" b="0" i="0" u="none" strike="noStrike" cap="none" normalizeH="0" baseline="0" dirty="0">
                <a:ln>
                  <a:noFill/>
                </a:ln>
                <a:solidFill>
                  <a:schemeClr val="tx1"/>
                </a:solidFill>
                <a:effectLst/>
                <a:latin typeface="Arial" panose="020B0604020202020204" pitchFamily="34" charset="0"/>
              </a:rPr>
              <a:t>: </a:t>
            </a:r>
            <a:r>
              <a:rPr kumimoji="0" lang="es-CO" altLang="es-CO" sz="2000" b="0" i="0" u="none" strike="noStrike" cap="none" normalizeH="0" baseline="0" dirty="0">
                <a:ln>
                  <a:noFill/>
                </a:ln>
                <a:solidFill>
                  <a:schemeClr val="tx1"/>
                </a:solidFill>
                <a:effectLst/>
                <a:latin typeface="Arial" panose="020B0604020202020204" pitchFamily="34" charset="0"/>
              </a:rPr>
              <a:t>Promueve políticas que benefician al colectivo.</a:t>
            </a:r>
          </a:p>
          <a:p>
            <a:pPr marL="0" indent="0">
              <a:buNone/>
            </a:pPr>
            <a:endParaRPr lang="es-MX" sz="2400" b="1" dirty="0"/>
          </a:p>
          <a:p>
            <a:pPr marL="0" indent="0">
              <a:buNone/>
            </a:pPr>
            <a:endParaRPr lang="es-MX" b="1" dirty="0"/>
          </a:p>
          <a:p>
            <a:pPr marL="0" indent="0">
              <a:buNone/>
            </a:pPr>
            <a:endParaRPr lang="es-MX" dirty="0"/>
          </a:p>
          <a:p>
            <a:pPr marL="0" indent="0">
              <a:buNone/>
            </a:pPr>
            <a:endParaRPr lang="es-CO" dirty="0"/>
          </a:p>
        </p:txBody>
      </p:sp>
      <p:pic>
        <p:nvPicPr>
          <p:cNvPr id="11" name="Imagen 10">
            <a:extLst>
              <a:ext uri="{FF2B5EF4-FFF2-40B4-BE49-F238E27FC236}">
                <a16:creationId xmlns:a16="http://schemas.microsoft.com/office/drawing/2014/main" id="{117AE6A9-928A-8482-1802-69EED249E3A0}"/>
              </a:ext>
            </a:extLst>
          </p:cNvPr>
          <p:cNvPicPr>
            <a:picLocks noChangeAspect="1"/>
          </p:cNvPicPr>
          <p:nvPr/>
        </p:nvPicPr>
        <p:blipFill>
          <a:blip r:embed="rId4"/>
          <a:stretch>
            <a:fillRect/>
          </a:stretch>
        </p:blipFill>
        <p:spPr>
          <a:xfrm>
            <a:off x="8796337" y="4563178"/>
            <a:ext cx="3133725" cy="1609725"/>
          </a:xfrm>
          <a:prstGeom prst="rect">
            <a:avLst/>
          </a:prstGeom>
        </p:spPr>
      </p:pic>
    </p:spTree>
    <p:extLst>
      <p:ext uri="{BB962C8B-B14F-4D97-AF65-F5344CB8AC3E}">
        <p14:creationId xmlns:p14="http://schemas.microsoft.com/office/powerpoint/2010/main" val="79994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2268A-4CD6-4280-D6BF-AAB17F345BB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8032347-7828-991D-DF55-B3BB6F499D9B}"/>
              </a:ext>
            </a:extLst>
          </p:cNvPr>
          <p:cNvSpPr>
            <a:spLocks noGrp="1"/>
          </p:cNvSpPr>
          <p:nvPr>
            <p:ph type="title"/>
          </p:nvPr>
        </p:nvSpPr>
        <p:spPr>
          <a:xfrm>
            <a:off x="2143824" y="273780"/>
            <a:ext cx="9073243" cy="941161"/>
          </a:xfrm>
        </p:spPr>
        <p:txBody>
          <a:bodyPr/>
          <a:lstStyle/>
          <a:p>
            <a:pPr algn="r"/>
            <a:r>
              <a:rPr lang="es-ES" sz="2000" dirty="0"/>
              <a:t>				</a:t>
            </a:r>
            <a:endParaRPr lang="es-CO" sz="2000" dirty="0"/>
          </a:p>
        </p:txBody>
      </p:sp>
      <p:pic>
        <p:nvPicPr>
          <p:cNvPr id="4" name="Imagen 3">
            <a:extLst>
              <a:ext uri="{FF2B5EF4-FFF2-40B4-BE49-F238E27FC236}">
                <a16:creationId xmlns:a16="http://schemas.microsoft.com/office/drawing/2014/main" id="{63003E8C-4B6D-7A67-8568-4EC74733389E}"/>
              </a:ext>
            </a:extLst>
          </p:cNvPr>
          <p:cNvPicPr>
            <a:picLocks noChangeAspect="1"/>
          </p:cNvPicPr>
          <p:nvPr/>
        </p:nvPicPr>
        <p:blipFill>
          <a:blip r:embed="rId3">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1D00A87A-AAB0-07D5-0829-5982CEA66BCF}"/>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9298C5B0-312C-E477-F18E-9EB7B546A144}"/>
              </a:ext>
            </a:extLst>
          </p:cNvPr>
          <p:cNvSpPr/>
          <p:nvPr/>
        </p:nvSpPr>
        <p:spPr>
          <a:xfrm>
            <a:off x="1212722" y="5749000"/>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ítulo 6">
            <a:extLst>
              <a:ext uri="{FF2B5EF4-FFF2-40B4-BE49-F238E27FC236}">
                <a16:creationId xmlns:a16="http://schemas.microsoft.com/office/drawing/2014/main" id="{96DA3AEA-4E32-B6DE-BA2D-A1C71B62F1E7}"/>
              </a:ext>
            </a:extLst>
          </p:cNvPr>
          <p:cNvSpPr txBox="1">
            <a:spLocks/>
          </p:cNvSpPr>
          <p:nvPr/>
        </p:nvSpPr>
        <p:spPr>
          <a:xfrm>
            <a:off x="397220" y="336043"/>
            <a:ext cx="9956601" cy="9411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s-ES" sz="4000" dirty="0"/>
              <a:t>ESQUEMAS DE LINEAS DE DEFENSA</a:t>
            </a:r>
          </a:p>
        </p:txBody>
      </p:sp>
      <p:pic>
        <p:nvPicPr>
          <p:cNvPr id="12" name="Imagen 11">
            <a:extLst>
              <a:ext uri="{FF2B5EF4-FFF2-40B4-BE49-F238E27FC236}">
                <a16:creationId xmlns:a16="http://schemas.microsoft.com/office/drawing/2014/main" id="{5E93A77F-7CAF-BBDD-F0B3-683E8FA7D05A}"/>
              </a:ext>
            </a:extLst>
          </p:cNvPr>
          <p:cNvPicPr>
            <a:picLocks noChangeAspect="1"/>
          </p:cNvPicPr>
          <p:nvPr/>
        </p:nvPicPr>
        <p:blipFill>
          <a:blip r:embed="rId4"/>
          <a:srcRect l="55551" t="30725" r="19443" b="6645"/>
          <a:stretch>
            <a:fillRect/>
          </a:stretch>
        </p:blipFill>
        <p:spPr>
          <a:xfrm>
            <a:off x="1321701" y="1664981"/>
            <a:ext cx="3110814" cy="4380427"/>
          </a:xfrm>
          <a:prstGeom prst="rect">
            <a:avLst/>
          </a:prstGeom>
        </p:spPr>
      </p:pic>
      <p:graphicFrame>
        <p:nvGraphicFramePr>
          <p:cNvPr id="13" name="Diagrama 12">
            <a:extLst>
              <a:ext uri="{FF2B5EF4-FFF2-40B4-BE49-F238E27FC236}">
                <a16:creationId xmlns:a16="http://schemas.microsoft.com/office/drawing/2014/main" id="{DD49F057-63DA-BCF8-BF7A-40A8774686FE}"/>
              </a:ext>
            </a:extLst>
          </p:cNvPr>
          <p:cNvGraphicFramePr/>
          <p:nvPr>
            <p:extLst>
              <p:ext uri="{D42A27DB-BD31-4B8C-83A1-F6EECF244321}">
                <p14:modId xmlns:p14="http://schemas.microsoft.com/office/powerpoint/2010/main" val="2732936497"/>
              </p:ext>
            </p:extLst>
          </p:nvPr>
        </p:nvGraphicFramePr>
        <p:xfrm>
          <a:off x="6256150" y="2065149"/>
          <a:ext cx="5442364" cy="346479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126000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2268A-4CD6-4280-D6BF-AAB17F345BB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8032347-7828-991D-DF55-B3BB6F499D9B}"/>
              </a:ext>
            </a:extLst>
          </p:cNvPr>
          <p:cNvSpPr>
            <a:spLocks noGrp="1"/>
          </p:cNvSpPr>
          <p:nvPr>
            <p:ph type="title"/>
          </p:nvPr>
        </p:nvSpPr>
        <p:spPr>
          <a:xfrm>
            <a:off x="2143824" y="273780"/>
            <a:ext cx="9073243" cy="941161"/>
          </a:xfrm>
        </p:spPr>
        <p:txBody>
          <a:bodyPr/>
          <a:lstStyle/>
          <a:p>
            <a:pPr algn="r"/>
            <a:r>
              <a:rPr lang="es-ES" sz="2000" dirty="0"/>
              <a:t>				</a:t>
            </a:r>
            <a:endParaRPr lang="es-CO" sz="2000" dirty="0"/>
          </a:p>
        </p:txBody>
      </p:sp>
      <p:pic>
        <p:nvPicPr>
          <p:cNvPr id="4" name="Imagen 3">
            <a:extLst>
              <a:ext uri="{FF2B5EF4-FFF2-40B4-BE49-F238E27FC236}">
                <a16:creationId xmlns:a16="http://schemas.microsoft.com/office/drawing/2014/main" id="{63003E8C-4B6D-7A67-8568-4EC74733389E}"/>
              </a:ext>
            </a:extLst>
          </p:cNvPr>
          <p:cNvPicPr>
            <a:picLocks noChangeAspect="1"/>
          </p:cNvPicPr>
          <p:nvPr/>
        </p:nvPicPr>
        <p:blipFill>
          <a:blip r:embed="rId3">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1D00A87A-AAB0-07D5-0829-5982CEA66BCF}"/>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9298C5B0-312C-E477-F18E-9EB7B546A144}"/>
              </a:ext>
            </a:extLst>
          </p:cNvPr>
          <p:cNvSpPr/>
          <p:nvPr/>
        </p:nvSpPr>
        <p:spPr>
          <a:xfrm>
            <a:off x="1212722" y="5749000"/>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ítulo 6">
            <a:extLst>
              <a:ext uri="{FF2B5EF4-FFF2-40B4-BE49-F238E27FC236}">
                <a16:creationId xmlns:a16="http://schemas.microsoft.com/office/drawing/2014/main" id="{96DA3AEA-4E32-B6DE-BA2D-A1C71B62F1E7}"/>
              </a:ext>
            </a:extLst>
          </p:cNvPr>
          <p:cNvSpPr txBox="1">
            <a:spLocks/>
          </p:cNvSpPr>
          <p:nvPr/>
        </p:nvSpPr>
        <p:spPr>
          <a:xfrm>
            <a:off x="397220" y="336043"/>
            <a:ext cx="9956601" cy="9411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s-ES" sz="4000" dirty="0"/>
              <a:t>ESQUEMAS DE LINEAS DE DEFENSA</a:t>
            </a:r>
          </a:p>
        </p:txBody>
      </p:sp>
      <p:pic>
        <p:nvPicPr>
          <p:cNvPr id="9" name="Imagen 8">
            <a:extLst>
              <a:ext uri="{FF2B5EF4-FFF2-40B4-BE49-F238E27FC236}">
                <a16:creationId xmlns:a16="http://schemas.microsoft.com/office/drawing/2014/main" id="{CD60BF25-6F5F-87F8-295B-F96BAA6D8B5E}"/>
              </a:ext>
            </a:extLst>
          </p:cNvPr>
          <p:cNvPicPr>
            <a:picLocks noChangeAspect="1"/>
          </p:cNvPicPr>
          <p:nvPr/>
        </p:nvPicPr>
        <p:blipFill>
          <a:blip r:embed="rId4"/>
          <a:srcRect l="17038" t="18063" r="39051" b="16741"/>
          <a:stretch>
            <a:fillRect/>
          </a:stretch>
        </p:blipFill>
        <p:spPr>
          <a:xfrm>
            <a:off x="2859314" y="1549353"/>
            <a:ext cx="6473371" cy="4437857"/>
          </a:xfrm>
          <a:prstGeom prst="rect">
            <a:avLst/>
          </a:prstGeom>
        </p:spPr>
      </p:pic>
      <p:sp>
        <p:nvSpPr>
          <p:cNvPr id="11" name="CuadroTexto 10">
            <a:extLst>
              <a:ext uri="{FF2B5EF4-FFF2-40B4-BE49-F238E27FC236}">
                <a16:creationId xmlns:a16="http://schemas.microsoft.com/office/drawing/2014/main" id="{E5180692-137F-06A6-C308-223F69EDD65F}"/>
              </a:ext>
            </a:extLst>
          </p:cNvPr>
          <p:cNvSpPr txBox="1"/>
          <p:nvPr/>
        </p:nvSpPr>
        <p:spPr>
          <a:xfrm>
            <a:off x="3047999" y="5932468"/>
            <a:ext cx="6096000" cy="246221"/>
          </a:xfrm>
          <a:prstGeom prst="rect">
            <a:avLst/>
          </a:prstGeom>
          <a:noFill/>
        </p:spPr>
        <p:txBody>
          <a:bodyPr wrap="square">
            <a:spAutoFit/>
          </a:bodyPr>
          <a:lstStyle/>
          <a:p>
            <a:pPr algn="ctr"/>
            <a:r>
              <a:rPr lang="es-ES" sz="1000" dirty="0"/>
              <a:t>Guía de auditoría interna basada en riesgos para entidades públicas DAFP</a:t>
            </a:r>
          </a:p>
        </p:txBody>
      </p:sp>
    </p:spTree>
    <p:extLst>
      <p:ext uri="{BB962C8B-B14F-4D97-AF65-F5344CB8AC3E}">
        <p14:creationId xmlns:p14="http://schemas.microsoft.com/office/powerpoint/2010/main" val="1871905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2268A-4CD6-4280-D6BF-AAB17F345BB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8032347-7828-991D-DF55-B3BB6F499D9B}"/>
              </a:ext>
            </a:extLst>
          </p:cNvPr>
          <p:cNvSpPr>
            <a:spLocks noGrp="1"/>
          </p:cNvSpPr>
          <p:nvPr>
            <p:ph type="title"/>
          </p:nvPr>
        </p:nvSpPr>
        <p:spPr>
          <a:xfrm>
            <a:off x="2143824" y="273780"/>
            <a:ext cx="9073243" cy="941161"/>
          </a:xfrm>
        </p:spPr>
        <p:txBody>
          <a:bodyPr/>
          <a:lstStyle/>
          <a:p>
            <a:pPr algn="r"/>
            <a:r>
              <a:rPr lang="es-ES" sz="2000" dirty="0"/>
              <a:t>				</a:t>
            </a:r>
            <a:endParaRPr lang="es-CO" sz="2000" dirty="0"/>
          </a:p>
        </p:txBody>
      </p:sp>
      <p:pic>
        <p:nvPicPr>
          <p:cNvPr id="4" name="Imagen 3">
            <a:extLst>
              <a:ext uri="{FF2B5EF4-FFF2-40B4-BE49-F238E27FC236}">
                <a16:creationId xmlns:a16="http://schemas.microsoft.com/office/drawing/2014/main" id="{63003E8C-4B6D-7A67-8568-4EC74733389E}"/>
              </a:ext>
            </a:extLst>
          </p:cNvPr>
          <p:cNvPicPr>
            <a:picLocks noChangeAspect="1"/>
          </p:cNvPicPr>
          <p:nvPr/>
        </p:nvPicPr>
        <p:blipFill>
          <a:blip r:embed="rId3">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1D00A87A-AAB0-07D5-0829-5982CEA66BCF}"/>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9298C5B0-312C-E477-F18E-9EB7B546A144}"/>
              </a:ext>
            </a:extLst>
          </p:cNvPr>
          <p:cNvSpPr/>
          <p:nvPr/>
        </p:nvSpPr>
        <p:spPr>
          <a:xfrm>
            <a:off x="1212722" y="5749000"/>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ítulo 6">
            <a:extLst>
              <a:ext uri="{FF2B5EF4-FFF2-40B4-BE49-F238E27FC236}">
                <a16:creationId xmlns:a16="http://schemas.microsoft.com/office/drawing/2014/main" id="{96DA3AEA-4E32-B6DE-BA2D-A1C71B62F1E7}"/>
              </a:ext>
            </a:extLst>
          </p:cNvPr>
          <p:cNvSpPr txBox="1">
            <a:spLocks/>
          </p:cNvSpPr>
          <p:nvPr/>
        </p:nvSpPr>
        <p:spPr>
          <a:xfrm>
            <a:off x="397220" y="336043"/>
            <a:ext cx="9956601" cy="9411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s-ES" sz="2800" dirty="0"/>
              <a:t>LINEA ESTRATEGICA</a:t>
            </a:r>
            <a:br>
              <a:rPr lang="es-ES" sz="2800" dirty="0"/>
            </a:br>
            <a:r>
              <a:rPr lang="es-ES" sz="2800" dirty="0"/>
              <a:t>Comité Institucional de Coordinación de Control Interno</a:t>
            </a:r>
          </a:p>
        </p:txBody>
      </p:sp>
      <p:graphicFrame>
        <p:nvGraphicFramePr>
          <p:cNvPr id="12" name="Diagrama 11">
            <a:extLst>
              <a:ext uri="{FF2B5EF4-FFF2-40B4-BE49-F238E27FC236}">
                <a16:creationId xmlns:a16="http://schemas.microsoft.com/office/drawing/2014/main" id="{5CE8989E-F3AC-73AE-2465-026D13309117}"/>
              </a:ext>
            </a:extLst>
          </p:cNvPr>
          <p:cNvGraphicFramePr/>
          <p:nvPr>
            <p:extLst>
              <p:ext uri="{D42A27DB-BD31-4B8C-83A1-F6EECF244321}">
                <p14:modId xmlns:p14="http://schemas.microsoft.com/office/powerpoint/2010/main" val="2787051795"/>
              </p:ext>
            </p:extLst>
          </p:nvPr>
        </p:nvGraphicFramePr>
        <p:xfrm>
          <a:off x="2409370" y="1870385"/>
          <a:ext cx="8171544" cy="40620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649854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2268A-4CD6-4280-D6BF-AAB17F345BB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8032347-7828-991D-DF55-B3BB6F499D9B}"/>
              </a:ext>
            </a:extLst>
          </p:cNvPr>
          <p:cNvSpPr>
            <a:spLocks noGrp="1"/>
          </p:cNvSpPr>
          <p:nvPr>
            <p:ph type="title"/>
          </p:nvPr>
        </p:nvSpPr>
        <p:spPr>
          <a:xfrm>
            <a:off x="2143824" y="273780"/>
            <a:ext cx="9073243" cy="941161"/>
          </a:xfrm>
        </p:spPr>
        <p:txBody>
          <a:bodyPr/>
          <a:lstStyle/>
          <a:p>
            <a:pPr algn="r"/>
            <a:r>
              <a:rPr lang="es-ES" sz="2000" dirty="0"/>
              <a:t>				</a:t>
            </a:r>
            <a:endParaRPr lang="es-CO" sz="2000" dirty="0"/>
          </a:p>
        </p:txBody>
      </p:sp>
      <p:pic>
        <p:nvPicPr>
          <p:cNvPr id="4" name="Imagen 3">
            <a:extLst>
              <a:ext uri="{FF2B5EF4-FFF2-40B4-BE49-F238E27FC236}">
                <a16:creationId xmlns:a16="http://schemas.microsoft.com/office/drawing/2014/main" id="{63003E8C-4B6D-7A67-8568-4EC74733389E}"/>
              </a:ext>
            </a:extLst>
          </p:cNvPr>
          <p:cNvPicPr>
            <a:picLocks noChangeAspect="1"/>
          </p:cNvPicPr>
          <p:nvPr/>
        </p:nvPicPr>
        <p:blipFill>
          <a:blip r:embed="rId3">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1D00A87A-AAB0-07D5-0829-5982CEA66BCF}"/>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9298C5B0-312C-E477-F18E-9EB7B546A144}"/>
              </a:ext>
            </a:extLst>
          </p:cNvPr>
          <p:cNvSpPr/>
          <p:nvPr/>
        </p:nvSpPr>
        <p:spPr>
          <a:xfrm>
            <a:off x="1212722" y="5749000"/>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ítulo 6">
            <a:extLst>
              <a:ext uri="{FF2B5EF4-FFF2-40B4-BE49-F238E27FC236}">
                <a16:creationId xmlns:a16="http://schemas.microsoft.com/office/drawing/2014/main" id="{96DA3AEA-4E32-B6DE-BA2D-A1C71B62F1E7}"/>
              </a:ext>
            </a:extLst>
          </p:cNvPr>
          <p:cNvSpPr txBox="1">
            <a:spLocks/>
          </p:cNvSpPr>
          <p:nvPr/>
        </p:nvSpPr>
        <p:spPr>
          <a:xfrm>
            <a:off x="397220" y="336043"/>
            <a:ext cx="9956601" cy="9411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s-MX" sz="4000" dirty="0"/>
              <a:t>ASPECTOS A TENER EN CUENTA </a:t>
            </a:r>
            <a:endParaRPr lang="es-ES" sz="4000" dirty="0"/>
          </a:p>
        </p:txBody>
      </p:sp>
      <p:sp>
        <p:nvSpPr>
          <p:cNvPr id="11" name="Marcador de contenido 2">
            <a:extLst>
              <a:ext uri="{FF2B5EF4-FFF2-40B4-BE49-F238E27FC236}">
                <a16:creationId xmlns:a16="http://schemas.microsoft.com/office/drawing/2014/main" id="{4C08C4E1-CD49-F8C2-EA66-EBDA08020BC7}"/>
              </a:ext>
            </a:extLst>
          </p:cNvPr>
          <p:cNvSpPr>
            <a:spLocks noGrp="1"/>
          </p:cNvSpPr>
          <p:nvPr>
            <p:ph idx="1"/>
          </p:nvPr>
        </p:nvSpPr>
        <p:spPr>
          <a:xfrm>
            <a:off x="838200" y="1825625"/>
            <a:ext cx="10515600" cy="4351338"/>
          </a:xfrm>
        </p:spPr>
        <p:txBody>
          <a:bodyPr/>
          <a:lstStyle/>
          <a:p>
            <a:endParaRPr lang="es-ES" dirty="0"/>
          </a:p>
          <a:p>
            <a:r>
              <a:rPr lang="es-ES" dirty="0"/>
              <a:t>Revisar la periodicidad de los controles y la descripción de los riesgos identificados. </a:t>
            </a:r>
          </a:p>
          <a:p>
            <a:endParaRPr lang="es-ES" dirty="0"/>
          </a:p>
          <a:p>
            <a:r>
              <a:rPr lang="es-ES" dirty="0"/>
              <a:t>Corregir las responsabilidades  de la 1 línea en la política de administración del riesgo de la Entidad.</a:t>
            </a:r>
          </a:p>
        </p:txBody>
      </p:sp>
    </p:spTree>
    <p:extLst>
      <p:ext uri="{BB962C8B-B14F-4D97-AF65-F5344CB8AC3E}">
        <p14:creationId xmlns:p14="http://schemas.microsoft.com/office/powerpoint/2010/main" val="6585898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2268A-4CD6-4280-D6BF-AAB17F345BB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8032347-7828-991D-DF55-B3BB6F499D9B}"/>
              </a:ext>
            </a:extLst>
          </p:cNvPr>
          <p:cNvSpPr>
            <a:spLocks noGrp="1"/>
          </p:cNvSpPr>
          <p:nvPr>
            <p:ph type="title"/>
          </p:nvPr>
        </p:nvSpPr>
        <p:spPr>
          <a:xfrm>
            <a:off x="2143824" y="260528"/>
            <a:ext cx="9073243" cy="941161"/>
          </a:xfrm>
        </p:spPr>
        <p:txBody>
          <a:bodyPr/>
          <a:lstStyle/>
          <a:p>
            <a:pPr algn="r"/>
            <a:r>
              <a:rPr lang="es-ES" sz="2000" dirty="0"/>
              <a:t>				</a:t>
            </a:r>
            <a:endParaRPr lang="es-CO" sz="2000" dirty="0"/>
          </a:p>
        </p:txBody>
      </p:sp>
      <p:pic>
        <p:nvPicPr>
          <p:cNvPr id="4" name="Imagen 3">
            <a:extLst>
              <a:ext uri="{FF2B5EF4-FFF2-40B4-BE49-F238E27FC236}">
                <a16:creationId xmlns:a16="http://schemas.microsoft.com/office/drawing/2014/main" id="{63003E8C-4B6D-7A67-8568-4EC74733389E}"/>
              </a:ext>
            </a:extLst>
          </p:cNvPr>
          <p:cNvPicPr>
            <a:picLocks noChangeAspect="1"/>
          </p:cNvPicPr>
          <p:nvPr/>
        </p:nvPicPr>
        <p:blipFill>
          <a:blip r:embed="rId2">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1D00A87A-AAB0-07D5-0829-5982CEA66BCF}"/>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9298C5B0-312C-E477-F18E-9EB7B546A144}"/>
              </a:ext>
            </a:extLst>
          </p:cNvPr>
          <p:cNvSpPr/>
          <p:nvPr/>
        </p:nvSpPr>
        <p:spPr>
          <a:xfrm>
            <a:off x="1212722" y="5749000"/>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ítulo 1">
            <a:extLst>
              <a:ext uri="{FF2B5EF4-FFF2-40B4-BE49-F238E27FC236}">
                <a16:creationId xmlns:a16="http://schemas.microsoft.com/office/drawing/2014/main" id="{2E1378C4-5636-3CD3-AD1A-468AD401B99F}"/>
              </a:ext>
            </a:extLst>
          </p:cNvPr>
          <p:cNvSpPr txBox="1">
            <a:spLocks/>
          </p:cNvSpPr>
          <p:nvPr/>
        </p:nvSpPr>
        <p:spPr>
          <a:xfrm>
            <a:off x="811695" y="377601"/>
            <a:ext cx="9073243" cy="9411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s-MX" sz="3600" dirty="0"/>
              <a:t>ACTUALIZACIÓN MAPAS DE RIESGO 2025</a:t>
            </a:r>
            <a:endParaRPr lang="es-CO" dirty="0"/>
          </a:p>
        </p:txBody>
      </p:sp>
      <p:pic>
        <p:nvPicPr>
          <p:cNvPr id="9" name="Imagen 8">
            <a:extLst>
              <a:ext uri="{FF2B5EF4-FFF2-40B4-BE49-F238E27FC236}">
                <a16:creationId xmlns:a16="http://schemas.microsoft.com/office/drawing/2014/main" id="{6D88C889-A7EF-5188-8B9C-26901F9F3ACF}"/>
              </a:ext>
            </a:extLst>
          </p:cNvPr>
          <p:cNvPicPr>
            <a:picLocks noChangeAspect="1"/>
          </p:cNvPicPr>
          <p:nvPr/>
        </p:nvPicPr>
        <p:blipFill>
          <a:blip r:embed="rId3"/>
          <a:stretch>
            <a:fillRect/>
          </a:stretch>
        </p:blipFill>
        <p:spPr>
          <a:xfrm>
            <a:off x="0" y="2002963"/>
            <a:ext cx="7170608" cy="3863182"/>
          </a:xfrm>
          <a:prstGeom prst="rect">
            <a:avLst/>
          </a:prstGeom>
        </p:spPr>
      </p:pic>
      <p:pic>
        <p:nvPicPr>
          <p:cNvPr id="11" name="Imagen 10">
            <a:extLst>
              <a:ext uri="{FF2B5EF4-FFF2-40B4-BE49-F238E27FC236}">
                <a16:creationId xmlns:a16="http://schemas.microsoft.com/office/drawing/2014/main" id="{DEFC4940-67EB-8220-F93D-1CAF50891C74}"/>
              </a:ext>
            </a:extLst>
          </p:cNvPr>
          <p:cNvPicPr>
            <a:picLocks noChangeAspect="1"/>
          </p:cNvPicPr>
          <p:nvPr/>
        </p:nvPicPr>
        <p:blipFill>
          <a:blip r:embed="rId4"/>
          <a:stretch>
            <a:fillRect/>
          </a:stretch>
        </p:blipFill>
        <p:spPr>
          <a:xfrm>
            <a:off x="7076661" y="1575721"/>
            <a:ext cx="5003403" cy="4593124"/>
          </a:xfrm>
          <a:prstGeom prst="rect">
            <a:avLst/>
          </a:prstGeom>
        </p:spPr>
      </p:pic>
    </p:spTree>
    <p:extLst>
      <p:ext uri="{BB962C8B-B14F-4D97-AF65-F5344CB8AC3E}">
        <p14:creationId xmlns:p14="http://schemas.microsoft.com/office/powerpoint/2010/main" val="36531596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2268A-4CD6-4280-D6BF-AAB17F345BB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8032347-7828-991D-DF55-B3BB6F499D9B}"/>
              </a:ext>
            </a:extLst>
          </p:cNvPr>
          <p:cNvSpPr>
            <a:spLocks noGrp="1"/>
          </p:cNvSpPr>
          <p:nvPr>
            <p:ph type="title"/>
          </p:nvPr>
        </p:nvSpPr>
        <p:spPr>
          <a:xfrm>
            <a:off x="2143824" y="273780"/>
            <a:ext cx="9073243" cy="941161"/>
          </a:xfrm>
        </p:spPr>
        <p:txBody>
          <a:bodyPr/>
          <a:lstStyle/>
          <a:p>
            <a:pPr algn="r"/>
            <a:r>
              <a:rPr lang="es-ES" sz="2000" dirty="0"/>
              <a:t>				</a:t>
            </a:r>
            <a:endParaRPr lang="es-CO" sz="2000" dirty="0"/>
          </a:p>
        </p:txBody>
      </p:sp>
      <p:pic>
        <p:nvPicPr>
          <p:cNvPr id="4" name="Imagen 3">
            <a:extLst>
              <a:ext uri="{FF2B5EF4-FFF2-40B4-BE49-F238E27FC236}">
                <a16:creationId xmlns:a16="http://schemas.microsoft.com/office/drawing/2014/main" id="{63003E8C-4B6D-7A67-8568-4EC74733389E}"/>
              </a:ext>
            </a:extLst>
          </p:cNvPr>
          <p:cNvPicPr>
            <a:picLocks noChangeAspect="1"/>
          </p:cNvPicPr>
          <p:nvPr/>
        </p:nvPicPr>
        <p:blipFill>
          <a:blip r:embed="rId2">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1D00A87A-AAB0-07D5-0829-5982CEA66BCF}"/>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9298C5B0-312C-E477-F18E-9EB7B546A144}"/>
              </a:ext>
            </a:extLst>
          </p:cNvPr>
          <p:cNvSpPr/>
          <p:nvPr/>
        </p:nvSpPr>
        <p:spPr>
          <a:xfrm>
            <a:off x="1212722" y="5749000"/>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ítulo 6">
            <a:extLst>
              <a:ext uri="{FF2B5EF4-FFF2-40B4-BE49-F238E27FC236}">
                <a16:creationId xmlns:a16="http://schemas.microsoft.com/office/drawing/2014/main" id="{96DA3AEA-4E32-B6DE-BA2D-A1C71B62F1E7}"/>
              </a:ext>
            </a:extLst>
          </p:cNvPr>
          <p:cNvSpPr txBox="1">
            <a:spLocks/>
          </p:cNvSpPr>
          <p:nvPr/>
        </p:nvSpPr>
        <p:spPr>
          <a:xfrm>
            <a:off x="184732" y="273780"/>
            <a:ext cx="9073243" cy="9411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s-MX" sz="4000" dirty="0"/>
              <a:t>Sistema de Gestión de la Calidad</a:t>
            </a:r>
            <a:endParaRPr lang="es-CO" sz="4000" dirty="0"/>
          </a:p>
        </p:txBody>
      </p:sp>
      <p:sp>
        <p:nvSpPr>
          <p:cNvPr id="13" name="Marcador de contenido 2">
            <a:extLst>
              <a:ext uri="{FF2B5EF4-FFF2-40B4-BE49-F238E27FC236}">
                <a16:creationId xmlns:a16="http://schemas.microsoft.com/office/drawing/2014/main" id="{B7186D37-3839-6C55-4C58-0D011DB7E09F}"/>
              </a:ext>
            </a:extLst>
          </p:cNvPr>
          <p:cNvSpPr txBox="1">
            <a:spLocks/>
          </p:cNvSpPr>
          <p:nvPr/>
        </p:nvSpPr>
        <p:spPr>
          <a:xfrm>
            <a:off x="5009950" y="1694782"/>
            <a:ext cx="7327416" cy="459280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b="1" dirty="0"/>
              <a:t>Manual de Procesos y Procedimientos</a:t>
            </a:r>
          </a:p>
          <a:p>
            <a:pPr marL="0" indent="0">
              <a:buFont typeface="Arial" panose="020B0604020202020204" pitchFamily="34" charset="0"/>
              <a:buNone/>
            </a:pPr>
            <a:endParaRPr lang="es-MX" b="1" dirty="0"/>
          </a:p>
          <a:p>
            <a:pPr marL="0" marR="0" lvl="0" indent="0" defTabSz="914400" rtl="0" eaLnBrk="0" fontAlgn="base" latinLnBrk="0" hangingPunct="0">
              <a:lnSpc>
                <a:spcPct val="100000"/>
              </a:lnSpc>
              <a:spcBef>
                <a:spcPct val="0"/>
              </a:spcBef>
              <a:spcAft>
                <a:spcPct val="0"/>
              </a:spcAft>
              <a:buClrTx/>
              <a:buSzTx/>
              <a:buFontTx/>
              <a:buChar char="•"/>
              <a:tabLst/>
            </a:pPr>
            <a:r>
              <a:rPr kumimoji="0" lang="es-CO" altLang="es-CO" sz="2000" b="0" i="0" u="none" strike="noStrike" cap="none" normalizeH="0" baseline="0" dirty="0">
                <a:ln>
                  <a:noFill/>
                </a:ln>
                <a:solidFill>
                  <a:schemeClr val="tx1"/>
                </a:solidFill>
                <a:effectLst/>
                <a:latin typeface="Arial" panose="020B0604020202020204" pitchFamily="34" charset="0"/>
              </a:rPr>
              <a:t>Documento oficial: </a:t>
            </a:r>
            <a:r>
              <a:rPr kumimoji="0" lang="es-CO" altLang="es-CO" sz="2000" b="1" i="0" u="none" strike="noStrike" cap="none" normalizeH="0" baseline="0" dirty="0">
                <a:ln>
                  <a:noFill/>
                </a:ln>
                <a:solidFill>
                  <a:schemeClr val="tx1"/>
                </a:solidFill>
                <a:effectLst/>
                <a:latin typeface="Arial" panose="020B0604020202020204" pitchFamily="34" charset="0"/>
              </a:rPr>
              <a:t>SIG-MAN-001, versión 01 (vigente desde el 31 de enero de 2024)</a:t>
            </a:r>
            <a:r>
              <a:rPr kumimoji="0" lang="es-CO" altLang="es-CO" sz="2000" b="0" i="0" u="none" strike="noStrike" cap="none" normalizeH="0" baseline="0" dirty="0">
                <a:ln>
                  <a:noFill/>
                </a:ln>
                <a:solidFill>
                  <a:schemeClr val="tx1"/>
                </a:solidFill>
                <a:effectLst/>
                <a:latin typeface="Arial" panose="020B0604020202020204" pitchFamily="34" charset="0"/>
              </a:rPr>
              <a:t>.</a:t>
            </a:r>
          </a:p>
          <a:p>
            <a:pPr marL="0" marR="0" lvl="0" indent="0" defTabSz="914400" rtl="0" eaLnBrk="0" fontAlgn="base" latinLnBrk="0" hangingPunct="0">
              <a:lnSpc>
                <a:spcPct val="100000"/>
              </a:lnSpc>
              <a:spcBef>
                <a:spcPct val="0"/>
              </a:spcBef>
              <a:spcAft>
                <a:spcPct val="0"/>
              </a:spcAft>
              <a:buClrTx/>
              <a:buSzTx/>
              <a:buFontTx/>
              <a:buChar char="•"/>
              <a:tabLst/>
            </a:pPr>
            <a:endParaRPr kumimoji="0" lang="es-CO" altLang="es-CO" sz="2000" b="0" i="0" u="none" strike="noStrike" cap="none" normalizeH="0" baseline="0" dirty="0">
              <a:ln>
                <a:noFill/>
              </a:ln>
              <a:solidFill>
                <a:schemeClr val="tx1"/>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s-CO" altLang="es-CO" sz="2000" b="0" i="0" u="none" strike="noStrike" cap="none" normalizeH="0" baseline="0" dirty="0">
                <a:ln>
                  <a:noFill/>
                </a:ln>
                <a:solidFill>
                  <a:schemeClr val="tx1"/>
                </a:solidFill>
                <a:effectLst/>
                <a:latin typeface="Arial" panose="020B0604020202020204" pitchFamily="34" charset="0"/>
              </a:rPr>
              <a:t>Establece la estandarización de los procesos y procedimientos de la entidad.</a:t>
            </a:r>
          </a:p>
          <a:p>
            <a:pPr marL="0" marR="0" lvl="0" indent="0" defTabSz="914400" rtl="0" eaLnBrk="0" fontAlgn="base" latinLnBrk="0" hangingPunct="0">
              <a:lnSpc>
                <a:spcPct val="100000"/>
              </a:lnSpc>
              <a:spcBef>
                <a:spcPct val="0"/>
              </a:spcBef>
              <a:spcAft>
                <a:spcPct val="0"/>
              </a:spcAft>
              <a:buClrTx/>
              <a:buSzTx/>
              <a:buFontTx/>
              <a:buChar char="•"/>
              <a:tabLst/>
            </a:pPr>
            <a:endParaRPr kumimoji="0" lang="es-CO" altLang="es-CO" sz="2000" b="0" i="0" u="none" strike="noStrike" cap="none" normalizeH="0" baseline="0" dirty="0">
              <a:ln>
                <a:noFill/>
              </a:ln>
              <a:solidFill>
                <a:schemeClr val="tx1"/>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s-CO" altLang="es-CO" sz="2000" b="0" i="0" u="none" strike="noStrike" cap="none" normalizeH="0" baseline="0" dirty="0">
                <a:ln>
                  <a:noFill/>
                </a:ln>
                <a:solidFill>
                  <a:schemeClr val="tx1"/>
                </a:solidFill>
                <a:effectLst/>
                <a:latin typeface="Arial" panose="020B0604020202020204" pitchFamily="34" charset="0"/>
              </a:rPr>
              <a:t>Caracteriza y organiza el quehacer diario institucional para el logro de sus objetivos.</a:t>
            </a:r>
          </a:p>
          <a:p>
            <a:pPr marL="0" marR="0" lvl="0" indent="0" defTabSz="914400" rtl="0" eaLnBrk="0" fontAlgn="base" latinLnBrk="0" hangingPunct="0">
              <a:lnSpc>
                <a:spcPct val="100000"/>
              </a:lnSpc>
              <a:spcBef>
                <a:spcPct val="0"/>
              </a:spcBef>
              <a:spcAft>
                <a:spcPct val="0"/>
              </a:spcAft>
              <a:buClrTx/>
              <a:buSzTx/>
              <a:buFontTx/>
              <a:buChar char="•"/>
              <a:tabLst/>
            </a:pPr>
            <a:endParaRPr kumimoji="0" lang="es-CO" altLang="es-CO" sz="2000" b="0" i="0" u="none" strike="noStrike" cap="none" normalizeH="0" baseline="0" dirty="0">
              <a:ln>
                <a:noFill/>
              </a:ln>
              <a:solidFill>
                <a:schemeClr val="tx1"/>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s-CO" altLang="es-CO" sz="2000" b="0" i="0" u="none" strike="noStrike" cap="none" normalizeH="0" baseline="0" dirty="0">
                <a:ln>
                  <a:noFill/>
                </a:ln>
                <a:solidFill>
                  <a:schemeClr val="tx1"/>
                </a:solidFill>
                <a:effectLst/>
                <a:latin typeface="Arial" panose="020B0604020202020204" pitchFamily="34" charset="0"/>
              </a:rPr>
              <a:t>Facilita la gestión eficiente, coherente y alineada con los principios institucionales.</a:t>
            </a:r>
          </a:p>
          <a:p>
            <a:pPr marL="0" marR="0" lvl="0" indent="0" defTabSz="914400" rtl="0" eaLnBrk="0" fontAlgn="base" latinLnBrk="0" hangingPunct="0">
              <a:lnSpc>
                <a:spcPct val="100000"/>
              </a:lnSpc>
              <a:spcBef>
                <a:spcPct val="0"/>
              </a:spcBef>
              <a:spcAft>
                <a:spcPct val="0"/>
              </a:spcAft>
              <a:buClrTx/>
              <a:buSzTx/>
              <a:buFontTx/>
              <a:buChar char="•"/>
              <a:tabLst/>
            </a:pPr>
            <a:endParaRPr kumimoji="0" lang="es-CO" altLang="es-CO" sz="2000" b="0" i="0" u="none" strike="noStrike" cap="none" normalizeH="0" baseline="0" dirty="0">
              <a:ln>
                <a:noFill/>
              </a:ln>
              <a:solidFill>
                <a:schemeClr val="tx1"/>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s-CO" altLang="es-CO" sz="2000" b="0" i="0" u="none" strike="noStrike" cap="none" normalizeH="0" baseline="0" dirty="0">
                <a:ln>
                  <a:noFill/>
                </a:ln>
                <a:solidFill>
                  <a:schemeClr val="tx1"/>
                </a:solidFill>
                <a:effectLst/>
                <a:latin typeface="Arial" panose="020B0604020202020204" pitchFamily="34" charset="0"/>
              </a:rPr>
              <a:t>Compromete a todo el talento humano a su aplicación, divulgación y cumplimiento.</a:t>
            </a:r>
          </a:p>
          <a:p>
            <a:pPr marL="0" indent="0" algn="r">
              <a:buFont typeface="Arial" panose="020B0604020202020204" pitchFamily="34" charset="0"/>
              <a:buNone/>
            </a:pPr>
            <a:endParaRPr lang="es-MX" b="1" dirty="0"/>
          </a:p>
        </p:txBody>
      </p:sp>
      <p:pic>
        <p:nvPicPr>
          <p:cNvPr id="8" name="Imagen 7">
            <a:extLst>
              <a:ext uri="{FF2B5EF4-FFF2-40B4-BE49-F238E27FC236}">
                <a16:creationId xmlns:a16="http://schemas.microsoft.com/office/drawing/2014/main" id="{F07FC594-2CF2-23F5-E559-E2B388D9A3D7}"/>
              </a:ext>
            </a:extLst>
          </p:cNvPr>
          <p:cNvPicPr>
            <a:picLocks noChangeAspect="1"/>
          </p:cNvPicPr>
          <p:nvPr/>
        </p:nvPicPr>
        <p:blipFill rotWithShape="1">
          <a:blip r:embed="rId3"/>
          <a:srcRect l="34154" t="20499" r="30885" b="8297"/>
          <a:stretch/>
        </p:blipFill>
        <p:spPr>
          <a:xfrm>
            <a:off x="430707" y="1521699"/>
            <a:ext cx="4155361" cy="4758129"/>
          </a:xfrm>
          <a:prstGeom prst="rect">
            <a:avLst/>
          </a:prstGeom>
        </p:spPr>
      </p:pic>
    </p:spTree>
    <p:extLst>
      <p:ext uri="{BB962C8B-B14F-4D97-AF65-F5344CB8AC3E}">
        <p14:creationId xmlns:p14="http://schemas.microsoft.com/office/powerpoint/2010/main" val="3629338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2268A-4CD6-4280-D6BF-AAB17F345BBC}"/>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63003E8C-4B6D-7A67-8568-4EC74733389E}"/>
              </a:ext>
            </a:extLst>
          </p:cNvPr>
          <p:cNvPicPr>
            <a:picLocks noChangeAspect="1"/>
          </p:cNvPicPr>
          <p:nvPr/>
        </p:nvPicPr>
        <p:blipFill>
          <a:blip r:embed="rId2">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1D00A87A-AAB0-07D5-0829-5982CEA66BCF}"/>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9298C5B0-312C-E477-F18E-9EB7B546A144}"/>
              </a:ext>
            </a:extLst>
          </p:cNvPr>
          <p:cNvSpPr/>
          <p:nvPr/>
        </p:nvSpPr>
        <p:spPr>
          <a:xfrm>
            <a:off x="1212722" y="5749000"/>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ítulo 4">
            <a:extLst>
              <a:ext uri="{FF2B5EF4-FFF2-40B4-BE49-F238E27FC236}">
                <a16:creationId xmlns:a16="http://schemas.microsoft.com/office/drawing/2014/main" id="{7EF2042E-9623-850F-05C2-B15902B0092E}"/>
              </a:ext>
            </a:extLst>
          </p:cNvPr>
          <p:cNvSpPr>
            <a:spLocks noGrp="1"/>
          </p:cNvSpPr>
          <p:nvPr>
            <p:ph type="title"/>
          </p:nvPr>
        </p:nvSpPr>
        <p:spPr>
          <a:xfrm>
            <a:off x="500576" y="335106"/>
            <a:ext cx="9073243" cy="941161"/>
          </a:xfrm>
        </p:spPr>
        <p:txBody>
          <a:bodyPr/>
          <a:lstStyle/>
          <a:p>
            <a:r>
              <a:rPr lang="es-MX" dirty="0"/>
              <a:t>Bienestar Laboral y Desarrollo del Talento Humano</a:t>
            </a:r>
            <a:endParaRPr lang="es-CO" dirty="0"/>
          </a:p>
        </p:txBody>
      </p:sp>
      <p:sp>
        <p:nvSpPr>
          <p:cNvPr id="11" name="CuadroTexto 10">
            <a:extLst>
              <a:ext uri="{FF2B5EF4-FFF2-40B4-BE49-F238E27FC236}">
                <a16:creationId xmlns:a16="http://schemas.microsoft.com/office/drawing/2014/main" id="{70098912-DA5C-4C64-6EDE-5B4F987982BA}"/>
              </a:ext>
            </a:extLst>
          </p:cNvPr>
          <p:cNvSpPr txBox="1"/>
          <p:nvPr/>
        </p:nvSpPr>
        <p:spPr>
          <a:xfrm>
            <a:off x="54512" y="1462733"/>
            <a:ext cx="12082976" cy="5447645"/>
          </a:xfrm>
          <a:prstGeom prst="rect">
            <a:avLst/>
          </a:prstGeom>
          <a:noFill/>
        </p:spPr>
        <p:txBody>
          <a:bodyPr wrap="square">
            <a:spAutoFit/>
          </a:bodyPr>
          <a:lstStyle/>
          <a:p>
            <a:r>
              <a:rPr lang="es-CO" sz="2400" b="1" dirty="0">
                <a:latin typeface="Arial" panose="020B0604020202020204" pitchFamily="34" charset="0"/>
                <a:cs typeface="Arial" panose="020B0604020202020204" pitchFamily="34" charset="0"/>
              </a:rPr>
              <a:t>Políticas de Bienestar Laboral</a:t>
            </a:r>
          </a:p>
          <a:p>
            <a:endParaRPr lang="es-CO" sz="2400"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b="1" i="0" u="none" strike="noStrike" cap="none" normalizeH="0" baseline="0" dirty="0">
                <a:ln>
                  <a:noFill/>
                </a:ln>
                <a:solidFill>
                  <a:schemeClr val="tx1"/>
                </a:solidFill>
                <a:effectLst/>
                <a:latin typeface="Arial" panose="020B0604020202020204" pitchFamily="34" charset="0"/>
              </a:rPr>
              <a:t>Programa de Bienestar Social</a:t>
            </a:r>
            <a:r>
              <a:rPr kumimoji="0" lang="es-CO" altLang="es-CO" b="0" i="0" u="none" strike="noStrike" cap="none" normalizeH="0" baseline="0" dirty="0">
                <a:ln>
                  <a:noFill/>
                </a:ln>
                <a:solidFill>
                  <a:schemeClr val="tx1"/>
                </a:solidFill>
                <a:effectLst/>
                <a:latin typeface="Arial" panose="020B0604020202020204" pitchFamily="34" charset="0"/>
              </a:rPr>
              <a:t>: Incluye actividades culturales, recreativas y de integración para fortalecer el clima organizacional y el sentido de pertenencia.</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CO" altLang="es-CO"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b="1" i="0" u="none" strike="noStrike" cap="none" normalizeH="0" baseline="0" dirty="0">
                <a:ln>
                  <a:noFill/>
                </a:ln>
                <a:solidFill>
                  <a:schemeClr val="tx1"/>
                </a:solidFill>
                <a:effectLst/>
                <a:latin typeface="Arial" panose="020B0604020202020204" pitchFamily="34" charset="0"/>
              </a:rPr>
              <a:t>Plan de Incentivos Institucionales</a:t>
            </a:r>
            <a:r>
              <a:rPr kumimoji="0" lang="es-CO" altLang="es-CO" b="0" i="0" u="none" strike="noStrike" cap="none" normalizeH="0" baseline="0" dirty="0">
                <a:ln>
                  <a:noFill/>
                </a:ln>
                <a:solidFill>
                  <a:schemeClr val="tx1"/>
                </a:solidFill>
                <a:effectLst/>
                <a:latin typeface="Arial" panose="020B0604020202020204" pitchFamily="34" charset="0"/>
              </a:rPr>
              <a:t>: Reconoce y estimula el desempeño destacado de los empleados, promoviendo la motivación y el compromiso.</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CO" altLang="es-CO"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b="1" i="0" u="none" strike="noStrike" cap="none" normalizeH="0" baseline="0" dirty="0">
                <a:ln>
                  <a:noFill/>
                </a:ln>
                <a:solidFill>
                  <a:schemeClr val="tx1"/>
                </a:solidFill>
                <a:effectLst/>
                <a:latin typeface="Arial" panose="020B0604020202020204" pitchFamily="34" charset="0"/>
              </a:rPr>
              <a:t>Plan Institucional de Capacitación (PIC)</a:t>
            </a:r>
            <a:r>
              <a:rPr kumimoji="0" lang="es-CO" altLang="es-CO" b="0" i="0" u="none" strike="noStrike" cap="none" normalizeH="0" baseline="0" dirty="0">
                <a:ln>
                  <a:noFill/>
                </a:ln>
                <a:solidFill>
                  <a:schemeClr val="tx1"/>
                </a:solidFill>
                <a:effectLst/>
                <a:latin typeface="Arial" panose="020B0604020202020204" pitchFamily="34" charset="0"/>
              </a:rPr>
              <a:t>: Ofrece formación continua para el desarrollo profesional y personal del talento humano.</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CO" altLang="es-CO"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b="1" i="0" u="none" strike="noStrike" cap="none" normalizeH="0" baseline="0" dirty="0">
                <a:ln>
                  <a:noFill/>
                </a:ln>
                <a:solidFill>
                  <a:schemeClr val="tx1"/>
                </a:solidFill>
                <a:effectLst/>
                <a:latin typeface="Arial" panose="020B0604020202020204" pitchFamily="34" charset="0"/>
              </a:rPr>
              <a:t>Plan de Trabajo Anual en Seguridad y Salud en el Trabajo</a:t>
            </a:r>
            <a:r>
              <a:rPr kumimoji="0" lang="es-CO" altLang="es-CO" b="0" i="0" u="none" strike="noStrike" cap="none" normalizeH="0" baseline="0" dirty="0">
                <a:ln>
                  <a:noFill/>
                </a:ln>
                <a:solidFill>
                  <a:schemeClr val="tx1"/>
                </a:solidFill>
                <a:effectLst/>
                <a:latin typeface="Arial" panose="020B0604020202020204" pitchFamily="34" charset="0"/>
              </a:rPr>
              <a:t>: Garantiza condiciones laborales seguras y saludables, cumpliendo con la normativa vigente.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CO" altLang="es-CO"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b="1" i="0" u="none" strike="noStrike" cap="none" normalizeH="0" baseline="0" dirty="0">
                <a:ln>
                  <a:noFill/>
                </a:ln>
                <a:solidFill>
                  <a:schemeClr val="tx1"/>
                </a:solidFill>
                <a:effectLst/>
                <a:latin typeface="Arial" panose="020B0604020202020204" pitchFamily="34" charset="0"/>
              </a:rPr>
              <a:t>Ejecución y Seguimiento</a:t>
            </a:r>
            <a:r>
              <a:rPr kumimoji="0" lang="es-CO" altLang="es-CO" b="0" i="0" u="none" strike="noStrike" cap="none" normalizeH="0" baseline="0" dirty="0">
                <a:ln>
                  <a:noFill/>
                </a:ln>
                <a:solidFill>
                  <a:schemeClr val="tx1"/>
                </a:solidFill>
                <a:effectLst/>
                <a:latin typeface="Arial" panose="020B0604020202020204" pitchFamily="34" charset="0"/>
              </a:rPr>
              <a:t>: Las actividades se desarrollan con facilitadores internos y externos, coordinadas por la Secretaría General y Jurídica, asegurando su implementación efectiva</a:t>
            </a:r>
          </a:p>
          <a:p>
            <a:r>
              <a:rPr lang="es-CO" sz="2400" b="1" dirty="0">
                <a:latin typeface="Arial" panose="020B0604020202020204" pitchFamily="34" charset="0"/>
                <a:cs typeface="Arial" panose="020B0604020202020204" pitchFamily="34" charset="0"/>
              </a:rPr>
              <a:t> </a:t>
            </a:r>
          </a:p>
          <a:p>
            <a:endParaRPr lang="es-CO"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2986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21BD6-F83B-650B-7771-98E1FC1A64ED}"/>
            </a:ext>
          </a:extLst>
        </p:cNvPr>
        <p:cNvGrpSpPr/>
        <p:nvPr/>
      </p:nvGrpSpPr>
      <p:grpSpPr>
        <a:xfrm>
          <a:off x="0" y="0"/>
          <a:ext cx="0" cy="0"/>
          <a:chOff x="0" y="0"/>
          <a:chExt cx="0" cy="0"/>
        </a:xfrm>
      </p:grpSpPr>
      <p:sp>
        <p:nvSpPr>
          <p:cNvPr id="48" name="CuadroTexto 47">
            <a:extLst>
              <a:ext uri="{FF2B5EF4-FFF2-40B4-BE49-F238E27FC236}">
                <a16:creationId xmlns:a16="http://schemas.microsoft.com/office/drawing/2014/main" id="{AEA7CB84-1CDA-6111-5664-430EB0B8C950}"/>
              </a:ext>
            </a:extLst>
          </p:cNvPr>
          <p:cNvSpPr txBox="1"/>
          <p:nvPr/>
        </p:nvSpPr>
        <p:spPr>
          <a:xfrm>
            <a:off x="7819040" y="2878667"/>
            <a:ext cx="3960570" cy="3108543"/>
          </a:xfrm>
          <a:custGeom>
            <a:avLst/>
            <a:gdLst>
              <a:gd name="connsiteX0" fmla="*/ 0 w 4775340"/>
              <a:gd name="connsiteY0" fmla="*/ 334850 h 2009061"/>
              <a:gd name="connsiteX1" fmla="*/ 334850 w 4775340"/>
              <a:gd name="connsiteY1" fmla="*/ 0 h 2009061"/>
              <a:gd name="connsiteX2" fmla="*/ 4440490 w 4775340"/>
              <a:gd name="connsiteY2" fmla="*/ 0 h 2009061"/>
              <a:gd name="connsiteX3" fmla="*/ 4775340 w 4775340"/>
              <a:gd name="connsiteY3" fmla="*/ 334850 h 2009061"/>
              <a:gd name="connsiteX4" fmla="*/ 4775340 w 4775340"/>
              <a:gd name="connsiteY4" fmla="*/ 1674211 h 2009061"/>
              <a:gd name="connsiteX5" fmla="*/ 4440490 w 4775340"/>
              <a:gd name="connsiteY5" fmla="*/ 2009061 h 2009061"/>
              <a:gd name="connsiteX6" fmla="*/ 334850 w 4775340"/>
              <a:gd name="connsiteY6" fmla="*/ 2009061 h 2009061"/>
              <a:gd name="connsiteX7" fmla="*/ 0 w 4775340"/>
              <a:gd name="connsiteY7" fmla="*/ 1674211 h 2009061"/>
              <a:gd name="connsiteX8" fmla="*/ 0 w 4775340"/>
              <a:gd name="connsiteY8" fmla="*/ 334850 h 2009061"/>
              <a:gd name="connsiteX0" fmla="*/ 0 w 4775340"/>
              <a:gd name="connsiteY0" fmla="*/ 337295 h 2011506"/>
              <a:gd name="connsiteX1" fmla="*/ 334850 w 4775340"/>
              <a:gd name="connsiteY1" fmla="*/ 2445 h 2011506"/>
              <a:gd name="connsiteX2" fmla="*/ 3200540 w 4775340"/>
              <a:gd name="connsiteY2" fmla="*/ 0 h 2011506"/>
              <a:gd name="connsiteX3" fmla="*/ 4440490 w 4775340"/>
              <a:gd name="connsiteY3" fmla="*/ 2445 h 2011506"/>
              <a:gd name="connsiteX4" fmla="*/ 4775340 w 4775340"/>
              <a:gd name="connsiteY4" fmla="*/ 337295 h 2011506"/>
              <a:gd name="connsiteX5" fmla="*/ 4775340 w 4775340"/>
              <a:gd name="connsiteY5" fmla="*/ 1676656 h 2011506"/>
              <a:gd name="connsiteX6" fmla="*/ 4440490 w 4775340"/>
              <a:gd name="connsiteY6" fmla="*/ 2011506 h 2011506"/>
              <a:gd name="connsiteX7" fmla="*/ 334850 w 4775340"/>
              <a:gd name="connsiteY7" fmla="*/ 2011506 h 2011506"/>
              <a:gd name="connsiteX8" fmla="*/ 0 w 4775340"/>
              <a:gd name="connsiteY8" fmla="*/ 1676656 h 2011506"/>
              <a:gd name="connsiteX9" fmla="*/ 0 w 4775340"/>
              <a:gd name="connsiteY9" fmla="*/ 337295 h 2011506"/>
              <a:gd name="connsiteX0" fmla="*/ 0 w 4775341"/>
              <a:gd name="connsiteY0" fmla="*/ 337295 h 2011506"/>
              <a:gd name="connsiteX1" fmla="*/ 334850 w 4775341"/>
              <a:gd name="connsiteY1" fmla="*/ 24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0 w 4775341"/>
              <a:gd name="connsiteY0" fmla="*/ 3372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419740 w 4775341"/>
              <a:gd name="connsiteY5" fmla="*/ 16385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15769"/>
              <a:gd name="connsiteY0" fmla="*/ 311895 h 2011506"/>
              <a:gd name="connsiteX1" fmla="*/ 741250 w 4715769"/>
              <a:gd name="connsiteY1" fmla="*/ 27845 h 2011506"/>
              <a:gd name="connsiteX2" fmla="*/ 3200540 w 4715769"/>
              <a:gd name="connsiteY2" fmla="*/ 0 h 2011506"/>
              <a:gd name="connsiteX3" fmla="*/ 4592890 w 4715769"/>
              <a:gd name="connsiteY3" fmla="*/ 2445 h 2011506"/>
              <a:gd name="connsiteX4" fmla="*/ 4699140 w 4715769"/>
              <a:gd name="connsiteY4" fmla="*/ 337295 h 2011506"/>
              <a:gd name="connsiteX5" fmla="*/ 4419740 w 4715769"/>
              <a:gd name="connsiteY5" fmla="*/ 1638556 h 2011506"/>
              <a:gd name="connsiteX6" fmla="*/ 4046790 w 4715769"/>
              <a:gd name="connsiteY6" fmla="*/ 2011506 h 2011506"/>
              <a:gd name="connsiteX7" fmla="*/ 334850 w 4715769"/>
              <a:gd name="connsiteY7" fmla="*/ 2011506 h 2011506"/>
              <a:gd name="connsiteX8" fmla="*/ 0 w 4715769"/>
              <a:gd name="connsiteY8" fmla="*/ 1676656 h 2011506"/>
              <a:gd name="connsiteX9" fmla="*/ 304800 w 4715769"/>
              <a:gd name="connsiteY9" fmla="*/ 311895 h 2011506"/>
              <a:gd name="connsiteX0" fmla="*/ 304800 w 4699140"/>
              <a:gd name="connsiteY0" fmla="*/ 311895 h 2011506"/>
              <a:gd name="connsiteX1" fmla="*/ 741250 w 4699140"/>
              <a:gd name="connsiteY1" fmla="*/ 27845 h 2011506"/>
              <a:gd name="connsiteX2" fmla="*/ 3200540 w 4699140"/>
              <a:gd name="connsiteY2" fmla="*/ 0 h 2011506"/>
              <a:gd name="connsiteX3" fmla="*/ 4402390 w 4699140"/>
              <a:gd name="connsiteY3" fmla="*/ 2445 h 2011506"/>
              <a:gd name="connsiteX4" fmla="*/ 4699140 w 4699140"/>
              <a:gd name="connsiteY4" fmla="*/ 337295 h 2011506"/>
              <a:gd name="connsiteX5" fmla="*/ 4419740 w 4699140"/>
              <a:gd name="connsiteY5" fmla="*/ 1638556 h 2011506"/>
              <a:gd name="connsiteX6" fmla="*/ 4046790 w 4699140"/>
              <a:gd name="connsiteY6" fmla="*/ 2011506 h 2011506"/>
              <a:gd name="connsiteX7" fmla="*/ 334850 w 4699140"/>
              <a:gd name="connsiteY7" fmla="*/ 2011506 h 2011506"/>
              <a:gd name="connsiteX8" fmla="*/ 0 w 4699140"/>
              <a:gd name="connsiteY8" fmla="*/ 1676656 h 2011506"/>
              <a:gd name="connsiteX9" fmla="*/ 304800 w 4699140"/>
              <a:gd name="connsiteY9" fmla="*/ 311895 h 2011506"/>
              <a:gd name="connsiteX0" fmla="*/ 304800 w 4675939"/>
              <a:gd name="connsiteY0" fmla="*/ 311895 h 2011506"/>
              <a:gd name="connsiteX1" fmla="*/ 741250 w 4675939"/>
              <a:gd name="connsiteY1" fmla="*/ 27845 h 2011506"/>
              <a:gd name="connsiteX2" fmla="*/ 3200540 w 4675939"/>
              <a:gd name="connsiteY2" fmla="*/ 0 h 2011506"/>
              <a:gd name="connsiteX3" fmla="*/ 4402390 w 4675939"/>
              <a:gd name="connsiteY3" fmla="*/ 2445 h 2011506"/>
              <a:gd name="connsiteX4" fmla="*/ 4675939 w 4675939"/>
              <a:gd name="connsiteY4" fmla="*/ 506456 h 2011506"/>
              <a:gd name="connsiteX5" fmla="*/ 4419740 w 4675939"/>
              <a:gd name="connsiteY5" fmla="*/ 1638556 h 2011506"/>
              <a:gd name="connsiteX6" fmla="*/ 4046790 w 4675939"/>
              <a:gd name="connsiteY6" fmla="*/ 2011506 h 2011506"/>
              <a:gd name="connsiteX7" fmla="*/ 334850 w 4675939"/>
              <a:gd name="connsiteY7" fmla="*/ 2011506 h 2011506"/>
              <a:gd name="connsiteX8" fmla="*/ 0 w 4675939"/>
              <a:gd name="connsiteY8" fmla="*/ 1676656 h 2011506"/>
              <a:gd name="connsiteX9" fmla="*/ 304800 w 4675939"/>
              <a:gd name="connsiteY9" fmla="*/ 311895 h 2011506"/>
              <a:gd name="connsiteX0" fmla="*/ 304800 w 4699141"/>
              <a:gd name="connsiteY0" fmla="*/ 311895 h 2011506"/>
              <a:gd name="connsiteX1" fmla="*/ 741250 w 4699141"/>
              <a:gd name="connsiteY1" fmla="*/ 27845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50644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339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35132 w 4699141"/>
              <a:gd name="connsiteY0" fmla="*/ 244822 h 2011506"/>
              <a:gd name="connsiteX1" fmla="*/ 650653 w 4699141"/>
              <a:gd name="connsiteY1" fmla="*/ 339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35132 w 4699141"/>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419740 w 4729472"/>
              <a:gd name="connsiteY5" fmla="*/ 1638556 h 2011506"/>
              <a:gd name="connsiteX6" fmla="*/ 4046790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4046790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3895134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3895134 w 4729472"/>
              <a:gd name="connsiteY6" fmla="*/ 2011506 h 2011506"/>
              <a:gd name="connsiteX7" fmla="*/ 334850 w 4729472"/>
              <a:gd name="connsiteY7" fmla="*/ 2011506 h 2011506"/>
              <a:gd name="connsiteX8" fmla="*/ 0 w 4729472"/>
              <a:gd name="connsiteY8" fmla="*/ 1777265 h 2011506"/>
              <a:gd name="connsiteX9" fmla="*/ 335132 w 4729472"/>
              <a:gd name="connsiteY9" fmla="*/ 244822 h 201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9472" h="2011506">
                <a:moveTo>
                  <a:pt x="335132" y="244822"/>
                </a:moveTo>
                <a:cubicBezTo>
                  <a:pt x="335132" y="59889"/>
                  <a:pt x="465720" y="339"/>
                  <a:pt x="650653" y="339"/>
                </a:cubicBezTo>
                <a:lnTo>
                  <a:pt x="3200540" y="0"/>
                </a:lnTo>
                <a:lnTo>
                  <a:pt x="4402390" y="2445"/>
                </a:lnTo>
                <a:cubicBezTo>
                  <a:pt x="4587323" y="2445"/>
                  <a:pt x="4729472" y="32628"/>
                  <a:pt x="4729472" y="217561"/>
                </a:cubicBezTo>
                <a:lnTo>
                  <a:pt x="4389409" y="1739165"/>
                </a:lnTo>
                <a:cubicBezTo>
                  <a:pt x="4389409" y="1924098"/>
                  <a:pt x="4080067" y="2011506"/>
                  <a:pt x="3895134" y="2011506"/>
                </a:cubicBezTo>
                <a:lnTo>
                  <a:pt x="334850" y="2011506"/>
                </a:lnTo>
                <a:cubicBezTo>
                  <a:pt x="149917" y="2011506"/>
                  <a:pt x="0" y="1962198"/>
                  <a:pt x="0" y="1777265"/>
                </a:cubicBezTo>
                <a:lnTo>
                  <a:pt x="335132" y="244822"/>
                </a:lnTo>
                <a:close/>
              </a:path>
            </a:pathLst>
          </a:custGeom>
          <a:solidFill>
            <a:schemeClr val="accent1">
              <a:lumMod val="60000"/>
              <a:lumOff val="40000"/>
            </a:schemeClr>
          </a:solidFill>
        </p:spPr>
        <p:txBody>
          <a:bodyPr wrap="square">
            <a:spAutoFit/>
          </a:bodyPr>
          <a:lstStyle/>
          <a:p>
            <a:pPr algn="ctr"/>
            <a:endParaRPr lang="es-ES" sz="2800" b="1" dirty="0">
              <a:solidFill>
                <a:schemeClr val="bg1"/>
              </a:solidFill>
            </a:endParaRPr>
          </a:p>
          <a:p>
            <a:pPr algn="ctr"/>
            <a:endParaRPr lang="es-CO" sz="2800" b="1" dirty="0">
              <a:solidFill>
                <a:schemeClr val="bg1"/>
              </a:solidFill>
            </a:endParaRPr>
          </a:p>
          <a:p>
            <a:pPr algn="ctr"/>
            <a:endParaRPr lang="es-CO" sz="2800" b="1" dirty="0">
              <a:solidFill>
                <a:schemeClr val="bg1"/>
              </a:solidFill>
            </a:endParaRPr>
          </a:p>
          <a:p>
            <a:pPr algn="ctr"/>
            <a:endParaRPr lang="es-CO" sz="2800" b="1" dirty="0">
              <a:solidFill>
                <a:schemeClr val="bg1"/>
              </a:solidFill>
            </a:endParaRPr>
          </a:p>
          <a:p>
            <a:pPr algn="ctr"/>
            <a:endParaRPr lang="es-CO" sz="2800" b="1" dirty="0">
              <a:solidFill>
                <a:schemeClr val="bg1"/>
              </a:solidFill>
            </a:endParaRPr>
          </a:p>
          <a:p>
            <a:pPr algn="ctr"/>
            <a:endParaRPr lang="es-CO" sz="2800" b="1" dirty="0">
              <a:solidFill>
                <a:schemeClr val="bg1"/>
              </a:solidFill>
            </a:endParaRPr>
          </a:p>
          <a:p>
            <a:pPr algn="ctr"/>
            <a:endParaRPr lang="es-CO" sz="2800" b="1" dirty="0">
              <a:solidFill>
                <a:schemeClr val="bg1"/>
              </a:solidFill>
            </a:endParaRPr>
          </a:p>
        </p:txBody>
      </p:sp>
      <p:pic>
        <p:nvPicPr>
          <p:cNvPr id="47" name="Imagen 46">
            <a:extLst>
              <a:ext uri="{FF2B5EF4-FFF2-40B4-BE49-F238E27FC236}">
                <a16:creationId xmlns:a16="http://schemas.microsoft.com/office/drawing/2014/main" id="{B8E1F3CD-3CC4-EFCB-1F7E-70FE495D1F1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827" b="90751" l="9496" r="97329">
                        <a14:foregroundMark x1="36795" y1="56647" x2="23442" y2="67052"/>
                        <a14:foregroundMark x1="23442" y1="67052" x2="15134" y2="66474"/>
                        <a14:foregroundMark x1="53709" y1="74566" x2="54006" y2="90462"/>
                        <a14:foregroundMark x1="54006" y1="90462" x2="51929" y2="91040"/>
                        <a14:foregroundMark x1="83383" y1="62428" x2="97329" y2="67919"/>
                        <a14:foregroundMark x1="80712" y1="19075" x2="80712" y2="19075"/>
                        <a14:foregroundMark x1="79822" y1="53757" x2="94362" y2="64162"/>
                        <a14:foregroundMark x1="94362" y1="64162" x2="95252" y2="64451"/>
                        <a14:foregroundMark x1="73887" y1="56358" x2="86053" y2="65029"/>
                        <a14:foregroundMark x1="86053" y1="65029" x2="93472" y2="67630"/>
                      </a14:backgroundRemoval>
                    </a14:imgEffect>
                  </a14:imgLayer>
                </a14:imgProps>
              </a:ext>
            </a:extLst>
          </a:blip>
          <a:stretch>
            <a:fillRect/>
          </a:stretch>
        </p:blipFill>
        <p:spPr>
          <a:xfrm>
            <a:off x="8819494" y="991014"/>
            <a:ext cx="3210373" cy="3296110"/>
          </a:xfrm>
          <a:prstGeom prst="rect">
            <a:avLst/>
          </a:prstGeom>
        </p:spPr>
      </p:pic>
      <p:sp>
        <p:nvSpPr>
          <p:cNvPr id="2" name="Título 1">
            <a:extLst>
              <a:ext uri="{FF2B5EF4-FFF2-40B4-BE49-F238E27FC236}">
                <a16:creationId xmlns:a16="http://schemas.microsoft.com/office/drawing/2014/main" id="{F4EFAC93-4527-805E-9CB5-F7D0EB7D3BD7}"/>
              </a:ext>
            </a:extLst>
          </p:cNvPr>
          <p:cNvSpPr>
            <a:spLocks noGrp="1"/>
          </p:cNvSpPr>
          <p:nvPr>
            <p:ph type="title"/>
          </p:nvPr>
        </p:nvSpPr>
        <p:spPr>
          <a:xfrm>
            <a:off x="2143824" y="273780"/>
            <a:ext cx="9073243" cy="941161"/>
          </a:xfrm>
        </p:spPr>
        <p:txBody>
          <a:bodyPr/>
          <a:lstStyle/>
          <a:p>
            <a:pPr algn="r"/>
            <a:r>
              <a:rPr lang="es-ES" sz="2000" dirty="0"/>
              <a:t>				</a:t>
            </a:r>
            <a:endParaRPr lang="es-CO" sz="2000" dirty="0"/>
          </a:p>
        </p:txBody>
      </p:sp>
      <p:pic>
        <p:nvPicPr>
          <p:cNvPr id="4" name="Imagen 3">
            <a:extLst>
              <a:ext uri="{FF2B5EF4-FFF2-40B4-BE49-F238E27FC236}">
                <a16:creationId xmlns:a16="http://schemas.microsoft.com/office/drawing/2014/main" id="{CFCA0A6D-608B-8F86-32AC-CBFE19284F74}"/>
              </a:ext>
            </a:extLst>
          </p:cNvPr>
          <p:cNvPicPr>
            <a:picLocks noChangeAspect="1"/>
          </p:cNvPicPr>
          <p:nvPr/>
        </p:nvPicPr>
        <p:blipFill>
          <a:blip r:embed="rId4">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8D8EC8FF-2879-BA95-60EC-CB7ABF5EB29F}"/>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A2526F2E-DEDC-A03B-3A84-24CCD24D9746}"/>
              </a:ext>
            </a:extLst>
          </p:cNvPr>
          <p:cNvSpPr/>
          <p:nvPr/>
        </p:nvSpPr>
        <p:spPr>
          <a:xfrm>
            <a:off x="1212722" y="5749000"/>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angle 5">
            <a:extLst>
              <a:ext uri="{FF2B5EF4-FFF2-40B4-BE49-F238E27FC236}">
                <a16:creationId xmlns:a16="http://schemas.microsoft.com/office/drawing/2014/main" id="{C94B1281-08A0-7637-92D8-7122DCB5B5E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 name="CuadroTexto 2">
            <a:extLst>
              <a:ext uri="{FF2B5EF4-FFF2-40B4-BE49-F238E27FC236}">
                <a16:creationId xmlns:a16="http://schemas.microsoft.com/office/drawing/2014/main" id="{505FD179-8A91-4718-4F0A-75C72D3B9725}"/>
              </a:ext>
            </a:extLst>
          </p:cNvPr>
          <p:cNvSpPr txBox="1"/>
          <p:nvPr/>
        </p:nvSpPr>
        <p:spPr>
          <a:xfrm>
            <a:off x="162133" y="148963"/>
            <a:ext cx="7814960" cy="1015663"/>
          </a:xfrm>
          <a:prstGeom prst="rect">
            <a:avLst/>
          </a:prstGeom>
          <a:noFill/>
        </p:spPr>
        <p:txBody>
          <a:bodyPr wrap="none" rtlCol="0">
            <a:spAutoFit/>
          </a:bodyPr>
          <a:lstStyle/>
          <a:p>
            <a:r>
              <a:rPr lang="es-ES" sz="6000" b="1" dirty="0">
                <a:solidFill>
                  <a:schemeClr val="accent4"/>
                </a:solidFill>
                <a:latin typeface="Arial" panose="020B0604020202020204" pitchFamily="34" charset="0"/>
                <a:cs typeface="Arial" panose="020B0604020202020204" pitchFamily="34" charset="0"/>
              </a:rPr>
              <a:t>¡</a:t>
            </a:r>
            <a:r>
              <a:rPr lang="es-ES" sz="5400" b="1" dirty="0">
                <a:solidFill>
                  <a:schemeClr val="bg1"/>
                </a:solidFill>
                <a:latin typeface="Arial" panose="020B0604020202020204" pitchFamily="34" charset="0"/>
                <a:cs typeface="Arial" panose="020B0604020202020204" pitchFamily="34" charset="0"/>
              </a:rPr>
              <a:t>Servicio al ciudadano</a:t>
            </a:r>
            <a:r>
              <a:rPr lang="es-ES" sz="6000" b="1" dirty="0">
                <a:solidFill>
                  <a:schemeClr val="accent4"/>
                </a:solidFill>
                <a:latin typeface="Arial" panose="020B0604020202020204" pitchFamily="34" charset="0"/>
                <a:cs typeface="Arial" panose="020B0604020202020204" pitchFamily="34" charset="0"/>
              </a:rPr>
              <a:t>!</a:t>
            </a:r>
            <a:endParaRPr lang="es-CO" sz="6000" b="1" dirty="0">
              <a:solidFill>
                <a:schemeClr val="accent4"/>
              </a:solidFill>
              <a:latin typeface="Arial" panose="020B0604020202020204" pitchFamily="34" charset="0"/>
              <a:cs typeface="Arial" panose="020B0604020202020204" pitchFamily="34" charset="0"/>
            </a:endParaRPr>
          </a:p>
        </p:txBody>
      </p:sp>
      <p:sp>
        <p:nvSpPr>
          <p:cNvPr id="43" name="CuadroTexto 42">
            <a:extLst>
              <a:ext uri="{FF2B5EF4-FFF2-40B4-BE49-F238E27FC236}">
                <a16:creationId xmlns:a16="http://schemas.microsoft.com/office/drawing/2014/main" id="{C9E993D0-6FD7-86D3-D9DA-56A738CD191E}"/>
              </a:ext>
            </a:extLst>
          </p:cNvPr>
          <p:cNvSpPr txBox="1"/>
          <p:nvPr/>
        </p:nvSpPr>
        <p:spPr>
          <a:xfrm>
            <a:off x="7944169" y="2819998"/>
            <a:ext cx="3960570" cy="3046988"/>
          </a:xfrm>
          <a:custGeom>
            <a:avLst/>
            <a:gdLst>
              <a:gd name="connsiteX0" fmla="*/ 0 w 4775340"/>
              <a:gd name="connsiteY0" fmla="*/ 334850 h 2009061"/>
              <a:gd name="connsiteX1" fmla="*/ 334850 w 4775340"/>
              <a:gd name="connsiteY1" fmla="*/ 0 h 2009061"/>
              <a:gd name="connsiteX2" fmla="*/ 4440490 w 4775340"/>
              <a:gd name="connsiteY2" fmla="*/ 0 h 2009061"/>
              <a:gd name="connsiteX3" fmla="*/ 4775340 w 4775340"/>
              <a:gd name="connsiteY3" fmla="*/ 334850 h 2009061"/>
              <a:gd name="connsiteX4" fmla="*/ 4775340 w 4775340"/>
              <a:gd name="connsiteY4" fmla="*/ 1674211 h 2009061"/>
              <a:gd name="connsiteX5" fmla="*/ 4440490 w 4775340"/>
              <a:gd name="connsiteY5" fmla="*/ 2009061 h 2009061"/>
              <a:gd name="connsiteX6" fmla="*/ 334850 w 4775340"/>
              <a:gd name="connsiteY6" fmla="*/ 2009061 h 2009061"/>
              <a:gd name="connsiteX7" fmla="*/ 0 w 4775340"/>
              <a:gd name="connsiteY7" fmla="*/ 1674211 h 2009061"/>
              <a:gd name="connsiteX8" fmla="*/ 0 w 4775340"/>
              <a:gd name="connsiteY8" fmla="*/ 334850 h 2009061"/>
              <a:gd name="connsiteX0" fmla="*/ 0 w 4775340"/>
              <a:gd name="connsiteY0" fmla="*/ 337295 h 2011506"/>
              <a:gd name="connsiteX1" fmla="*/ 334850 w 4775340"/>
              <a:gd name="connsiteY1" fmla="*/ 2445 h 2011506"/>
              <a:gd name="connsiteX2" fmla="*/ 3200540 w 4775340"/>
              <a:gd name="connsiteY2" fmla="*/ 0 h 2011506"/>
              <a:gd name="connsiteX3" fmla="*/ 4440490 w 4775340"/>
              <a:gd name="connsiteY3" fmla="*/ 2445 h 2011506"/>
              <a:gd name="connsiteX4" fmla="*/ 4775340 w 4775340"/>
              <a:gd name="connsiteY4" fmla="*/ 337295 h 2011506"/>
              <a:gd name="connsiteX5" fmla="*/ 4775340 w 4775340"/>
              <a:gd name="connsiteY5" fmla="*/ 1676656 h 2011506"/>
              <a:gd name="connsiteX6" fmla="*/ 4440490 w 4775340"/>
              <a:gd name="connsiteY6" fmla="*/ 2011506 h 2011506"/>
              <a:gd name="connsiteX7" fmla="*/ 334850 w 4775340"/>
              <a:gd name="connsiteY7" fmla="*/ 2011506 h 2011506"/>
              <a:gd name="connsiteX8" fmla="*/ 0 w 4775340"/>
              <a:gd name="connsiteY8" fmla="*/ 1676656 h 2011506"/>
              <a:gd name="connsiteX9" fmla="*/ 0 w 4775340"/>
              <a:gd name="connsiteY9" fmla="*/ 337295 h 2011506"/>
              <a:gd name="connsiteX0" fmla="*/ 0 w 4775341"/>
              <a:gd name="connsiteY0" fmla="*/ 337295 h 2011506"/>
              <a:gd name="connsiteX1" fmla="*/ 334850 w 4775341"/>
              <a:gd name="connsiteY1" fmla="*/ 24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0 w 4775341"/>
              <a:gd name="connsiteY0" fmla="*/ 3372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419740 w 4775341"/>
              <a:gd name="connsiteY5" fmla="*/ 16385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15769"/>
              <a:gd name="connsiteY0" fmla="*/ 311895 h 2011506"/>
              <a:gd name="connsiteX1" fmla="*/ 741250 w 4715769"/>
              <a:gd name="connsiteY1" fmla="*/ 27845 h 2011506"/>
              <a:gd name="connsiteX2" fmla="*/ 3200540 w 4715769"/>
              <a:gd name="connsiteY2" fmla="*/ 0 h 2011506"/>
              <a:gd name="connsiteX3" fmla="*/ 4592890 w 4715769"/>
              <a:gd name="connsiteY3" fmla="*/ 2445 h 2011506"/>
              <a:gd name="connsiteX4" fmla="*/ 4699140 w 4715769"/>
              <a:gd name="connsiteY4" fmla="*/ 337295 h 2011506"/>
              <a:gd name="connsiteX5" fmla="*/ 4419740 w 4715769"/>
              <a:gd name="connsiteY5" fmla="*/ 1638556 h 2011506"/>
              <a:gd name="connsiteX6" fmla="*/ 4046790 w 4715769"/>
              <a:gd name="connsiteY6" fmla="*/ 2011506 h 2011506"/>
              <a:gd name="connsiteX7" fmla="*/ 334850 w 4715769"/>
              <a:gd name="connsiteY7" fmla="*/ 2011506 h 2011506"/>
              <a:gd name="connsiteX8" fmla="*/ 0 w 4715769"/>
              <a:gd name="connsiteY8" fmla="*/ 1676656 h 2011506"/>
              <a:gd name="connsiteX9" fmla="*/ 304800 w 4715769"/>
              <a:gd name="connsiteY9" fmla="*/ 311895 h 2011506"/>
              <a:gd name="connsiteX0" fmla="*/ 304800 w 4699140"/>
              <a:gd name="connsiteY0" fmla="*/ 311895 h 2011506"/>
              <a:gd name="connsiteX1" fmla="*/ 741250 w 4699140"/>
              <a:gd name="connsiteY1" fmla="*/ 27845 h 2011506"/>
              <a:gd name="connsiteX2" fmla="*/ 3200540 w 4699140"/>
              <a:gd name="connsiteY2" fmla="*/ 0 h 2011506"/>
              <a:gd name="connsiteX3" fmla="*/ 4402390 w 4699140"/>
              <a:gd name="connsiteY3" fmla="*/ 2445 h 2011506"/>
              <a:gd name="connsiteX4" fmla="*/ 4699140 w 4699140"/>
              <a:gd name="connsiteY4" fmla="*/ 337295 h 2011506"/>
              <a:gd name="connsiteX5" fmla="*/ 4419740 w 4699140"/>
              <a:gd name="connsiteY5" fmla="*/ 1638556 h 2011506"/>
              <a:gd name="connsiteX6" fmla="*/ 4046790 w 4699140"/>
              <a:gd name="connsiteY6" fmla="*/ 2011506 h 2011506"/>
              <a:gd name="connsiteX7" fmla="*/ 334850 w 4699140"/>
              <a:gd name="connsiteY7" fmla="*/ 2011506 h 2011506"/>
              <a:gd name="connsiteX8" fmla="*/ 0 w 4699140"/>
              <a:gd name="connsiteY8" fmla="*/ 1676656 h 2011506"/>
              <a:gd name="connsiteX9" fmla="*/ 304800 w 4699140"/>
              <a:gd name="connsiteY9" fmla="*/ 311895 h 2011506"/>
              <a:gd name="connsiteX0" fmla="*/ 304800 w 4675939"/>
              <a:gd name="connsiteY0" fmla="*/ 311895 h 2011506"/>
              <a:gd name="connsiteX1" fmla="*/ 741250 w 4675939"/>
              <a:gd name="connsiteY1" fmla="*/ 27845 h 2011506"/>
              <a:gd name="connsiteX2" fmla="*/ 3200540 w 4675939"/>
              <a:gd name="connsiteY2" fmla="*/ 0 h 2011506"/>
              <a:gd name="connsiteX3" fmla="*/ 4402390 w 4675939"/>
              <a:gd name="connsiteY3" fmla="*/ 2445 h 2011506"/>
              <a:gd name="connsiteX4" fmla="*/ 4675939 w 4675939"/>
              <a:gd name="connsiteY4" fmla="*/ 506456 h 2011506"/>
              <a:gd name="connsiteX5" fmla="*/ 4419740 w 4675939"/>
              <a:gd name="connsiteY5" fmla="*/ 1638556 h 2011506"/>
              <a:gd name="connsiteX6" fmla="*/ 4046790 w 4675939"/>
              <a:gd name="connsiteY6" fmla="*/ 2011506 h 2011506"/>
              <a:gd name="connsiteX7" fmla="*/ 334850 w 4675939"/>
              <a:gd name="connsiteY7" fmla="*/ 2011506 h 2011506"/>
              <a:gd name="connsiteX8" fmla="*/ 0 w 4675939"/>
              <a:gd name="connsiteY8" fmla="*/ 1676656 h 2011506"/>
              <a:gd name="connsiteX9" fmla="*/ 304800 w 4675939"/>
              <a:gd name="connsiteY9" fmla="*/ 311895 h 2011506"/>
              <a:gd name="connsiteX0" fmla="*/ 304800 w 4699141"/>
              <a:gd name="connsiteY0" fmla="*/ 311895 h 2011506"/>
              <a:gd name="connsiteX1" fmla="*/ 741250 w 4699141"/>
              <a:gd name="connsiteY1" fmla="*/ 27845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50644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339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35132 w 4699141"/>
              <a:gd name="connsiteY0" fmla="*/ 244822 h 2011506"/>
              <a:gd name="connsiteX1" fmla="*/ 650653 w 4699141"/>
              <a:gd name="connsiteY1" fmla="*/ 339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35132 w 4699141"/>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419740 w 4729472"/>
              <a:gd name="connsiteY5" fmla="*/ 1638556 h 2011506"/>
              <a:gd name="connsiteX6" fmla="*/ 4046790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4046790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3895134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3895134 w 4729472"/>
              <a:gd name="connsiteY6" fmla="*/ 2011506 h 2011506"/>
              <a:gd name="connsiteX7" fmla="*/ 334850 w 4729472"/>
              <a:gd name="connsiteY7" fmla="*/ 2011506 h 2011506"/>
              <a:gd name="connsiteX8" fmla="*/ 0 w 4729472"/>
              <a:gd name="connsiteY8" fmla="*/ 1777265 h 2011506"/>
              <a:gd name="connsiteX9" fmla="*/ 335132 w 4729472"/>
              <a:gd name="connsiteY9" fmla="*/ 244822 h 201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9472" h="2011506">
                <a:moveTo>
                  <a:pt x="335132" y="244822"/>
                </a:moveTo>
                <a:cubicBezTo>
                  <a:pt x="335132" y="59889"/>
                  <a:pt x="465720" y="339"/>
                  <a:pt x="650653" y="339"/>
                </a:cubicBezTo>
                <a:lnTo>
                  <a:pt x="3200540" y="0"/>
                </a:lnTo>
                <a:lnTo>
                  <a:pt x="4402390" y="2445"/>
                </a:lnTo>
                <a:cubicBezTo>
                  <a:pt x="4587323" y="2445"/>
                  <a:pt x="4729472" y="32628"/>
                  <a:pt x="4729472" y="217561"/>
                </a:cubicBezTo>
                <a:lnTo>
                  <a:pt x="4389409" y="1739165"/>
                </a:lnTo>
                <a:cubicBezTo>
                  <a:pt x="4389409" y="1924098"/>
                  <a:pt x="4080067" y="2011506"/>
                  <a:pt x="3895134" y="2011506"/>
                </a:cubicBezTo>
                <a:lnTo>
                  <a:pt x="334850" y="2011506"/>
                </a:lnTo>
                <a:cubicBezTo>
                  <a:pt x="149917" y="2011506"/>
                  <a:pt x="0" y="1962198"/>
                  <a:pt x="0" y="1777265"/>
                </a:cubicBezTo>
                <a:lnTo>
                  <a:pt x="335132" y="244822"/>
                </a:lnTo>
                <a:close/>
              </a:path>
            </a:pathLst>
          </a:custGeom>
          <a:solidFill>
            <a:srgbClr val="00A9EC"/>
          </a:solidFill>
        </p:spPr>
        <p:txBody>
          <a:bodyPr wrap="square">
            <a:spAutoFit/>
          </a:bodyPr>
          <a:lstStyle/>
          <a:p>
            <a:pPr algn="ctr"/>
            <a:r>
              <a:rPr lang="es-ES" sz="2000" dirty="0"/>
              <a:t>  Atención al ciudadano: </a:t>
            </a:r>
          </a:p>
          <a:p>
            <a:pPr algn="ctr"/>
            <a:r>
              <a:rPr lang="es-ES" sz="3200" b="1" dirty="0">
                <a:solidFill>
                  <a:schemeClr val="bg1"/>
                </a:solidFill>
                <a:latin typeface="Arial Black" panose="020B0A04020102020204" pitchFamily="34" charset="0"/>
              </a:rPr>
              <a:t>Digna</a:t>
            </a:r>
            <a:endParaRPr lang="es-ES" sz="3200" b="1" dirty="0">
              <a:latin typeface="Arial Black" panose="020B0A04020102020204" pitchFamily="34" charset="0"/>
            </a:endParaRPr>
          </a:p>
          <a:p>
            <a:pPr algn="ctr"/>
            <a:r>
              <a:rPr lang="es-ES" sz="4000" b="1" dirty="0">
                <a:solidFill>
                  <a:srgbClr val="D2EAFA"/>
                </a:solidFill>
              </a:rPr>
              <a:t>Equitativa</a:t>
            </a:r>
            <a:r>
              <a:rPr lang="es-ES" sz="2800" dirty="0">
                <a:solidFill>
                  <a:srgbClr val="D2EAFA"/>
                </a:solidFill>
              </a:rPr>
              <a:t>   </a:t>
            </a:r>
          </a:p>
          <a:p>
            <a:pPr algn="ctr"/>
            <a:r>
              <a:rPr lang="es-ES" sz="3200" b="1" dirty="0">
                <a:solidFill>
                  <a:srgbClr val="FFC000"/>
                </a:solidFill>
              </a:rPr>
              <a:t>Eficiente</a:t>
            </a:r>
            <a:r>
              <a:rPr lang="es-ES" sz="2800" dirty="0"/>
              <a:t> </a:t>
            </a:r>
          </a:p>
          <a:p>
            <a:pPr algn="ctr"/>
            <a:r>
              <a:rPr lang="es-ES" sz="3200" b="1" dirty="0">
                <a:solidFill>
                  <a:schemeClr val="bg1"/>
                </a:solidFill>
              </a:rPr>
              <a:t>Responsable</a:t>
            </a:r>
            <a:r>
              <a:rPr lang="es-ES" sz="2800" dirty="0"/>
              <a:t>  </a:t>
            </a:r>
          </a:p>
          <a:p>
            <a:pPr algn="ctr"/>
            <a:r>
              <a:rPr lang="es-ES" sz="2800" dirty="0">
                <a:solidFill>
                  <a:schemeClr val="bg1"/>
                </a:solidFill>
              </a:rPr>
              <a:t> </a:t>
            </a:r>
            <a:r>
              <a:rPr lang="es-ES" sz="3200" b="1" dirty="0">
                <a:solidFill>
                  <a:srgbClr val="FFC000"/>
                </a:solidFill>
              </a:rPr>
              <a:t>Transparente</a:t>
            </a:r>
            <a:endParaRPr lang="es-CO" sz="2800" b="1" dirty="0">
              <a:solidFill>
                <a:srgbClr val="FFC000"/>
              </a:solidFill>
            </a:endParaRPr>
          </a:p>
        </p:txBody>
      </p:sp>
      <p:sp>
        <p:nvSpPr>
          <p:cNvPr id="44" name="CuadroTexto 43">
            <a:extLst>
              <a:ext uri="{FF2B5EF4-FFF2-40B4-BE49-F238E27FC236}">
                <a16:creationId xmlns:a16="http://schemas.microsoft.com/office/drawing/2014/main" id="{6AD95839-7593-8129-E1ED-4FF8FE1133F1}"/>
              </a:ext>
            </a:extLst>
          </p:cNvPr>
          <p:cNvSpPr txBox="1"/>
          <p:nvPr/>
        </p:nvSpPr>
        <p:spPr>
          <a:xfrm>
            <a:off x="822047" y="4251156"/>
            <a:ext cx="6911767" cy="1123712"/>
          </a:xfrm>
          <a:prstGeom prst="roundRect">
            <a:avLst/>
          </a:prstGeom>
          <a:solidFill>
            <a:srgbClr val="00A9EC"/>
          </a:solidFill>
          <a:ln>
            <a:noFill/>
          </a:ln>
        </p:spPr>
        <p:txBody>
          <a:bodyPr wrap="square" rtlCol="0">
            <a:spAutoFit/>
          </a:bodyPr>
          <a:lstStyle/>
          <a:p>
            <a:pPr algn="ctr"/>
            <a:r>
              <a:rPr lang="es-ES" sz="2800" dirty="0">
                <a:solidFill>
                  <a:schemeClr val="bg1"/>
                </a:solidFill>
              </a:rPr>
              <a:t>Comprometidos con el bienestar de la comunidad </a:t>
            </a:r>
            <a:r>
              <a:rPr lang="es-ES" sz="3200" b="1" dirty="0">
                <a:solidFill>
                  <a:schemeClr val="accent4"/>
                </a:solidFill>
              </a:rPr>
              <a:t>tolimense</a:t>
            </a:r>
            <a:r>
              <a:rPr lang="es-ES" sz="2800" dirty="0">
                <a:solidFill>
                  <a:schemeClr val="bg1"/>
                </a:solidFill>
              </a:rPr>
              <a:t>.</a:t>
            </a:r>
            <a:endParaRPr lang="es-CO" sz="2800" b="1" dirty="0">
              <a:solidFill>
                <a:schemeClr val="bg1"/>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E011F7E5-B6F9-D5D5-3399-9A7988C9CAEF}"/>
              </a:ext>
            </a:extLst>
          </p:cNvPr>
          <p:cNvSpPr txBox="1"/>
          <p:nvPr/>
        </p:nvSpPr>
        <p:spPr>
          <a:xfrm>
            <a:off x="627682" y="1970018"/>
            <a:ext cx="6911767" cy="2281476"/>
          </a:xfrm>
          <a:prstGeom prst="roundRect">
            <a:avLst/>
          </a:prstGeom>
          <a:solidFill>
            <a:srgbClr val="CEE8FA"/>
          </a:solidFill>
        </p:spPr>
        <p:txBody>
          <a:bodyPr wrap="square" rtlCol="0">
            <a:spAutoFit/>
          </a:bodyPr>
          <a:lstStyle/>
          <a:p>
            <a:pPr algn="just"/>
            <a:r>
              <a:rPr lang="es-ES" sz="2000" dirty="0"/>
              <a:t>La EDAT se rige por los principios del </a:t>
            </a:r>
            <a:r>
              <a:rPr lang="es-ES" sz="2400" b="1" dirty="0">
                <a:solidFill>
                  <a:schemeClr val="accent4"/>
                </a:solidFill>
              </a:rPr>
              <a:t>Código de Integridad del Estado Colombiano</a:t>
            </a:r>
            <a:r>
              <a:rPr lang="es-ES" sz="2000" dirty="0"/>
              <a:t>, promoviendo una cultura institucional basada en la honestidad, el respeto por lo público y la compromiso. Estos principios orientan el comportamiento de todos los servidores públicos y se reflejan en cada una de las acciones y decisiones de la entidad.</a:t>
            </a:r>
            <a:endParaRPr lang="es-CO" sz="2000" b="1"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6956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2268A-4CD6-4280-D6BF-AAB17F345BBC}"/>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63003E8C-4B6D-7A67-8568-4EC74733389E}"/>
              </a:ext>
            </a:extLst>
          </p:cNvPr>
          <p:cNvPicPr>
            <a:picLocks noChangeAspect="1"/>
          </p:cNvPicPr>
          <p:nvPr/>
        </p:nvPicPr>
        <p:blipFill>
          <a:blip r:embed="rId2">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1D00A87A-AAB0-07D5-0829-5982CEA66BCF}"/>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9298C5B0-312C-E477-F18E-9EB7B546A144}"/>
              </a:ext>
            </a:extLst>
          </p:cNvPr>
          <p:cNvSpPr/>
          <p:nvPr/>
        </p:nvSpPr>
        <p:spPr>
          <a:xfrm>
            <a:off x="1212722" y="5749000"/>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ítulo 4">
            <a:extLst>
              <a:ext uri="{FF2B5EF4-FFF2-40B4-BE49-F238E27FC236}">
                <a16:creationId xmlns:a16="http://schemas.microsoft.com/office/drawing/2014/main" id="{7EF2042E-9623-850F-05C2-B15902B0092E}"/>
              </a:ext>
            </a:extLst>
          </p:cNvPr>
          <p:cNvSpPr>
            <a:spLocks noGrp="1"/>
          </p:cNvSpPr>
          <p:nvPr>
            <p:ph type="title"/>
          </p:nvPr>
        </p:nvSpPr>
        <p:spPr>
          <a:xfrm>
            <a:off x="500576" y="335106"/>
            <a:ext cx="9073243" cy="941161"/>
          </a:xfrm>
        </p:spPr>
        <p:txBody>
          <a:bodyPr/>
          <a:lstStyle/>
          <a:p>
            <a:r>
              <a:rPr lang="es-MX" dirty="0"/>
              <a:t>Bienestar Laboral y Desarrollo del Talento Humano</a:t>
            </a:r>
            <a:endParaRPr lang="es-CO" dirty="0"/>
          </a:p>
        </p:txBody>
      </p:sp>
      <p:sp>
        <p:nvSpPr>
          <p:cNvPr id="11" name="CuadroTexto 10">
            <a:extLst>
              <a:ext uri="{FF2B5EF4-FFF2-40B4-BE49-F238E27FC236}">
                <a16:creationId xmlns:a16="http://schemas.microsoft.com/office/drawing/2014/main" id="{70098912-DA5C-4C64-6EDE-5B4F987982BA}"/>
              </a:ext>
            </a:extLst>
          </p:cNvPr>
          <p:cNvSpPr txBox="1"/>
          <p:nvPr/>
        </p:nvSpPr>
        <p:spPr>
          <a:xfrm>
            <a:off x="54512" y="1462733"/>
            <a:ext cx="9764737" cy="5170646"/>
          </a:xfrm>
          <a:prstGeom prst="rect">
            <a:avLst/>
          </a:prstGeom>
          <a:noFill/>
        </p:spPr>
        <p:txBody>
          <a:bodyPr wrap="square">
            <a:spAutoFit/>
          </a:bodyPr>
          <a:lstStyle/>
          <a:p>
            <a:r>
              <a:rPr lang="es-CO" sz="2400" b="1" dirty="0">
                <a:latin typeface="Arial" panose="020B0604020202020204" pitchFamily="34" charset="0"/>
                <a:cs typeface="Arial" panose="020B0604020202020204" pitchFamily="34" charset="0"/>
              </a:rPr>
              <a:t>Capacitación y Formación</a:t>
            </a:r>
          </a:p>
          <a:p>
            <a:endParaRPr lang="es-CO" sz="2400"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800" b="1" i="0" u="none" strike="noStrike" cap="none" normalizeH="0" baseline="0" dirty="0">
                <a:ln>
                  <a:noFill/>
                </a:ln>
                <a:solidFill>
                  <a:schemeClr val="tx1"/>
                </a:solidFill>
                <a:effectLst/>
                <a:latin typeface="Arial" panose="020B0604020202020204" pitchFamily="34" charset="0"/>
              </a:rPr>
              <a:t>Inducción y reinducción:</a:t>
            </a:r>
            <a:r>
              <a:rPr kumimoji="0" lang="es-CO" altLang="es-CO" sz="1800" b="0" i="0" u="none" strike="noStrike" cap="none" normalizeH="0" baseline="0" dirty="0">
                <a:ln>
                  <a:noFill/>
                </a:ln>
                <a:solidFill>
                  <a:schemeClr val="tx1"/>
                </a:solidFill>
                <a:effectLst/>
                <a:latin typeface="Arial" panose="020B0604020202020204" pitchFamily="34" charset="0"/>
              </a:rPr>
              <a:t> Facilitan la integración y actualización del personal en la cultura organizacional.</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CO" altLang="es-CO"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800" b="1" i="0" u="none" strike="noStrike" cap="none" normalizeH="0" baseline="0" dirty="0">
                <a:ln>
                  <a:noFill/>
                </a:ln>
                <a:solidFill>
                  <a:schemeClr val="tx1"/>
                </a:solidFill>
                <a:effectLst/>
                <a:latin typeface="Arial" panose="020B0604020202020204" pitchFamily="34" charset="0"/>
              </a:rPr>
              <a:t>Capacitación técnica y transversal:</a:t>
            </a:r>
            <a:r>
              <a:rPr kumimoji="0" lang="es-CO" altLang="es-CO" sz="1800" b="0" i="0" u="none" strike="noStrike" cap="none" normalizeH="0" baseline="0" dirty="0">
                <a:ln>
                  <a:noFill/>
                </a:ln>
                <a:solidFill>
                  <a:schemeClr val="tx1"/>
                </a:solidFill>
                <a:effectLst/>
                <a:latin typeface="Arial" panose="020B0604020202020204" pitchFamily="34" charset="0"/>
              </a:rPr>
              <a:t> Desarrollan habilidades específicas y competencias generales para el desempeño eficiente.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CO" altLang="es-CO"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800" b="1" i="0" u="none" strike="noStrike" cap="none" normalizeH="0" baseline="0" dirty="0">
                <a:ln>
                  <a:noFill/>
                </a:ln>
                <a:solidFill>
                  <a:schemeClr val="tx1"/>
                </a:solidFill>
                <a:effectLst/>
                <a:latin typeface="Arial" panose="020B0604020202020204" pitchFamily="34" charset="0"/>
              </a:rPr>
              <a:t>Formación en valores institucionales:</a:t>
            </a:r>
            <a:r>
              <a:rPr kumimoji="0" lang="es-CO" altLang="es-CO" sz="1800" b="0" i="0" u="none" strike="noStrike" cap="none" normalizeH="0" baseline="0" dirty="0">
                <a:ln>
                  <a:noFill/>
                </a:ln>
                <a:solidFill>
                  <a:schemeClr val="tx1"/>
                </a:solidFill>
                <a:effectLst/>
                <a:latin typeface="Arial" panose="020B0604020202020204" pitchFamily="34" charset="0"/>
              </a:rPr>
              <a:t> Promueven la ética, la transparencia y el compromiso con el servicio público.</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CO" altLang="es-CO"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800" b="1" i="0" u="none" strike="noStrike" cap="none" normalizeH="0" baseline="0" dirty="0">
                <a:ln>
                  <a:noFill/>
                </a:ln>
                <a:solidFill>
                  <a:schemeClr val="tx1"/>
                </a:solidFill>
                <a:effectLst/>
                <a:latin typeface="Arial" panose="020B0604020202020204" pitchFamily="34" charset="0"/>
              </a:rPr>
              <a:t>Metodología:</a:t>
            </a:r>
            <a:r>
              <a:rPr kumimoji="0" lang="es-CO" altLang="es-CO" sz="1800" b="0" i="0" u="none" strike="noStrike" cap="none" normalizeH="0" baseline="0" dirty="0">
                <a:ln>
                  <a:noFill/>
                </a:ln>
                <a:solidFill>
                  <a:schemeClr val="tx1"/>
                </a:solidFill>
                <a:effectLst/>
                <a:latin typeface="Arial" panose="020B0604020202020204" pitchFamily="34" charset="0"/>
              </a:rPr>
              <a:t> Incluye talleres, cursos, seminarios y actividades prácticas, utilizando recursos internos y externos.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CO" altLang="es-CO"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800" b="1" i="0" u="none" strike="noStrike" cap="none" normalizeH="0" baseline="0" dirty="0">
                <a:ln>
                  <a:noFill/>
                </a:ln>
                <a:solidFill>
                  <a:schemeClr val="tx1"/>
                </a:solidFill>
                <a:effectLst/>
                <a:latin typeface="Arial" panose="020B0604020202020204" pitchFamily="34" charset="0"/>
              </a:rPr>
              <a:t>Evaluación y seguimiento:</a:t>
            </a:r>
            <a:r>
              <a:rPr kumimoji="0" lang="es-CO" altLang="es-CO" sz="1800" b="0" i="0" u="none" strike="noStrike" cap="none" normalizeH="0" baseline="0" dirty="0">
                <a:ln>
                  <a:noFill/>
                </a:ln>
                <a:solidFill>
                  <a:schemeClr val="tx1"/>
                </a:solidFill>
                <a:effectLst/>
                <a:latin typeface="Arial" panose="020B0604020202020204" pitchFamily="34" charset="0"/>
              </a:rPr>
              <a:t> Se realiza un monitoreo continuo para medir el impacto de las capacitaciones y ajustar los programas según las necesidades emergentes</a:t>
            </a:r>
            <a:r>
              <a:rPr lang="es-CO" sz="2400" b="1" dirty="0">
                <a:latin typeface="Arial" panose="020B0604020202020204" pitchFamily="34" charset="0"/>
                <a:cs typeface="Arial" panose="020B0604020202020204" pitchFamily="34" charset="0"/>
              </a:rPr>
              <a:t> </a:t>
            </a:r>
          </a:p>
          <a:p>
            <a:endParaRPr lang="es-CO" sz="2400" b="1"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B14038C-CA51-F2F7-D499-696532F52A8A}"/>
              </a:ext>
            </a:extLst>
          </p:cNvPr>
          <p:cNvSpPr>
            <a:spLocks noChangeArrowheads="1"/>
          </p:cNvSpPr>
          <p:nvPr/>
        </p:nvSpPr>
        <p:spPr bwMode="auto">
          <a:xfrm>
            <a:off x="0" y="-184666"/>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800" b="0" i="0" u="none" strike="noStrike" cap="none" normalizeH="0" baseline="0" dirty="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7741486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2268A-4CD6-4280-D6BF-AAB17F345BBC}"/>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63003E8C-4B6D-7A67-8568-4EC74733389E}"/>
              </a:ext>
            </a:extLst>
          </p:cNvPr>
          <p:cNvPicPr>
            <a:picLocks noChangeAspect="1"/>
          </p:cNvPicPr>
          <p:nvPr/>
        </p:nvPicPr>
        <p:blipFill>
          <a:blip r:embed="rId2">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1D00A87A-AAB0-07D5-0829-5982CEA66BCF}"/>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9298C5B0-312C-E477-F18E-9EB7B546A144}"/>
              </a:ext>
            </a:extLst>
          </p:cNvPr>
          <p:cNvSpPr/>
          <p:nvPr/>
        </p:nvSpPr>
        <p:spPr>
          <a:xfrm>
            <a:off x="1212722" y="5749000"/>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ítulo 4">
            <a:extLst>
              <a:ext uri="{FF2B5EF4-FFF2-40B4-BE49-F238E27FC236}">
                <a16:creationId xmlns:a16="http://schemas.microsoft.com/office/drawing/2014/main" id="{7EF2042E-9623-850F-05C2-B15902B0092E}"/>
              </a:ext>
            </a:extLst>
          </p:cNvPr>
          <p:cNvSpPr>
            <a:spLocks noGrp="1"/>
          </p:cNvSpPr>
          <p:nvPr>
            <p:ph type="title"/>
          </p:nvPr>
        </p:nvSpPr>
        <p:spPr>
          <a:xfrm>
            <a:off x="500576" y="335106"/>
            <a:ext cx="9073243" cy="941161"/>
          </a:xfrm>
        </p:spPr>
        <p:txBody>
          <a:bodyPr/>
          <a:lstStyle/>
          <a:p>
            <a:r>
              <a:rPr lang="es-MX" dirty="0"/>
              <a:t>Bienestar Laboral y Desarrollo del Talento Humano</a:t>
            </a:r>
            <a:endParaRPr lang="es-CO" dirty="0"/>
          </a:p>
        </p:txBody>
      </p:sp>
      <p:sp>
        <p:nvSpPr>
          <p:cNvPr id="2" name="Rectangle 1">
            <a:extLst>
              <a:ext uri="{FF2B5EF4-FFF2-40B4-BE49-F238E27FC236}">
                <a16:creationId xmlns:a16="http://schemas.microsoft.com/office/drawing/2014/main" id="{EB14038C-CA51-F2F7-D499-696532F52A8A}"/>
              </a:ext>
            </a:extLst>
          </p:cNvPr>
          <p:cNvSpPr>
            <a:spLocks noChangeArrowheads="1"/>
          </p:cNvSpPr>
          <p:nvPr/>
        </p:nvSpPr>
        <p:spPr bwMode="auto">
          <a:xfrm>
            <a:off x="0" y="-184666"/>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800" b="0" i="0" u="none" strike="noStrike" cap="none" normalizeH="0" baseline="0" dirty="0">
                <a:ln>
                  <a:noFill/>
                </a:ln>
                <a:solidFill>
                  <a:schemeClr val="tx1"/>
                </a:solidFill>
                <a:effectLst/>
                <a:latin typeface="Arial" panose="020B0604020202020204" pitchFamily="34" charset="0"/>
              </a:rPr>
              <a:t>.</a:t>
            </a:r>
          </a:p>
        </p:txBody>
      </p:sp>
      <p:sp>
        <p:nvSpPr>
          <p:cNvPr id="10" name="CuadroTexto 9">
            <a:extLst>
              <a:ext uri="{FF2B5EF4-FFF2-40B4-BE49-F238E27FC236}">
                <a16:creationId xmlns:a16="http://schemas.microsoft.com/office/drawing/2014/main" id="{E717FE6E-CA83-F228-50FA-189CA40F650C}"/>
              </a:ext>
            </a:extLst>
          </p:cNvPr>
          <p:cNvSpPr txBox="1"/>
          <p:nvPr/>
        </p:nvSpPr>
        <p:spPr>
          <a:xfrm>
            <a:off x="54512" y="1462733"/>
            <a:ext cx="7471703" cy="5078313"/>
          </a:xfrm>
          <a:prstGeom prst="rect">
            <a:avLst/>
          </a:prstGeom>
          <a:noFill/>
        </p:spPr>
        <p:txBody>
          <a:bodyPr wrap="square">
            <a:spAutoFit/>
          </a:bodyPr>
          <a:lstStyle/>
          <a:p>
            <a:r>
              <a:rPr lang="es-MX" sz="2400" b="1" dirty="0">
                <a:latin typeface="Arial" panose="020B0604020202020204" pitchFamily="34" charset="0"/>
                <a:cs typeface="Arial" panose="020B0604020202020204" pitchFamily="34" charset="0"/>
              </a:rPr>
              <a:t>Canales de Participación y Comunicación Interna</a:t>
            </a:r>
          </a:p>
          <a:p>
            <a:endParaRPr lang="es-CO" sz="2400"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800" b="1" i="0" u="none" strike="noStrike" cap="none" normalizeH="0" baseline="0" dirty="0">
                <a:ln>
                  <a:noFill/>
                </a:ln>
                <a:solidFill>
                  <a:schemeClr val="tx1"/>
                </a:solidFill>
                <a:effectLst/>
                <a:latin typeface="Arial" panose="020B0604020202020204" pitchFamily="34" charset="0"/>
              </a:rPr>
              <a:t>Reuniones Institucionales:</a:t>
            </a:r>
            <a:r>
              <a:rPr kumimoji="0" lang="es-CO" altLang="es-CO" sz="1800" b="0" i="0" u="none" strike="noStrike" cap="none" normalizeH="0" baseline="0" dirty="0">
                <a:ln>
                  <a:noFill/>
                </a:ln>
                <a:solidFill>
                  <a:schemeClr val="tx1"/>
                </a:solidFill>
                <a:effectLst/>
                <a:latin typeface="Arial" panose="020B0604020202020204" pitchFamily="34" charset="0"/>
              </a:rPr>
              <a:t> Encuentros periódicos para la toma de decisiones y seguimiento de procesos.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CO" altLang="es-CO"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800" b="1" i="0" u="none" strike="noStrike" cap="none" normalizeH="0" baseline="0" dirty="0">
                <a:ln>
                  <a:noFill/>
                </a:ln>
                <a:solidFill>
                  <a:schemeClr val="tx1"/>
                </a:solidFill>
                <a:effectLst/>
                <a:latin typeface="Arial" panose="020B0604020202020204" pitchFamily="34" charset="0"/>
              </a:rPr>
              <a:t>Comités Internos:</a:t>
            </a:r>
            <a:r>
              <a:rPr kumimoji="0" lang="es-CO" altLang="es-CO" sz="1800" b="0" i="0" u="none" strike="noStrike" cap="none" normalizeH="0" baseline="0" dirty="0">
                <a:ln>
                  <a:noFill/>
                </a:ln>
                <a:solidFill>
                  <a:schemeClr val="tx1"/>
                </a:solidFill>
                <a:effectLst/>
                <a:latin typeface="Arial" panose="020B0604020202020204" pitchFamily="34" charset="0"/>
              </a:rPr>
              <a:t> Espacios de diálogo y coordinación entre áreas y niveles jerárquicos.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CO" altLang="es-CO"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800" b="1" i="0" u="none" strike="noStrike" cap="none" normalizeH="0" baseline="0" dirty="0">
                <a:ln>
                  <a:noFill/>
                </a:ln>
                <a:solidFill>
                  <a:schemeClr val="tx1"/>
                </a:solidFill>
                <a:effectLst/>
                <a:latin typeface="Arial" panose="020B0604020202020204" pitchFamily="34" charset="0"/>
              </a:rPr>
              <a:t>Correo Electrónico Institucional:</a:t>
            </a:r>
            <a:r>
              <a:rPr kumimoji="0" lang="es-CO" altLang="es-CO" sz="1800" b="0" i="0" u="none" strike="noStrike" cap="none" normalizeH="0" baseline="0" dirty="0">
                <a:ln>
                  <a:noFill/>
                </a:ln>
                <a:solidFill>
                  <a:schemeClr val="tx1"/>
                </a:solidFill>
                <a:effectLst/>
                <a:latin typeface="Arial" panose="020B0604020202020204" pitchFamily="34" charset="0"/>
              </a:rPr>
              <a:t> Medio oficial para la comunicación formal y el intercambio de información.</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CO" altLang="es-CO"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800" b="1" i="0" u="none" strike="noStrike" cap="none" normalizeH="0" baseline="0" dirty="0">
                <a:ln>
                  <a:noFill/>
                </a:ln>
                <a:solidFill>
                  <a:schemeClr val="tx1"/>
                </a:solidFill>
                <a:effectLst/>
                <a:latin typeface="Arial" panose="020B0604020202020204" pitchFamily="34" charset="0"/>
              </a:rPr>
              <a:t>Boletines Informativos:</a:t>
            </a:r>
            <a:r>
              <a:rPr kumimoji="0" lang="es-CO" altLang="es-CO" sz="1800" b="0" i="0" u="none" strike="noStrike" cap="none" normalizeH="0" baseline="0" dirty="0">
                <a:ln>
                  <a:noFill/>
                </a:ln>
                <a:solidFill>
                  <a:schemeClr val="tx1"/>
                </a:solidFill>
                <a:effectLst/>
                <a:latin typeface="Arial" panose="020B0604020202020204" pitchFamily="34" charset="0"/>
              </a:rPr>
              <a:t> Publicaciones periódicas que informan sobre avances, logros y novedades de la entidad.</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CO" altLang="es-CO"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1800" b="1" i="0" u="none" strike="noStrike" cap="none" normalizeH="0" baseline="0" dirty="0">
                <a:ln>
                  <a:noFill/>
                </a:ln>
                <a:solidFill>
                  <a:schemeClr val="tx1"/>
                </a:solidFill>
                <a:effectLst/>
                <a:latin typeface="Arial" panose="020B0604020202020204" pitchFamily="34" charset="0"/>
              </a:rPr>
              <a:t>Buzones de Sugerencias:</a:t>
            </a:r>
            <a:r>
              <a:rPr kumimoji="0" lang="es-CO" altLang="es-CO" sz="1800" b="0" i="0" u="none" strike="noStrike" cap="none" normalizeH="0" baseline="0" dirty="0">
                <a:ln>
                  <a:noFill/>
                </a:ln>
                <a:solidFill>
                  <a:schemeClr val="tx1"/>
                </a:solidFill>
                <a:effectLst/>
                <a:latin typeface="Arial" panose="020B0604020202020204" pitchFamily="34" charset="0"/>
              </a:rPr>
              <a:t> Herramientas para recoger opiniones, propuestas y comentarios del personal.</a:t>
            </a:r>
          </a:p>
          <a:p>
            <a:endParaRPr lang="es-CO" sz="2400" b="1" dirty="0">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6924C847-3235-1AE4-EA3D-A904C6CBEB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224" r="774" b="17653"/>
          <a:stretch/>
        </p:blipFill>
        <p:spPr>
          <a:xfrm>
            <a:off x="7526215" y="2449891"/>
            <a:ext cx="4593745" cy="2538948"/>
          </a:xfrm>
          <a:prstGeom prst="rect">
            <a:avLst/>
          </a:prstGeom>
        </p:spPr>
      </p:pic>
    </p:spTree>
    <p:extLst>
      <p:ext uri="{BB962C8B-B14F-4D97-AF65-F5344CB8AC3E}">
        <p14:creationId xmlns:p14="http://schemas.microsoft.com/office/powerpoint/2010/main" val="4551243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2268A-4CD6-4280-D6BF-AAB17F345BB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8032347-7828-991D-DF55-B3BB6F499D9B}"/>
              </a:ext>
            </a:extLst>
          </p:cNvPr>
          <p:cNvSpPr>
            <a:spLocks noGrp="1"/>
          </p:cNvSpPr>
          <p:nvPr>
            <p:ph type="title"/>
          </p:nvPr>
        </p:nvSpPr>
        <p:spPr>
          <a:xfrm>
            <a:off x="2143824" y="273780"/>
            <a:ext cx="9073243" cy="941161"/>
          </a:xfrm>
        </p:spPr>
        <p:txBody>
          <a:bodyPr/>
          <a:lstStyle/>
          <a:p>
            <a:pPr algn="r"/>
            <a:r>
              <a:rPr lang="es-ES" sz="2000" dirty="0"/>
              <a:t>				</a:t>
            </a:r>
            <a:endParaRPr lang="es-CO" sz="2000" dirty="0"/>
          </a:p>
        </p:txBody>
      </p:sp>
      <p:pic>
        <p:nvPicPr>
          <p:cNvPr id="4" name="Imagen 3">
            <a:extLst>
              <a:ext uri="{FF2B5EF4-FFF2-40B4-BE49-F238E27FC236}">
                <a16:creationId xmlns:a16="http://schemas.microsoft.com/office/drawing/2014/main" id="{63003E8C-4B6D-7A67-8568-4EC74733389E}"/>
              </a:ext>
            </a:extLst>
          </p:cNvPr>
          <p:cNvPicPr>
            <a:picLocks noChangeAspect="1"/>
          </p:cNvPicPr>
          <p:nvPr/>
        </p:nvPicPr>
        <p:blipFill>
          <a:blip r:embed="rId2">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1D00A87A-AAB0-07D5-0829-5982CEA66BCF}"/>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9298C5B0-312C-E477-F18E-9EB7B546A144}"/>
              </a:ext>
            </a:extLst>
          </p:cNvPr>
          <p:cNvSpPr/>
          <p:nvPr/>
        </p:nvSpPr>
        <p:spPr>
          <a:xfrm>
            <a:off x="1212722" y="5749000"/>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ítulo 6">
            <a:extLst>
              <a:ext uri="{FF2B5EF4-FFF2-40B4-BE49-F238E27FC236}">
                <a16:creationId xmlns:a16="http://schemas.microsoft.com/office/drawing/2014/main" id="{96DA3AEA-4E32-B6DE-BA2D-A1C71B62F1E7}"/>
              </a:ext>
            </a:extLst>
          </p:cNvPr>
          <p:cNvSpPr txBox="1">
            <a:spLocks/>
          </p:cNvSpPr>
          <p:nvPr/>
        </p:nvSpPr>
        <p:spPr>
          <a:xfrm>
            <a:off x="184732" y="223940"/>
            <a:ext cx="9764033" cy="9411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s-ES" sz="4000" dirty="0"/>
              <a:t>Tecnología y Herramientas Corporativas</a:t>
            </a:r>
            <a:endParaRPr lang="es-CO" sz="4000" dirty="0"/>
          </a:p>
        </p:txBody>
      </p:sp>
      <p:sp>
        <p:nvSpPr>
          <p:cNvPr id="8" name="Marcador de contenido 2">
            <a:extLst>
              <a:ext uri="{FF2B5EF4-FFF2-40B4-BE49-F238E27FC236}">
                <a16:creationId xmlns:a16="http://schemas.microsoft.com/office/drawing/2014/main" id="{8D35464C-F25C-8611-1872-2FF7FF67257C}"/>
              </a:ext>
            </a:extLst>
          </p:cNvPr>
          <p:cNvSpPr>
            <a:spLocks noGrp="1"/>
          </p:cNvSpPr>
          <p:nvPr>
            <p:ph idx="1"/>
          </p:nvPr>
        </p:nvSpPr>
        <p:spPr>
          <a:xfrm>
            <a:off x="0" y="1566816"/>
            <a:ext cx="8818591" cy="4935372"/>
          </a:xfrm>
        </p:spPr>
        <p:txBody>
          <a:bodyPr>
            <a:normAutofit/>
          </a:bodyPr>
          <a:lstStyle/>
          <a:p>
            <a:pPr marL="0" indent="0">
              <a:buNone/>
            </a:pPr>
            <a:r>
              <a:rPr lang="es-CO" b="1" dirty="0"/>
              <a:t>Sistemas Informáticos</a:t>
            </a:r>
          </a:p>
          <a:p>
            <a:pPr marL="0" marR="0" lvl="0" indent="0" algn="l" defTabSz="914400" rtl="0" eaLnBrk="0" fontAlgn="base" latinLnBrk="0" hangingPunct="0">
              <a:lnSpc>
                <a:spcPct val="100000"/>
              </a:lnSpc>
              <a:spcBef>
                <a:spcPct val="0"/>
              </a:spcBef>
              <a:spcAft>
                <a:spcPct val="0"/>
              </a:spcAft>
              <a:buClrTx/>
              <a:buSzTx/>
              <a:buNone/>
              <a:tabLst/>
            </a:pPr>
            <a:endParaRPr lang="es-CO" altLang="es-CO" b="1" dirty="0"/>
          </a:p>
          <a:p>
            <a:pPr marL="0" marR="0" lvl="0" indent="0" algn="l" defTabSz="914400" rtl="0" eaLnBrk="0" fontAlgn="base" latinLnBrk="0" hangingPunct="0">
              <a:lnSpc>
                <a:spcPct val="100000"/>
              </a:lnSpc>
              <a:spcBef>
                <a:spcPct val="0"/>
              </a:spcBef>
              <a:spcAft>
                <a:spcPct val="0"/>
              </a:spcAft>
              <a:buClrTx/>
              <a:buSzTx/>
              <a:buNone/>
              <a:tabLst/>
            </a:pPr>
            <a:r>
              <a:rPr kumimoji="0" lang="es-CO" altLang="es-CO" sz="2400" b="1" i="0" u="none" strike="noStrike" cap="none" normalizeH="0" baseline="0" dirty="0">
                <a:ln>
                  <a:noFill/>
                </a:ln>
                <a:solidFill>
                  <a:schemeClr val="tx1"/>
                </a:solidFill>
                <a:effectLst/>
                <a:latin typeface="Arial" panose="020B0604020202020204" pitchFamily="34" charset="0"/>
              </a:rPr>
              <a:t>Correo Electrónico Institucional:</a:t>
            </a:r>
            <a:endParaRPr kumimoji="0" lang="es-CO" altLang="es-CO"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2400" b="0" i="0" u="none" strike="noStrike" cap="none" normalizeH="0" baseline="0" dirty="0">
                <a:ln>
                  <a:noFill/>
                </a:ln>
                <a:solidFill>
                  <a:schemeClr val="tx1"/>
                </a:solidFill>
                <a:effectLst/>
                <a:latin typeface="Arial" panose="020B0604020202020204" pitchFamily="34" charset="0"/>
              </a:rPr>
              <a:t>Plataforma oficial para la comunicación interna y externa.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2400" b="0" i="0" u="none" strike="noStrike" cap="none" normalizeH="0" baseline="0" dirty="0">
                <a:ln>
                  <a:noFill/>
                </a:ln>
                <a:solidFill>
                  <a:schemeClr val="tx1"/>
                </a:solidFill>
                <a:effectLst/>
                <a:latin typeface="Arial" panose="020B0604020202020204" pitchFamily="34" charset="0"/>
              </a:rPr>
              <a:t>Acceso a través de </a:t>
            </a:r>
            <a:r>
              <a:rPr kumimoji="0" lang="es-CO" altLang="es-CO" sz="2400" b="1" i="0" u="none" strike="noStrike" cap="none" normalizeH="0" baseline="0" dirty="0">
                <a:ln>
                  <a:noFill/>
                </a:ln>
                <a:solidFill>
                  <a:schemeClr val="tx1"/>
                </a:solidFill>
                <a:effectLst/>
                <a:latin typeface="Arial" panose="020B0604020202020204" pitchFamily="34" charset="0"/>
              </a:rPr>
              <a:t>mail.edat.gov.co </a:t>
            </a:r>
            <a:r>
              <a:rPr kumimoji="0" lang="es-CO" altLang="es-CO" sz="24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CO" altLang="es-CO" sz="2400" b="0" i="0" u="none" strike="noStrike" cap="none" normalizeH="0" baseline="0" dirty="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CO" altLang="es-CO"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2400" b="1" i="0" u="none" strike="noStrike" cap="none" normalizeH="0" baseline="0" dirty="0">
                <a:ln>
                  <a:noFill/>
                </a:ln>
                <a:solidFill>
                  <a:schemeClr val="tx1"/>
                </a:solidFill>
                <a:effectLst/>
                <a:latin typeface="Arial" panose="020B0604020202020204" pitchFamily="34" charset="0"/>
              </a:rPr>
              <a:t>Sistema de Gestión TIC:</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CO" altLang="es-CO"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2400" b="1" i="0" u="none" strike="noStrike" cap="none" normalizeH="0" baseline="0" dirty="0">
                <a:ln>
                  <a:noFill/>
                </a:ln>
                <a:solidFill>
                  <a:schemeClr val="tx1"/>
                </a:solidFill>
                <a:effectLst/>
                <a:latin typeface="Arial" panose="020B0604020202020204" pitchFamily="34" charset="0"/>
              </a:rPr>
              <a:t>PETIC:</a:t>
            </a:r>
            <a:r>
              <a:rPr kumimoji="0" lang="es-CO" altLang="es-CO" sz="2400" b="0" i="0" u="none" strike="noStrike" cap="none" normalizeH="0" baseline="0" dirty="0">
                <a:ln>
                  <a:noFill/>
                </a:ln>
                <a:solidFill>
                  <a:schemeClr val="tx1"/>
                </a:solidFill>
                <a:effectLst/>
                <a:latin typeface="Arial" panose="020B0604020202020204" pitchFamily="34" charset="0"/>
              </a:rPr>
              <a:t> Plan de actualización y mantenimiento de la infraestructura tecnológica.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2400" b="0" i="0" u="none" strike="noStrike" cap="none" normalizeH="0" baseline="0" dirty="0">
                <a:ln>
                  <a:noFill/>
                </a:ln>
                <a:solidFill>
                  <a:schemeClr val="tx1"/>
                </a:solidFill>
                <a:effectLst/>
                <a:latin typeface="Arial" panose="020B0604020202020204" pitchFamily="34" charset="0"/>
              </a:rPr>
              <a:t>Optimiza el acceso y la comunicación interna y externa.</a:t>
            </a:r>
          </a:p>
          <a:p>
            <a:pPr marL="0" indent="0">
              <a:buNone/>
            </a:pPr>
            <a:endParaRPr lang="es-CO" b="1" dirty="0"/>
          </a:p>
        </p:txBody>
      </p:sp>
      <p:pic>
        <p:nvPicPr>
          <p:cNvPr id="9" name="Imagen 8">
            <a:extLst>
              <a:ext uri="{FF2B5EF4-FFF2-40B4-BE49-F238E27FC236}">
                <a16:creationId xmlns:a16="http://schemas.microsoft.com/office/drawing/2014/main" id="{8610EC60-E15C-72A9-FC43-0A92A680EBC0}"/>
              </a:ext>
            </a:extLst>
          </p:cNvPr>
          <p:cNvPicPr>
            <a:picLocks noChangeAspect="1"/>
          </p:cNvPicPr>
          <p:nvPr/>
        </p:nvPicPr>
        <p:blipFill>
          <a:blip r:embed="rId3"/>
          <a:stretch>
            <a:fillRect/>
          </a:stretch>
        </p:blipFill>
        <p:spPr>
          <a:xfrm>
            <a:off x="7830710" y="2148795"/>
            <a:ext cx="3803979" cy="3185966"/>
          </a:xfrm>
          <a:prstGeom prst="rect">
            <a:avLst/>
          </a:prstGeom>
        </p:spPr>
      </p:pic>
    </p:spTree>
    <p:extLst>
      <p:ext uri="{BB962C8B-B14F-4D97-AF65-F5344CB8AC3E}">
        <p14:creationId xmlns:p14="http://schemas.microsoft.com/office/powerpoint/2010/main" val="28816503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2268A-4CD6-4280-D6BF-AAB17F345BB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8032347-7828-991D-DF55-B3BB6F499D9B}"/>
              </a:ext>
            </a:extLst>
          </p:cNvPr>
          <p:cNvSpPr>
            <a:spLocks noGrp="1"/>
          </p:cNvSpPr>
          <p:nvPr>
            <p:ph type="title"/>
          </p:nvPr>
        </p:nvSpPr>
        <p:spPr>
          <a:xfrm>
            <a:off x="2143824" y="273780"/>
            <a:ext cx="9073243" cy="941161"/>
          </a:xfrm>
        </p:spPr>
        <p:txBody>
          <a:bodyPr/>
          <a:lstStyle/>
          <a:p>
            <a:pPr algn="r"/>
            <a:r>
              <a:rPr lang="es-ES" sz="2000" dirty="0"/>
              <a:t>				</a:t>
            </a:r>
            <a:endParaRPr lang="es-CO" sz="2000" dirty="0"/>
          </a:p>
        </p:txBody>
      </p:sp>
      <p:pic>
        <p:nvPicPr>
          <p:cNvPr id="4" name="Imagen 3">
            <a:extLst>
              <a:ext uri="{FF2B5EF4-FFF2-40B4-BE49-F238E27FC236}">
                <a16:creationId xmlns:a16="http://schemas.microsoft.com/office/drawing/2014/main" id="{63003E8C-4B6D-7A67-8568-4EC74733389E}"/>
              </a:ext>
            </a:extLst>
          </p:cNvPr>
          <p:cNvPicPr>
            <a:picLocks noChangeAspect="1"/>
          </p:cNvPicPr>
          <p:nvPr/>
        </p:nvPicPr>
        <p:blipFill>
          <a:blip r:embed="rId3">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1D00A87A-AAB0-07D5-0829-5982CEA66BCF}"/>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9298C5B0-312C-E477-F18E-9EB7B546A144}"/>
              </a:ext>
            </a:extLst>
          </p:cNvPr>
          <p:cNvSpPr/>
          <p:nvPr/>
        </p:nvSpPr>
        <p:spPr>
          <a:xfrm>
            <a:off x="1212722" y="5749000"/>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ítulo 6">
            <a:extLst>
              <a:ext uri="{FF2B5EF4-FFF2-40B4-BE49-F238E27FC236}">
                <a16:creationId xmlns:a16="http://schemas.microsoft.com/office/drawing/2014/main" id="{96DA3AEA-4E32-B6DE-BA2D-A1C71B62F1E7}"/>
              </a:ext>
            </a:extLst>
          </p:cNvPr>
          <p:cNvSpPr txBox="1">
            <a:spLocks/>
          </p:cNvSpPr>
          <p:nvPr/>
        </p:nvSpPr>
        <p:spPr>
          <a:xfrm>
            <a:off x="184732" y="223940"/>
            <a:ext cx="9764033" cy="9411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s-ES" sz="4000" dirty="0"/>
              <a:t>Compromisos del Servidor Público</a:t>
            </a:r>
            <a:endParaRPr lang="es-CO" sz="4000" dirty="0"/>
          </a:p>
        </p:txBody>
      </p:sp>
      <p:pic>
        <p:nvPicPr>
          <p:cNvPr id="11" name="Imagen 10">
            <a:extLst>
              <a:ext uri="{FF2B5EF4-FFF2-40B4-BE49-F238E27FC236}">
                <a16:creationId xmlns:a16="http://schemas.microsoft.com/office/drawing/2014/main" id="{2AC540CF-B4CC-9C0E-0995-254A122E343E}"/>
              </a:ext>
            </a:extLst>
          </p:cNvPr>
          <p:cNvPicPr>
            <a:picLocks noChangeAspect="1"/>
          </p:cNvPicPr>
          <p:nvPr/>
        </p:nvPicPr>
        <p:blipFill rotWithShape="1">
          <a:blip r:embed="rId4">
            <a:extLst>
              <a:ext uri="{28A0092B-C50C-407E-A947-70E740481C1C}">
                <a14:useLocalDpi xmlns:a14="http://schemas.microsoft.com/office/drawing/2010/main" val="0"/>
              </a:ext>
            </a:extLst>
          </a:blip>
          <a:srcRect t="3265" b="11795"/>
          <a:stretch/>
        </p:blipFill>
        <p:spPr>
          <a:xfrm>
            <a:off x="1873028" y="1264781"/>
            <a:ext cx="7900126" cy="5032760"/>
          </a:xfrm>
          <a:prstGeom prst="rect">
            <a:avLst/>
          </a:prstGeom>
        </p:spPr>
      </p:pic>
    </p:spTree>
    <p:extLst>
      <p:ext uri="{BB962C8B-B14F-4D97-AF65-F5344CB8AC3E}">
        <p14:creationId xmlns:p14="http://schemas.microsoft.com/office/powerpoint/2010/main" val="38969353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2268A-4CD6-4280-D6BF-AAB17F345BB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8032347-7828-991D-DF55-B3BB6F499D9B}"/>
              </a:ext>
            </a:extLst>
          </p:cNvPr>
          <p:cNvSpPr>
            <a:spLocks noGrp="1"/>
          </p:cNvSpPr>
          <p:nvPr>
            <p:ph type="title"/>
          </p:nvPr>
        </p:nvSpPr>
        <p:spPr>
          <a:xfrm>
            <a:off x="2143824" y="273780"/>
            <a:ext cx="9073243" cy="941161"/>
          </a:xfrm>
        </p:spPr>
        <p:txBody>
          <a:bodyPr/>
          <a:lstStyle/>
          <a:p>
            <a:pPr algn="r"/>
            <a:r>
              <a:rPr lang="es-ES" sz="2000" dirty="0"/>
              <a:t>				</a:t>
            </a:r>
            <a:endParaRPr lang="es-CO" sz="2000" dirty="0"/>
          </a:p>
        </p:txBody>
      </p:sp>
      <p:pic>
        <p:nvPicPr>
          <p:cNvPr id="4" name="Imagen 3">
            <a:extLst>
              <a:ext uri="{FF2B5EF4-FFF2-40B4-BE49-F238E27FC236}">
                <a16:creationId xmlns:a16="http://schemas.microsoft.com/office/drawing/2014/main" id="{63003E8C-4B6D-7A67-8568-4EC74733389E}"/>
              </a:ext>
            </a:extLst>
          </p:cNvPr>
          <p:cNvPicPr>
            <a:picLocks noChangeAspect="1"/>
          </p:cNvPicPr>
          <p:nvPr/>
        </p:nvPicPr>
        <p:blipFill>
          <a:blip r:embed="rId3">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1D00A87A-AAB0-07D5-0829-5982CEA66BCF}"/>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9298C5B0-312C-E477-F18E-9EB7B546A144}"/>
              </a:ext>
            </a:extLst>
          </p:cNvPr>
          <p:cNvSpPr/>
          <p:nvPr/>
        </p:nvSpPr>
        <p:spPr>
          <a:xfrm>
            <a:off x="1212722" y="5749000"/>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ítulo 6">
            <a:extLst>
              <a:ext uri="{FF2B5EF4-FFF2-40B4-BE49-F238E27FC236}">
                <a16:creationId xmlns:a16="http://schemas.microsoft.com/office/drawing/2014/main" id="{96DA3AEA-4E32-B6DE-BA2D-A1C71B62F1E7}"/>
              </a:ext>
            </a:extLst>
          </p:cNvPr>
          <p:cNvSpPr txBox="1">
            <a:spLocks/>
          </p:cNvSpPr>
          <p:nvPr/>
        </p:nvSpPr>
        <p:spPr>
          <a:xfrm>
            <a:off x="184732" y="223940"/>
            <a:ext cx="9764033" cy="9411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s-ES" sz="4000" dirty="0"/>
              <a:t>Compromisos del Servidor Público</a:t>
            </a:r>
            <a:endParaRPr lang="es-CO" sz="4000" dirty="0"/>
          </a:p>
        </p:txBody>
      </p:sp>
      <p:pic>
        <p:nvPicPr>
          <p:cNvPr id="5" name="Imagen 4">
            <a:extLst>
              <a:ext uri="{FF2B5EF4-FFF2-40B4-BE49-F238E27FC236}">
                <a16:creationId xmlns:a16="http://schemas.microsoft.com/office/drawing/2014/main" id="{B224F852-625E-107B-4F6D-04F28F5761D7}"/>
              </a:ext>
            </a:extLst>
          </p:cNvPr>
          <p:cNvPicPr>
            <a:picLocks noChangeAspect="1"/>
          </p:cNvPicPr>
          <p:nvPr/>
        </p:nvPicPr>
        <p:blipFill>
          <a:blip r:embed="rId4"/>
          <a:stretch>
            <a:fillRect/>
          </a:stretch>
        </p:blipFill>
        <p:spPr>
          <a:xfrm>
            <a:off x="5084202" y="1580621"/>
            <a:ext cx="7107798" cy="4658605"/>
          </a:xfrm>
          <a:prstGeom prst="rect">
            <a:avLst/>
          </a:prstGeom>
        </p:spPr>
      </p:pic>
      <p:sp>
        <p:nvSpPr>
          <p:cNvPr id="12" name="Marcador de contenido 2">
            <a:extLst>
              <a:ext uri="{FF2B5EF4-FFF2-40B4-BE49-F238E27FC236}">
                <a16:creationId xmlns:a16="http://schemas.microsoft.com/office/drawing/2014/main" id="{A7E88A98-6A11-73F1-EB71-693E79C4DDA3}"/>
              </a:ext>
            </a:extLst>
          </p:cNvPr>
          <p:cNvSpPr txBox="1">
            <a:spLocks/>
          </p:cNvSpPr>
          <p:nvPr/>
        </p:nvSpPr>
        <p:spPr>
          <a:xfrm>
            <a:off x="1" y="2083685"/>
            <a:ext cx="5645426" cy="46586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2000" b="1" i="0" u="none" strike="noStrike" cap="none" normalizeH="0" baseline="0" dirty="0">
                <a:ln>
                  <a:noFill/>
                </a:ln>
                <a:solidFill>
                  <a:schemeClr val="tx1"/>
                </a:solidFill>
                <a:effectLst/>
                <a:latin typeface="Arial" panose="020B0604020202020204" pitchFamily="34" charset="0"/>
              </a:rPr>
              <a:t>Reinducción Institucional:</a:t>
            </a:r>
            <a:r>
              <a:rPr kumimoji="0" lang="es-CO" altLang="es-CO" sz="2000" b="0" i="0" u="none" strike="noStrike" cap="none" normalizeH="0" baseline="0" dirty="0">
                <a:ln>
                  <a:noFill/>
                </a:ln>
                <a:solidFill>
                  <a:schemeClr val="tx1"/>
                </a:solidFill>
                <a:effectLst/>
                <a:latin typeface="Arial" panose="020B0604020202020204" pitchFamily="34" charset="0"/>
              </a:rPr>
              <a:t> Programa dirigido a reorientar la integración del empleado a la cultura organizacional, fortaleciendo su sentido de pertenencia e identidad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CO" altLang="es-CO" sz="2000" b="1" i="0" u="none" strike="noStrike" cap="none" normalizeH="0" baseline="0" dirty="0">
                <a:ln>
                  <a:noFill/>
                </a:ln>
                <a:solidFill>
                  <a:schemeClr val="tx1"/>
                </a:solidFill>
                <a:effectLst/>
                <a:latin typeface="Arial" panose="020B0604020202020204" pitchFamily="34" charset="0"/>
              </a:rPr>
              <a:t>Plan Institucional de Capacitación (PIC):</a:t>
            </a:r>
            <a:r>
              <a:rPr kumimoji="0" lang="es-CO" altLang="es-CO" sz="2000" b="0" i="0" u="none" strike="noStrike" cap="none" normalizeH="0" baseline="0" dirty="0">
                <a:ln>
                  <a:noFill/>
                </a:ln>
                <a:solidFill>
                  <a:schemeClr val="tx1"/>
                </a:solidFill>
                <a:effectLst/>
                <a:latin typeface="Arial" panose="020B0604020202020204" pitchFamily="34" charset="0"/>
              </a:rPr>
              <a:t> Incluye actividades formativas que promueven la participación activa y el desarrollo profesional, reforzando el compromiso con la misión institucional. </a:t>
            </a:r>
          </a:p>
          <a:p>
            <a:pPr marL="0" marR="0" lvl="0" indent="0" algn="l" defTabSz="914400" rtl="0" eaLnBrk="0" fontAlgn="base" latinLnBrk="0" hangingPunct="0">
              <a:lnSpc>
                <a:spcPct val="100000"/>
              </a:lnSpc>
              <a:spcBef>
                <a:spcPct val="0"/>
              </a:spcBef>
              <a:spcAft>
                <a:spcPct val="0"/>
              </a:spcAft>
              <a:buClrTx/>
              <a:buSzTx/>
              <a:buNone/>
              <a:tabLst/>
            </a:pPr>
            <a:r>
              <a:rPr kumimoji="0" lang="es-CO" altLang="es-CO" sz="2000" b="1" i="0" u="none" strike="noStrike" cap="none" normalizeH="0" baseline="0" dirty="0">
                <a:ln>
                  <a:noFill/>
                </a:ln>
                <a:solidFill>
                  <a:schemeClr val="tx1"/>
                </a:solidFill>
                <a:effectLst/>
                <a:latin typeface="Arial" panose="020B0604020202020204" pitchFamily="34" charset="0"/>
              </a:rPr>
              <a:t>Plan de Incentivos Institucionales:</a:t>
            </a:r>
            <a:r>
              <a:rPr kumimoji="0" lang="es-CO" altLang="es-CO" sz="2000" b="0" i="0" u="none" strike="noStrike" cap="none" normalizeH="0" baseline="0" dirty="0">
                <a:ln>
                  <a:noFill/>
                </a:ln>
                <a:solidFill>
                  <a:schemeClr val="tx1"/>
                </a:solidFill>
                <a:effectLst/>
                <a:latin typeface="Arial" panose="020B0604020202020204" pitchFamily="34" charset="0"/>
              </a:rPr>
              <a:t> Reconoce y estimula el desempeño destacado de los empleados, promoviendo la motivación y el compromiso</a:t>
            </a:r>
          </a:p>
          <a:p>
            <a:pPr marL="0" indent="0">
              <a:buFont typeface="Arial" panose="020B0604020202020204" pitchFamily="34" charset="0"/>
              <a:buNone/>
            </a:pPr>
            <a:endParaRPr lang="es-CO" b="1" dirty="0"/>
          </a:p>
        </p:txBody>
      </p:sp>
      <p:sp>
        <p:nvSpPr>
          <p:cNvPr id="13" name="CuadroTexto 12">
            <a:extLst>
              <a:ext uri="{FF2B5EF4-FFF2-40B4-BE49-F238E27FC236}">
                <a16:creationId xmlns:a16="http://schemas.microsoft.com/office/drawing/2014/main" id="{9C3D7C72-B4DE-8848-23D3-792FAA697975}"/>
              </a:ext>
            </a:extLst>
          </p:cNvPr>
          <p:cNvSpPr txBox="1"/>
          <p:nvPr/>
        </p:nvSpPr>
        <p:spPr>
          <a:xfrm>
            <a:off x="0" y="1455524"/>
            <a:ext cx="7652824" cy="523220"/>
          </a:xfrm>
          <a:prstGeom prst="rect">
            <a:avLst/>
          </a:prstGeom>
          <a:noFill/>
        </p:spPr>
        <p:txBody>
          <a:bodyPr wrap="square">
            <a:spAutoFit/>
          </a:bodyPr>
          <a:lstStyle/>
          <a:p>
            <a:pPr marL="0" indent="0">
              <a:buFont typeface="Arial" panose="020B0604020202020204" pitchFamily="34" charset="0"/>
              <a:buNone/>
            </a:pPr>
            <a:r>
              <a:rPr lang="es-MX" sz="2800" b="1" dirty="0"/>
              <a:t>Cultura organizacional y sentido de pertenencia.</a:t>
            </a:r>
          </a:p>
        </p:txBody>
      </p:sp>
    </p:spTree>
    <p:extLst>
      <p:ext uri="{BB962C8B-B14F-4D97-AF65-F5344CB8AC3E}">
        <p14:creationId xmlns:p14="http://schemas.microsoft.com/office/powerpoint/2010/main" val="17010328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39687" y="1436980"/>
            <a:ext cx="4066796" cy="3776870"/>
          </a:xfrm>
          <a:prstGeom prst="rect">
            <a:avLst/>
          </a:prstGeom>
        </p:spPr>
      </p:pic>
      <p:sp>
        <p:nvSpPr>
          <p:cNvPr id="23" name="Rectángulo 22">
            <a:extLst>
              <a:ext uri="{FF2B5EF4-FFF2-40B4-BE49-F238E27FC236}">
                <a16:creationId xmlns:a16="http://schemas.microsoft.com/office/drawing/2014/main" id="{EF1D2BEE-BEC2-4CD1-A1C1-BCBDC2133D08}"/>
              </a:ext>
            </a:extLst>
          </p:cNvPr>
          <p:cNvSpPr/>
          <p:nvPr/>
        </p:nvSpPr>
        <p:spPr>
          <a:xfrm>
            <a:off x="4797287" y="1586478"/>
            <a:ext cx="7049545" cy="3477875"/>
          </a:xfrm>
          <a:prstGeom prst="rect">
            <a:avLst/>
          </a:prstGeom>
          <a:solidFill>
            <a:schemeClr val="bg1"/>
          </a:solidFill>
        </p:spPr>
        <p:txBody>
          <a:bodyPr wrap="square" lIns="91440" tIns="45720" rIns="91440" bIns="45720">
            <a:spAutoFit/>
          </a:bodyPr>
          <a:lstStyle/>
          <a:p>
            <a:pPr algn="ctr"/>
            <a:r>
              <a:rPr lang="es-ES" sz="4400" b="1"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latin typeface="Arial Black" panose="020B0A04020102020204" pitchFamily="34" charset="0"/>
              </a:rPr>
              <a:t>INDUCCION AL SISTEMA DE GESTION EN SEGURIDAD Y SALUD EN EL TRABAJO  </a:t>
            </a:r>
            <a:endParaRPr lang="es-ES" sz="4400" b="1" cap="none" spc="0"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latin typeface="Arial Black" panose="020B0A04020102020204" pitchFamily="34" charset="0"/>
            </a:endParaRPr>
          </a:p>
        </p:txBody>
      </p:sp>
      <p:sp>
        <p:nvSpPr>
          <p:cNvPr id="4" name="Rectángulo 3">
            <a:extLst>
              <a:ext uri="{FF2B5EF4-FFF2-40B4-BE49-F238E27FC236}">
                <a16:creationId xmlns:a16="http://schemas.microsoft.com/office/drawing/2014/main" id="{55DE8E6F-B2FB-4921-A22A-1BF0791335C5}"/>
              </a:ext>
            </a:extLst>
          </p:cNvPr>
          <p:cNvSpPr/>
          <p:nvPr/>
        </p:nvSpPr>
        <p:spPr>
          <a:xfrm>
            <a:off x="1254931" y="6245807"/>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a:extLst>
              <a:ext uri="{FF2B5EF4-FFF2-40B4-BE49-F238E27FC236}">
                <a16:creationId xmlns:a16="http://schemas.microsoft.com/office/drawing/2014/main" id="{2989638B-5B16-41D9-A23A-4C03BE064DFA}"/>
              </a:ext>
            </a:extLst>
          </p:cNvPr>
          <p:cNvSpPr/>
          <p:nvPr/>
        </p:nvSpPr>
        <p:spPr>
          <a:xfrm>
            <a:off x="1393088" y="5769387"/>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85DFF67-1106-4A2F-B099-589A06860FDF}"/>
              </a:ext>
            </a:extLst>
          </p:cNvPr>
          <p:cNvSpPr txBox="1"/>
          <p:nvPr/>
        </p:nvSpPr>
        <p:spPr>
          <a:xfrm>
            <a:off x="1391479" y="2968487"/>
            <a:ext cx="4850295" cy="2308324"/>
          </a:xfrm>
          <a:prstGeom prst="rect">
            <a:avLst/>
          </a:prstGeom>
          <a:noFill/>
        </p:spPr>
        <p:txBody>
          <a:bodyPr wrap="square" rtlCol="0">
            <a:spAutoFit/>
          </a:bodyPr>
          <a:lstStyle/>
          <a:p>
            <a:pPr algn="just"/>
            <a:r>
              <a:rPr lang="es-ES" sz="2400" dirty="0">
                <a:latin typeface="Arial" panose="020B0604020202020204" pitchFamily="34" charset="0"/>
                <a:cs typeface="Arial" panose="020B0604020202020204" pitchFamily="34" charset="0"/>
              </a:rPr>
              <a:t>Consiste en la planeación, organización, ejecución, control y evaluación de todas aquellas actividades tendientes a controlar los riesgos que puedan afectar la seguridad y salud en el trabajo</a:t>
            </a:r>
            <a:r>
              <a:rPr lang="es-ES" dirty="0"/>
              <a:t>.</a:t>
            </a:r>
            <a:endParaRPr lang="es-CO" dirty="0"/>
          </a:p>
        </p:txBody>
      </p:sp>
      <p:sp>
        <p:nvSpPr>
          <p:cNvPr id="3" name="CuadroTexto 2">
            <a:extLst>
              <a:ext uri="{FF2B5EF4-FFF2-40B4-BE49-F238E27FC236}">
                <a16:creationId xmlns:a16="http://schemas.microsoft.com/office/drawing/2014/main" id="{C163F1A3-708A-4176-A812-CC86BD32DE3A}"/>
              </a:ext>
            </a:extLst>
          </p:cNvPr>
          <p:cNvSpPr txBox="1"/>
          <p:nvPr/>
        </p:nvSpPr>
        <p:spPr>
          <a:xfrm>
            <a:off x="2862470" y="516835"/>
            <a:ext cx="7500730" cy="769441"/>
          </a:xfrm>
          <a:prstGeom prst="rect">
            <a:avLst/>
          </a:prstGeom>
          <a:noFill/>
        </p:spPr>
        <p:txBody>
          <a:bodyPr wrap="square" rtlCol="0">
            <a:spAutoFit/>
          </a:bodyPr>
          <a:lstStyle/>
          <a:p>
            <a:pPr algn="ctr"/>
            <a:r>
              <a:rPr lang="es-CO" sz="4400" b="1" dirty="0">
                <a:latin typeface="Arial" panose="020B0604020202020204" pitchFamily="34" charset="0"/>
                <a:cs typeface="Arial" panose="020B0604020202020204" pitchFamily="34" charset="0"/>
              </a:rPr>
              <a:t>¿QUE ES EL SG-SST? </a:t>
            </a:r>
          </a:p>
        </p:txBody>
      </p:sp>
      <p:pic>
        <p:nvPicPr>
          <p:cNvPr id="1026" name="Picture 2" descr="CÓMO ESTRUCTURAR UN SGSST? | SSTPlus">
            <a:extLst>
              <a:ext uri="{FF2B5EF4-FFF2-40B4-BE49-F238E27FC236}">
                <a16:creationId xmlns:a16="http://schemas.microsoft.com/office/drawing/2014/main" id="{52404112-9181-4CEB-AD76-76C35C020FF3}"/>
              </a:ext>
            </a:extLst>
          </p:cNvPr>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780304" y="1957141"/>
            <a:ext cx="4706708" cy="331967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19C6E533-B244-4A21-8C93-F3872B4D9FD3}"/>
              </a:ext>
            </a:extLst>
          </p:cNvPr>
          <p:cNvSpPr/>
          <p:nvPr/>
        </p:nvSpPr>
        <p:spPr>
          <a:xfrm>
            <a:off x="1268183" y="6245807"/>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B1CA1946-C807-4289-A141-30678D710FB5}"/>
              </a:ext>
            </a:extLst>
          </p:cNvPr>
          <p:cNvSpPr/>
          <p:nvPr/>
        </p:nvSpPr>
        <p:spPr>
          <a:xfrm>
            <a:off x="1366538" y="5757131"/>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6742397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E9899B-68D2-45F9-9C1C-D4AF1448ADDC}"/>
              </a:ext>
            </a:extLst>
          </p:cNvPr>
          <p:cNvSpPr>
            <a:spLocks noGrp="1"/>
          </p:cNvSpPr>
          <p:nvPr>
            <p:ph type="ctrTitle"/>
          </p:nvPr>
        </p:nvSpPr>
        <p:spPr>
          <a:xfrm>
            <a:off x="1413163" y="2150671"/>
            <a:ext cx="9144000" cy="2162856"/>
          </a:xfrm>
          <a:noFill/>
        </p:spPr>
        <p:txBody>
          <a:bodyPr>
            <a:normAutofit/>
          </a:bodyPr>
          <a:lstStyle/>
          <a:p>
            <a:r>
              <a:rPr lang="es-CO" b="1" dirty="0">
                <a:solidFill>
                  <a:schemeClr val="accent1">
                    <a:lumMod val="75000"/>
                  </a:schemeClr>
                </a:solidFill>
                <a:latin typeface="Arial" panose="020B0604020202020204" pitchFamily="34" charset="0"/>
                <a:cs typeface="Arial" panose="020B0604020202020204" pitchFamily="34" charset="0"/>
              </a:rPr>
              <a:t>REQUISITOS GENERALES DEL SG- SST </a:t>
            </a:r>
          </a:p>
        </p:txBody>
      </p:sp>
      <p:sp>
        <p:nvSpPr>
          <p:cNvPr id="3" name="Rectángulo 2">
            <a:extLst>
              <a:ext uri="{FF2B5EF4-FFF2-40B4-BE49-F238E27FC236}">
                <a16:creationId xmlns:a16="http://schemas.microsoft.com/office/drawing/2014/main" id="{42B9C97B-4DA5-4920-AE77-C4471AA6E8EE}"/>
              </a:ext>
            </a:extLst>
          </p:cNvPr>
          <p:cNvSpPr/>
          <p:nvPr/>
        </p:nvSpPr>
        <p:spPr>
          <a:xfrm>
            <a:off x="1254931" y="6245807"/>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a:extLst>
              <a:ext uri="{FF2B5EF4-FFF2-40B4-BE49-F238E27FC236}">
                <a16:creationId xmlns:a16="http://schemas.microsoft.com/office/drawing/2014/main" id="{CE2013DB-728D-4090-8C25-8C5C8117F354}"/>
              </a:ext>
            </a:extLst>
          </p:cNvPr>
          <p:cNvSpPr/>
          <p:nvPr/>
        </p:nvSpPr>
        <p:spPr>
          <a:xfrm>
            <a:off x="1342083" y="5769387"/>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908668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715FA433-9B66-4DD2-BD4E-697DCE4A2B20}"/>
              </a:ext>
            </a:extLst>
          </p:cNvPr>
          <p:cNvSpPr/>
          <p:nvPr/>
        </p:nvSpPr>
        <p:spPr>
          <a:xfrm>
            <a:off x="1366538" y="5757131"/>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 name="object 7">
            <a:extLst>
              <a:ext uri="{FF2B5EF4-FFF2-40B4-BE49-F238E27FC236}">
                <a16:creationId xmlns:a16="http://schemas.microsoft.com/office/drawing/2014/main" id="{F3AE6044-364B-4E9C-8BFD-154BEAEF50CE}"/>
              </a:ext>
            </a:extLst>
          </p:cNvPr>
          <p:cNvGrpSpPr/>
          <p:nvPr/>
        </p:nvGrpSpPr>
        <p:grpSpPr>
          <a:xfrm>
            <a:off x="1166264" y="469895"/>
            <a:ext cx="9859471" cy="749306"/>
            <a:chOff x="1020711" y="509651"/>
            <a:chExt cx="8430895" cy="475615"/>
          </a:xfrm>
        </p:grpSpPr>
        <p:pic>
          <p:nvPicPr>
            <p:cNvPr id="3" name="object 8">
              <a:extLst>
                <a:ext uri="{FF2B5EF4-FFF2-40B4-BE49-F238E27FC236}">
                  <a16:creationId xmlns:a16="http://schemas.microsoft.com/office/drawing/2014/main" id="{7AC0819F-4785-45B1-97FA-9C16BCA59A05}"/>
                </a:ext>
              </a:extLst>
            </p:cNvPr>
            <p:cNvPicPr/>
            <p:nvPr/>
          </p:nvPicPr>
          <p:blipFill>
            <a:blip r:embed="rId2" cstate="print"/>
            <a:stretch>
              <a:fillRect/>
            </a:stretch>
          </p:blipFill>
          <p:spPr>
            <a:xfrm>
              <a:off x="1027176" y="515124"/>
              <a:ext cx="8423910" cy="470141"/>
            </a:xfrm>
            <a:prstGeom prst="rect">
              <a:avLst/>
            </a:prstGeom>
          </p:spPr>
        </p:pic>
        <p:pic>
          <p:nvPicPr>
            <p:cNvPr id="4" name="object 9">
              <a:extLst>
                <a:ext uri="{FF2B5EF4-FFF2-40B4-BE49-F238E27FC236}">
                  <a16:creationId xmlns:a16="http://schemas.microsoft.com/office/drawing/2014/main" id="{56F55583-AA68-4E78-A917-62099C492DEB}"/>
                </a:ext>
              </a:extLst>
            </p:cNvPr>
            <p:cNvPicPr/>
            <p:nvPr/>
          </p:nvPicPr>
          <p:blipFill>
            <a:blip r:embed="rId3" cstate="print"/>
            <a:stretch>
              <a:fillRect/>
            </a:stretch>
          </p:blipFill>
          <p:spPr>
            <a:xfrm>
              <a:off x="1020711" y="509651"/>
              <a:ext cx="8405101" cy="450469"/>
            </a:xfrm>
            <a:prstGeom prst="rect">
              <a:avLst/>
            </a:prstGeom>
          </p:spPr>
        </p:pic>
      </p:grpSp>
      <p:sp>
        <p:nvSpPr>
          <p:cNvPr id="6" name="CuadroTexto 5">
            <a:extLst>
              <a:ext uri="{FF2B5EF4-FFF2-40B4-BE49-F238E27FC236}">
                <a16:creationId xmlns:a16="http://schemas.microsoft.com/office/drawing/2014/main" id="{84BFDFC8-724C-41EB-91AD-181857C0254F}"/>
              </a:ext>
            </a:extLst>
          </p:cNvPr>
          <p:cNvSpPr txBox="1"/>
          <p:nvPr/>
        </p:nvSpPr>
        <p:spPr>
          <a:xfrm>
            <a:off x="1166264" y="1828799"/>
            <a:ext cx="5300797" cy="4320210"/>
          </a:xfrm>
          <a:prstGeom prst="rect">
            <a:avLst/>
          </a:prstGeom>
          <a:noFill/>
        </p:spPr>
        <p:txBody>
          <a:bodyPr wrap="square">
            <a:spAutoFit/>
          </a:bodyPr>
          <a:lstStyle/>
          <a:p>
            <a:pPr marL="12700" marR="5080" indent="-635" algn="just">
              <a:lnSpc>
                <a:spcPct val="100000"/>
              </a:lnSpc>
              <a:spcBef>
                <a:spcPts val="95"/>
              </a:spcBef>
              <a:tabLst>
                <a:tab pos="830580" algn="l"/>
                <a:tab pos="1756410" algn="l"/>
                <a:tab pos="3371850" algn="l"/>
                <a:tab pos="3816350" algn="l"/>
                <a:tab pos="5107305" algn="l"/>
              </a:tabLst>
            </a:pPr>
            <a:r>
              <a:rPr lang="es-ES" sz="1800" b="1" dirty="0">
                <a:latin typeface="Arial"/>
                <a:cs typeface="Arial"/>
              </a:rPr>
              <a:t>La</a:t>
            </a:r>
            <a:r>
              <a:rPr lang="es-ES" sz="1800" b="1" spc="-10" dirty="0">
                <a:latin typeface="Arial"/>
                <a:cs typeface="Arial"/>
              </a:rPr>
              <a:t> </a:t>
            </a:r>
            <a:r>
              <a:rPr lang="es-ES" sz="1800" b="1" spc="-40" dirty="0">
                <a:latin typeface="Arial"/>
                <a:cs typeface="Arial"/>
              </a:rPr>
              <a:t>EDAT</a:t>
            </a:r>
            <a:r>
              <a:rPr lang="es-ES" sz="1800" b="1" spc="15" dirty="0">
                <a:latin typeface="Arial"/>
                <a:cs typeface="Arial"/>
              </a:rPr>
              <a:t> </a:t>
            </a:r>
            <a:r>
              <a:rPr lang="es-ES" sz="1800" b="1" spc="-5" dirty="0">
                <a:latin typeface="Arial"/>
                <a:cs typeface="Arial"/>
              </a:rPr>
              <a:t>S.A. </a:t>
            </a:r>
            <a:r>
              <a:rPr lang="es-ES" sz="1800" b="1" spc="-45" dirty="0">
                <a:latin typeface="Arial"/>
                <a:cs typeface="Arial"/>
              </a:rPr>
              <a:t>E.S.P.</a:t>
            </a:r>
            <a:r>
              <a:rPr lang="es-ES" sz="1800" b="1" spc="-10" dirty="0">
                <a:latin typeface="Arial"/>
                <a:cs typeface="Arial"/>
              </a:rPr>
              <a:t> </a:t>
            </a:r>
            <a:r>
              <a:rPr lang="es-ES" sz="1800" b="1" dirty="0">
                <a:latin typeface="Arial"/>
                <a:cs typeface="Arial"/>
              </a:rPr>
              <a:t>OFICIAL,</a:t>
            </a:r>
            <a:r>
              <a:rPr lang="es-ES" sz="1800" b="1" spc="-5" dirty="0">
                <a:latin typeface="Arial"/>
                <a:cs typeface="Arial"/>
              </a:rPr>
              <a:t> se compromete </a:t>
            </a:r>
            <a:r>
              <a:rPr lang="es-ES" sz="1800" b="1" dirty="0">
                <a:latin typeface="Arial"/>
                <a:cs typeface="Arial"/>
              </a:rPr>
              <a:t> </a:t>
            </a:r>
            <a:r>
              <a:rPr lang="es-ES" sz="1800" b="1" spc="-5" dirty="0">
                <a:latin typeface="Arial"/>
                <a:cs typeface="Arial"/>
              </a:rPr>
              <a:t>con</a:t>
            </a:r>
            <a:r>
              <a:rPr lang="es-ES" sz="1800" b="1" spc="5" dirty="0">
                <a:latin typeface="Arial"/>
                <a:cs typeface="Arial"/>
              </a:rPr>
              <a:t> </a:t>
            </a:r>
            <a:r>
              <a:rPr lang="es-ES" sz="1800" b="1" spc="-5" dirty="0">
                <a:latin typeface="Arial"/>
                <a:cs typeface="Arial"/>
              </a:rPr>
              <a:t>la</a:t>
            </a:r>
            <a:r>
              <a:rPr lang="es-ES" sz="1800" b="1" spc="10" dirty="0">
                <a:latin typeface="Arial"/>
                <a:cs typeface="Arial"/>
              </a:rPr>
              <a:t> </a:t>
            </a:r>
            <a:r>
              <a:rPr lang="es-ES" sz="1800" b="1" dirty="0">
                <a:latin typeface="Arial"/>
                <a:cs typeface="Arial"/>
              </a:rPr>
              <a:t>protección</a:t>
            </a:r>
            <a:r>
              <a:rPr lang="es-ES" sz="1800" b="1" spc="20" dirty="0">
                <a:latin typeface="Arial"/>
                <a:cs typeface="Arial"/>
              </a:rPr>
              <a:t> </a:t>
            </a:r>
            <a:r>
              <a:rPr lang="es-ES" sz="1800" b="1" spc="-5" dirty="0">
                <a:latin typeface="Arial"/>
                <a:cs typeface="Arial"/>
              </a:rPr>
              <a:t>y</a:t>
            </a:r>
            <a:r>
              <a:rPr lang="es-ES" sz="1800" b="1" spc="20" dirty="0">
                <a:latin typeface="Arial"/>
                <a:cs typeface="Arial"/>
              </a:rPr>
              <a:t> </a:t>
            </a:r>
            <a:r>
              <a:rPr lang="es-ES" sz="1800" b="1" dirty="0">
                <a:latin typeface="Arial"/>
                <a:cs typeface="Arial"/>
              </a:rPr>
              <a:t>bienestar</a:t>
            </a:r>
            <a:r>
              <a:rPr lang="es-ES" sz="1800" b="1" spc="25" dirty="0">
                <a:latin typeface="Arial"/>
                <a:cs typeface="Arial"/>
              </a:rPr>
              <a:t> </a:t>
            </a:r>
            <a:r>
              <a:rPr lang="es-ES" sz="1800" b="1" dirty="0">
                <a:latin typeface="Arial"/>
                <a:cs typeface="Arial"/>
              </a:rPr>
              <a:t>físico, </a:t>
            </a:r>
            <a:r>
              <a:rPr lang="es-ES" sz="1800" b="1" spc="-5" dirty="0">
                <a:latin typeface="Arial"/>
                <a:cs typeface="Arial"/>
              </a:rPr>
              <a:t>mental	y </a:t>
            </a:r>
            <a:r>
              <a:rPr lang="es-ES" sz="1800" b="1" dirty="0">
                <a:latin typeface="Arial"/>
                <a:cs typeface="Arial"/>
              </a:rPr>
              <a:t> </a:t>
            </a:r>
            <a:r>
              <a:rPr lang="es-ES" sz="1800" b="1" spc="-5" dirty="0">
                <a:latin typeface="Arial"/>
                <a:cs typeface="Arial"/>
              </a:rPr>
              <a:t>social	de</a:t>
            </a:r>
            <a:r>
              <a:rPr lang="es-ES" sz="1800" b="1" spc="15" dirty="0">
                <a:latin typeface="Arial"/>
                <a:cs typeface="Arial"/>
              </a:rPr>
              <a:t> </a:t>
            </a:r>
            <a:r>
              <a:rPr lang="es-ES" sz="1800" b="1" spc="-5" dirty="0">
                <a:latin typeface="Arial"/>
                <a:cs typeface="Arial"/>
              </a:rPr>
              <a:t>todos sus colaboradores</a:t>
            </a:r>
            <a:r>
              <a:rPr lang="es-ES" sz="1800" b="1" spc="40" dirty="0">
                <a:latin typeface="Arial"/>
                <a:cs typeface="Arial"/>
              </a:rPr>
              <a:t> </a:t>
            </a:r>
            <a:r>
              <a:rPr lang="es-ES" sz="1800" b="1" spc="-5" dirty="0">
                <a:latin typeface="Arial"/>
                <a:cs typeface="Arial"/>
              </a:rPr>
              <a:t>y demás </a:t>
            </a:r>
            <a:r>
              <a:rPr lang="es-ES" sz="1800" b="1" dirty="0">
                <a:latin typeface="Arial"/>
                <a:cs typeface="Arial"/>
              </a:rPr>
              <a:t> </a:t>
            </a:r>
            <a:r>
              <a:rPr lang="es-ES" sz="1800" b="1" spc="-5" dirty="0">
                <a:latin typeface="Arial"/>
                <a:cs typeface="Arial"/>
              </a:rPr>
              <a:t>partes</a:t>
            </a:r>
            <a:r>
              <a:rPr lang="es-ES" sz="1800" b="1" spc="20" dirty="0">
                <a:latin typeface="Arial"/>
                <a:cs typeface="Arial"/>
              </a:rPr>
              <a:t> </a:t>
            </a:r>
            <a:r>
              <a:rPr lang="es-ES" sz="1800" b="1" spc="-5" dirty="0">
                <a:latin typeface="Arial"/>
                <a:cs typeface="Arial"/>
              </a:rPr>
              <a:t>interesadas,</a:t>
            </a:r>
            <a:r>
              <a:rPr lang="es-ES" sz="1800" b="1" spc="30" dirty="0">
                <a:latin typeface="Arial"/>
                <a:cs typeface="Arial"/>
              </a:rPr>
              <a:t> </a:t>
            </a:r>
            <a:r>
              <a:rPr lang="es-ES" sz="1800" b="1" spc="-5" dirty="0">
                <a:latin typeface="Arial"/>
                <a:cs typeface="Arial"/>
              </a:rPr>
              <a:t>a </a:t>
            </a:r>
            <a:r>
              <a:rPr lang="es-ES" sz="1800" b="1" spc="-10" dirty="0">
                <a:latin typeface="Arial"/>
                <a:cs typeface="Arial"/>
              </a:rPr>
              <a:t>través</a:t>
            </a:r>
            <a:r>
              <a:rPr lang="es-ES" sz="1800" b="1" spc="45" dirty="0">
                <a:latin typeface="Arial"/>
                <a:cs typeface="Arial"/>
              </a:rPr>
              <a:t> </a:t>
            </a:r>
            <a:r>
              <a:rPr lang="es-ES" sz="1800" b="1" spc="-5" dirty="0">
                <a:latin typeface="Arial"/>
                <a:cs typeface="Arial"/>
              </a:rPr>
              <a:t>de</a:t>
            </a:r>
            <a:r>
              <a:rPr lang="es-ES" sz="1800" b="1" spc="15" dirty="0">
                <a:latin typeface="Arial"/>
                <a:cs typeface="Arial"/>
              </a:rPr>
              <a:t> </a:t>
            </a:r>
            <a:r>
              <a:rPr lang="es-ES" sz="1800" b="1" spc="-5" dirty="0">
                <a:latin typeface="Arial"/>
                <a:cs typeface="Arial"/>
              </a:rPr>
              <a:t>la </a:t>
            </a:r>
            <a:r>
              <a:rPr lang="es-ES" sz="1800" b="1" dirty="0">
                <a:latin typeface="Arial"/>
                <a:cs typeface="Arial"/>
              </a:rPr>
              <a:t> </a:t>
            </a:r>
            <a:r>
              <a:rPr lang="es-ES" sz="1800" b="1" spc="-5" dirty="0">
                <a:latin typeface="Arial"/>
                <a:cs typeface="Arial"/>
              </a:rPr>
              <a:t>implementación</a:t>
            </a:r>
            <a:r>
              <a:rPr lang="es-ES" sz="1800" b="1" spc="25" dirty="0">
                <a:latin typeface="Arial"/>
                <a:cs typeface="Arial"/>
              </a:rPr>
              <a:t> </a:t>
            </a:r>
            <a:r>
              <a:rPr lang="es-ES" sz="1800" b="1" spc="-5" dirty="0">
                <a:latin typeface="Arial"/>
                <a:cs typeface="Arial"/>
              </a:rPr>
              <a:t>y</a:t>
            </a:r>
            <a:r>
              <a:rPr lang="es-ES" sz="1800" b="1" spc="5" dirty="0">
                <a:latin typeface="Arial"/>
                <a:cs typeface="Arial"/>
              </a:rPr>
              <a:t> </a:t>
            </a:r>
            <a:r>
              <a:rPr lang="es-ES" sz="1800" b="1" spc="-5" dirty="0">
                <a:latin typeface="Arial"/>
                <a:cs typeface="Arial"/>
              </a:rPr>
              <a:t>mejora</a:t>
            </a:r>
            <a:r>
              <a:rPr lang="es-ES" sz="1800" b="1" spc="25" dirty="0">
                <a:latin typeface="Arial"/>
                <a:cs typeface="Arial"/>
              </a:rPr>
              <a:t> </a:t>
            </a:r>
            <a:r>
              <a:rPr lang="es-ES" sz="1800" b="1" dirty="0">
                <a:latin typeface="Arial"/>
                <a:cs typeface="Arial"/>
              </a:rPr>
              <a:t>continua del</a:t>
            </a:r>
            <a:r>
              <a:rPr lang="es-ES" sz="1800" b="1" spc="5" dirty="0">
                <a:latin typeface="Arial"/>
                <a:cs typeface="Arial"/>
              </a:rPr>
              <a:t> </a:t>
            </a:r>
            <a:r>
              <a:rPr lang="es-ES" sz="1800" b="1" spc="-5" dirty="0">
                <a:latin typeface="Arial"/>
                <a:cs typeface="Arial"/>
              </a:rPr>
              <a:t>Sistema </a:t>
            </a:r>
            <a:r>
              <a:rPr lang="es-ES" sz="1800" b="1" spc="-515" dirty="0">
                <a:latin typeface="Arial"/>
                <a:cs typeface="Arial"/>
              </a:rPr>
              <a:t> </a:t>
            </a:r>
            <a:r>
              <a:rPr lang="es-ES" sz="1800" b="1" dirty="0">
                <a:latin typeface="Arial"/>
                <a:cs typeface="Arial"/>
              </a:rPr>
              <a:t>de</a:t>
            </a:r>
            <a:r>
              <a:rPr lang="es-ES" sz="1800" b="1" spc="-5" dirty="0">
                <a:latin typeface="Arial"/>
                <a:cs typeface="Arial"/>
              </a:rPr>
              <a:t> </a:t>
            </a:r>
            <a:r>
              <a:rPr lang="es-ES" sz="1800" b="1" dirty="0">
                <a:latin typeface="Arial"/>
                <a:cs typeface="Arial"/>
              </a:rPr>
              <a:t>Gestión</a:t>
            </a:r>
            <a:r>
              <a:rPr lang="es-ES" sz="1800" b="1" spc="15" dirty="0">
                <a:latin typeface="Arial"/>
                <a:cs typeface="Arial"/>
              </a:rPr>
              <a:t> </a:t>
            </a:r>
            <a:r>
              <a:rPr lang="es-ES" sz="1800" b="1" dirty="0">
                <a:latin typeface="Arial"/>
                <a:cs typeface="Arial"/>
              </a:rPr>
              <a:t>de</a:t>
            </a:r>
            <a:r>
              <a:rPr lang="es-ES" sz="1800" b="1" spc="-5" dirty="0">
                <a:latin typeface="Arial"/>
                <a:cs typeface="Arial"/>
              </a:rPr>
              <a:t> Seguridad</a:t>
            </a:r>
            <a:r>
              <a:rPr lang="es-ES" sz="1800" b="1" spc="5" dirty="0">
                <a:latin typeface="Arial"/>
                <a:cs typeface="Arial"/>
              </a:rPr>
              <a:t> </a:t>
            </a:r>
            <a:r>
              <a:rPr lang="es-ES" sz="1800" b="1" spc="-5" dirty="0">
                <a:latin typeface="Arial"/>
                <a:cs typeface="Arial"/>
              </a:rPr>
              <a:t>y</a:t>
            </a:r>
            <a:r>
              <a:rPr lang="es-ES" sz="1800" b="1" spc="10" dirty="0">
                <a:latin typeface="Arial"/>
                <a:cs typeface="Arial"/>
              </a:rPr>
              <a:t> </a:t>
            </a:r>
            <a:r>
              <a:rPr lang="es-ES" sz="1800" b="1" spc="-5" dirty="0">
                <a:latin typeface="Arial"/>
                <a:cs typeface="Arial"/>
              </a:rPr>
              <a:t>Salud</a:t>
            </a:r>
            <a:r>
              <a:rPr lang="es-ES" sz="1800" b="1" spc="5" dirty="0">
                <a:latin typeface="Arial"/>
                <a:cs typeface="Arial"/>
              </a:rPr>
              <a:t> </a:t>
            </a:r>
            <a:r>
              <a:rPr lang="es-ES" sz="1800" b="1" spc="-5" dirty="0">
                <a:latin typeface="Arial"/>
                <a:cs typeface="Arial"/>
              </a:rPr>
              <a:t>en</a:t>
            </a:r>
            <a:r>
              <a:rPr lang="es-ES" sz="1800" b="1" spc="10" dirty="0">
                <a:latin typeface="Arial"/>
                <a:cs typeface="Arial"/>
              </a:rPr>
              <a:t> </a:t>
            </a:r>
            <a:r>
              <a:rPr lang="es-ES" sz="1800" b="1" spc="-5" dirty="0">
                <a:latin typeface="Arial"/>
                <a:cs typeface="Arial"/>
              </a:rPr>
              <a:t>el</a:t>
            </a:r>
            <a:r>
              <a:rPr lang="es-ES" sz="1800" b="1" dirty="0">
                <a:latin typeface="Arial"/>
                <a:cs typeface="Arial"/>
              </a:rPr>
              <a:t> </a:t>
            </a:r>
            <a:r>
              <a:rPr lang="es-ES" sz="1800" b="1" spc="-5" dirty="0">
                <a:latin typeface="Arial"/>
                <a:cs typeface="Arial"/>
              </a:rPr>
              <a:t>trabajo </a:t>
            </a:r>
            <a:r>
              <a:rPr lang="es-ES" sz="1800" b="1" dirty="0">
                <a:latin typeface="Arial"/>
                <a:cs typeface="Arial"/>
              </a:rPr>
              <a:t> </a:t>
            </a:r>
            <a:r>
              <a:rPr lang="es-ES" sz="1800" b="1" spc="-35" dirty="0">
                <a:latin typeface="Arial"/>
                <a:cs typeface="Arial"/>
              </a:rPr>
              <a:t>SG-SST,</a:t>
            </a:r>
            <a:r>
              <a:rPr lang="es-ES" sz="1800" b="1" spc="-5" dirty="0">
                <a:latin typeface="Arial"/>
                <a:cs typeface="Arial"/>
              </a:rPr>
              <a:t> que</a:t>
            </a:r>
            <a:r>
              <a:rPr lang="es-ES" sz="1800" b="1" spc="20" dirty="0">
                <a:latin typeface="Arial"/>
                <a:cs typeface="Arial"/>
              </a:rPr>
              <a:t> </a:t>
            </a:r>
            <a:r>
              <a:rPr lang="es-ES" sz="1800" b="1" spc="-5" dirty="0">
                <a:latin typeface="Arial"/>
                <a:cs typeface="Arial"/>
              </a:rPr>
              <a:t>inicia</a:t>
            </a:r>
            <a:r>
              <a:rPr lang="es-ES" sz="1800" b="1" spc="5" dirty="0">
                <a:latin typeface="Arial"/>
                <a:cs typeface="Arial"/>
              </a:rPr>
              <a:t> </a:t>
            </a:r>
            <a:r>
              <a:rPr lang="es-ES" sz="1800" b="1" spc="-5" dirty="0">
                <a:latin typeface="Arial"/>
                <a:cs typeface="Arial"/>
              </a:rPr>
              <a:t>con</a:t>
            </a:r>
            <a:r>
              <a:rPr lang="es-ES" sz="1800" b="1" spc="5" dirty="0">
                <a:latin typeface="Arial"/>
                <a:cs typeface="Arial"/>
              </a:rPr>
              <a:t> </a:t>
            </a:r>
            <a:r>
              <a:rPr lang="es-ES" sz="1800" b="1" spc="-5" dirty="0">
                <a:latin typeface="Arial"/>
                <a:cs typeface="Arial"/>
              </a:rPr>
              <a:t>la identificación</a:t>
            </a:r>
            <a:r>
              <a:rPr lang="es-ES" sz="1800" b="1" spc="5" dirty="0">
                <a:latin typeface="Arial"/>
                <a:cs typeface="Arial"/>
              </a:rPr>
              <a:t> </a:t>
            </a:r>
            <a:r>
              <a:rPr lang="es-ES" sz="1800" b="1" spc="-5" dirty="0">
                <a:latin typeface="Arial"/>
                <a:cs typeface="Arial"/>
              </a:rPr>
              <a:t>de</a:t>
            </a:r>
            <a:r>
              <a:rPr lang="es-ES" sz="1800" b="1" spc="5" dirty="0">
                <a:latin typeface="Arial"/>
                <a:cs typeface="Arial"/>
              </a:rPr>
              <a:t> </a:t>
            </a:r>
            <a:r>
              <a:rPr lang="es-ES" sz="1800" b="1" spc="-5" dirty="0">
                <a:latin typeface="Arial"/>
                <a:cs typeface="Arial"/>
              </a:rPr>
              <a:t>los </a:t>
            </a:r>
            <a:r>
              <a:rPr lang="es-ES" sz="1800" b="1" dirty="0">
                <a:latin typeface="Arial"/>
                <a:cs typeface="Arial"/>
              </a:rPr>
              <a:t> </a:t>
            </a:r>
            <a:r>
              <a:rPr lang="es-ES" sz="1800" b="1" spc="-5" dirty="0">
                <a:latin typeface="Arial"/>
                <a:cs typeface="Arial"/>
              </a:rPr>
              <a:t>peligros,</a:t>
            </a:r>
            <a:r>
              <a:rPr lang="es-ES" sz="1800" b="1" spc="25" dirty="0">
                <a:latin typeface="Arial"/>
                <a:cs typeface="Arial"/>
              </a:rPr>
              <a:t> </a:t>
            </a:r>
            <a:r>
              <a:rPr lang="es-ES" sz="1800" b="1" spc="-5" dirty="0">
                <a:latin typeface="Arial"/>
                <a:cs typeface="Arial"/>
              </a:rPr>
              <a:t>valoración,</a:t>
            </a:r>
            <a:r>
              <a:rPr lang="es-ES" sz="1800" b="1" spc="80" dirty="0">
                <a:latin typeface="Arial"/>
                <a:cs typeface="Arial"/>
              </a:rPr>
              <a:t> </a:t>
            </a:r>
            <a:r>
              <a:rPr lang="es-ES" sz="1800" b="1" spc="-5" dirty="0">
                <a:latin typeface="Arial"/>
                <a:cs typeface="Arial"/>
              </a:rPr>
              <a:t>evaluación	</a:t>
            </a:r>
            <a:r>
              <a:rPr lang="es-ES" sz="1800" b="1" dirty="0">
                <a:latin typeface="Arial"/>
                <a:cs typeface="Arial"/>
              </a:rPr>
              <a:t>de riesgos </a:t>
            </a:r>
            <a:r>
              <a:rPr lang="es-ES" sz="1800" b="1" spc="-5" dirty="0">
                <a:latin typeface="Arial"/>
                <a:cs typeface="Arial"/>
              </a:rPr>
              <a:t>y </a:t>
            </a:r>
            <a:r>
              <a:rPr lang="es-ES" sz="1800" b="1" dirty="0">
                <a:latin typeface="Arial"/>
                <a:cs typeface="Arial"/>
              </a:rPr>
              <a:t> </a:t>
            </a:r>
            <a:r>
              <a:rPr lang="es-ES" sz="1800" b="1" spc="-5" dirty="0">
                <a:latin typeface="Arial"/>
                <a:cs typeface="Arial"/>
              </a:rPr>
              <a:t>determinación</a:t>
            </a:r>
            <a:r>
              <a:rPr lang="es-ES" sz="1800" b="1" spc="75" dirty="0">
                <a:latin typeface="Arial"/>
                <a:cs typeface="Arial"/>
              </a:rPr>
              <a:t> </a:t>
            </a:r>
            <a:r>
              <a:rPr lang="es-ES" sz="1800" b="1" spc="-5" dirty="0">
                <a:latin typeface="Arial"/>
                <a:cs typeface="Arial"/>
              </a:rPr>
              <a:t>de</a:t>
            </a:r>
            <a:r>
              <a:rPr lang="es-ES" sz="1800" b="1" spc="50" dirty="0">
                <a:latin typeface="Arial"/>
                <a:cs typeface="Arial"/>
              </a:rPr>
              <a:t> </a:t>
            </a:r>
            <a:r>
              <a:rPr lang="es-ES" sz="1800" b="1" spc="-5" dirty="0">
                <a:latin typeface="Arial"/>
                <a:cs typeface="Arial"/>
              </a:rPr>
              <a:t>controles,	implementando </a:t>
            </a:r>
            <a:r>
              <a:rPr lang="es-ES" sz="1800" b="1" dirty="0">
                <a:latin typeface="Arial"/>
                <a:cs typeface="Arial"/>
              </a:rPr>
              <a:t> </a:t>
            </a:r>
            <a:r>
              <a:rPr lang="es-ES" sz="1800" b="1" spc="-5" dirty="0">
                <a:latin typeface="Arial"/>
                <a:cs typeface="Arial"/>
              </a:rPr>
              <a:t>acciones</a:t>
            </a:r>
            <a:r>
              <a:rPr lang="es-ES" sz="1800" b="1" spc="20" dirty="0">
                <a:latin typeface="Arial"/>
                <a:cs typeface="Arial"/>
              </a:rPr>
              <a:t> </a:t>
            </a:r>
            <a:r>
              <a:rPr lang="es-ES" sz="1800" b="1" spc="-5" dirty="0">
                <a:latin typeface="Arial"/>
                <a:cs typeface="Arial"/>
              </a:rPr>
              <a:t>orientadas</a:t>
            </a:r>
            <a:r>
              <a:rPr lang="es-ES" sz="1800" b="1" spc="20" dirty="0">
                <a:latin typeface="Arial"/>
                <a:cs typeface="Arial"/>
              </a:rPr>
              <a:t> </a:t>
            </a:r>
            <a:r>
              <a:rPr lang="es-ES" sz="1800" b="1" spc="-5" dirty="0">
                <a:latin typeface="Arial"/>
                <a:cs typeface="Arial"/>
              </a:rPr>
              <a:t>a la</a:t>
            </a:r>
            <a:r>
              <a:rPr lang="es-ES" sz="1800" b="1" dirty="0">
                <a:latin typeface="Arial"/>
                <a:cs typeface="Arial"/>
              </a:rPr>
              <a:t> </a:t>
            </a:r>
            <a:r>
              <a:rPr lang="es-ES" sz="1800" b="1" spc="-5" dirty="0">
                <a:latin typeface="Arial"/>
                <a:cs typeface="Arial"/>
              </a:rPr>
              <a:t>intervención</a:t>
            </a:r>
            <a:r>
              <a:rPr lang="es-ES" sz="1800" b="1" spc="60" dirty="0">
                <a:latin typeface="Arial"/>
                <a:cs typeface="Arial"/>
              </a:rPr>
              <a:t> </a:t>
            </a:r>
            <a:r>
              <a:rPr lang="es-ES" sz="1800" b="1" spc="-5" dirty="0">
                <a:latin typeface="Arial"/>
                <a:cs typeface="Arial"/>
              </a:rPr>
              <a:t>de</a:t>
            </a:r>
            <a:r>
              <a:rPr lang="es-ES" sz="1800" b="1" dirty="0">
                <a:latin typeface="Arial"/>
                <a:cs typeface="Arial"/>
              </a:rPr>
              <a:t> </a:t>
            </a:r>
            <a:r>
              <a:rPr lang="es-ES" sz="1800" b="1" spc="-5" dirty="0">
                <a:latin typeface="Arial"/>
                <a:cs typeface="Arial"/>
              </a:rPr>
              <a:t>las </a:t>
            </a:r>
            <a:r>
              <a:rPr lang="es-ES" sz="1800" b="1" dirty="0">
                <a:latin typeface="Arial"/>
                <a:cs typeface="Arial"/>
              </a:rPr>
              <a:t> </a:t>
            </a:r>
            <a:r>
              <a:rPr lang="es-ES" sz="1800" b="1" spc="-5" dirty="0">
                <a:latin typeface="Arial"/>
                <a:cs typeface="Arial"/>
              </a:rPr>
              <a:t>condiciones</a:t>
            </a:r>
            <a:r>
              <a:rPr lang="es-ES" sz="1800" b="1" spc="10" dirty="0">
                <a:latin typeface="Arial"/>
                <a:cs typeface="Arial"/>
              </a:rPr>
              <a:t> </a:t>
            </a:r>
            <a:r>
              <a:rPr lang="es-ES" sz="1800" b="1" spc="-5" dirty="0">
                <a:latin typeface="Arial"/>
                <a:cs typeface="Arial"/>
              </a:rPr>
              <a:t>de</a:t>
            </a:r>
            <a:r>
              <a:rPr lang="es-ES" sz="1800" b="1" spc="5" dirty="0">
                <a:latin typeface="Arial"/>
                <a:cs typeface="Arial"/>
              </a:rPr>
              <a:t> </a:t>
            </a:r>
            <a:r>
              <a:rPr lang="es-ES" sz="1800" b="1" spc="-5" dirty="0">
                <a:latin typeface="Arial"/>
                <a:cs typeface="Arial"/>
              </a:rPr>
              <a:t>trabajo</a:t>
            </a:r>
            <a:r>
              <a:rPr lang="es-ES" sz="1800" b="1" spc="20" dirty="0">
                <a:latin typeface="Arial"/>
                <a:cs typeface="Arial"/>
              </a:rPr>
              <a:t> </a:t>
            </a:r>
            <a:r>
              <a:rPr lang="es-ES" sz="1800" b="1" spc="-5" dirty="0">
                <a:latin typeface="Arial"/>
                <a:cs typeface="Arial"/>
              </a:rPr>
              <a:t>y actos</a:t>
            </a:r>
            <a:r>
              <a:rPr lang="es-ES" sz="1800" b="1" spc="30" dirty="0">
                <a:latin typeface="Arial"/>
                <a:cs typeface="Arial"/>
              </a:rPr>
              <a:t> </a:t>
            </a:r>
            <a:r>
              <a:rPr lang="es-ES" sz="1800" b="1" spc="-5" dirty="0">
                <a:latin typeface="Arial"/>
                <a:cs typeface="Arial"/>
              </a:rPr>
              <a:t>inseguros, </a:t>
            </a:r>
            <a:r>
              <a:rPr lang="es-ES" sz="1800" b="1" dirty="0">
                <a:latin typeface="Arial"/>
                <a:cs typeface="Arial"/>
              </a:rPr>
              <a:t> </a:t>
            </a:r>
            <a:r>
              <a:rPr lang="es-ES" sz="1800" b="1" spc="-5" dirty="0">
                <a:latin typeface="Arial"/>
                <a:cs typeface="Arial"/>
              </a:rPr>
              <a:t>fomentando</a:t>
            </a:r>
            <a:r>
              <a:rPr lang="es-ES" sz="1800" b="1" spc="20" dirty="0">
                <a:latin typeface="Arial"/>
                <a:cs typeface="Arial"/>
              </a:rPr>
              <a:t> </a:t>
            </a:r>
            <a:r>
              <a:rPr lang="es-ES" sz="1800" b="1" spc="-5" dirty="0">
                <a:latin typeface="Arial"/>
                <a:cs typeface="Arial"/>
              </a:rPr>
              <a:t>así</a:t>
            </a:r>
            <a:r>
              <a:rPr lang="es-ES" sz="1800" b="1" spc="10" dirty="0">
                <a:latin typeface="Arial"/>
                <a:cs typeface="Arial"/>
              </a:rPr>
              <a:t> </a:t>
            </a:r>
            <a:r>
              <a:rPr lang="es-ES" sz="1800" b="1" spc="-5" dirty="0">
                <a:latin typeface="Arial"/>
                <a:cs typeface="Arial"/>
              </a:rPr>
              <a:t>una cultura</a:t>
            </a:r>
            <a:r>
              <a:rPr lang="es-ES" sz="1800" b="1" spc="5" dirty="0">
                <a:latin typeface="Arial"/>
                <a:cs typeface="Arial"/>
              </a:rPr>
              <a:t> </a:t>
            </a:r>
            <a:r>
              <a:rPr lang="es-ES" sz="1800" b="1" spc="-5" dirty="0">
                <a:latin typeface="Arial"/>
                <a:cs typeface="Arial"/>
              </a:rPr>
              <a:t>preventiva,</a:t>
            </a:r>
            <a:r>
              <a:rPr lang="es-ES" sz="1800" b="1" spc="65" dirty="0">
                <a:latin typeface="Arial"/>
                <a:cs typeface="Arial"/>
              </a:rPr>
              <a:t> </a:t>
            </a:r>
            <a:r>
              <a:rPr lang="es-ES" sz="1800" b="1" spc="-5" dirty="0">
                <a:latin typeface="Arial"/>
                <a:cs typeface="Arial"/>
              </a:rPr>
              <a:t>que </a:t>
            </a:r>
            <a:r>
              <a:rPr lang="es-ES" sz="1800" b="1" dirty="0">
                <a:latin typeface="Arial"/>
                <a:cs typeface="Arial"/>
              </a:rPr>
              <a:t> </a:t>
            </a:r>
            <a:r>
              <a:rPr lang="es-ES" sz="1800" b="1" spc="-5" dirty="0">
                <a:latin typeface="Arial"/>
                <a:cs typeface="Arial"/>
              </a:rPr>
              <a:t>disminuya</a:t>
            </a:r>
            <a:r>
              <a:rPr lang="es-ES" sz="1800" b="1" spc="40" dirty="0">
                <a:latin typeface="Arial"/>
                <a:cs typeface="Arial"/>
              </a:rPr>
              <a:t> </a:t>
            </a:r>
            <a:r>
              <a:rPr lang="es-ES" sz="1800" b="1" spc="-5" dirty="0">
                <a:latin typeface="Arial"/>
                <a:cs typeface="Arial"/>
              </a:rPr>
              <a:t>los	</a:t>
            </a:r>
            <a:r>
              <a:rPr lang="es-ES" sz="1800" b="1" dirty="0">
                <a:latin typeface="Arial"/>
                <a:cs typeface="Arial"/>
              </a:rPr>
              <a:t>incidentes,</a:t>
            </a:r>
            <a:r>
              <a:rPr lang="es-ES" sz="1800" b="1" spc="15" dirty="0">
                <a:latin typeface="Arial"/>
                <a:cs typeface="Arial"/>
              </a:rPr>
              <a:t> </a:t>
            </a:r>
            <a:r>
              <a:rPr lang="es-ES" sz="1800" b="1" spc="-5" dirty="0">
                <a:latin typeface="Arial"/>
                <a:cs typeface="Arial"/>
              </a:rPr>
              <a:t>accidentes</a:t>
            </a:r>
            <a:r>
              <a:rPr lang="es-ES" sz="1800" b="1" spc="15" dirty="0">
                <a:latin typeface="Arial"/>
                <a:cs typeface="Arial"/>
              </a:rPr>
              <a:t> </a:t>
            </a:r>
            <a:r>
              <a:rPr lang="es-ES" sz="1800" b="1" spc="-5" dirty="0">
                <a:latin typeface="Arial"/>
                <a:cs typeface="Arial"/>
              </a:rPr>
              <a:t>y </a:t>
            </a:r>
            <a:r>
              <a:rPr lang="es-ES" sz="1800" b="1" dirty="0">
                <a:latin typeface="Arial"/>
                <a:cs typeface="Arial"/>
              </a:rPr>
              <a:t> </a:t>
            </a:r>
            <a:r>
              <a:rPr lang="es-ES" sz="1800" b="1" spc="-5" dirty="0">
                <a:latin typeface="Arial"/>
                <a:cs typeface="Arial"/>
              </a:rPr>
              <a:t>enfermedades</a:t>
            </a:r>
            <a:r>
              <a:rPr lang="es-ES" sz="1800" b="1" spc="55" dirty="0">
                <a:latin typeface="Arial"/>
                <a:cs typeface="Arial"/>
              </a:rPr>
              <a:t> </a:t>
            </a:r>
            <a:r>
              <a:rPr lang="es-ES" sz="1800" b="1" spc="-5" dirty="0">
                <a:latin typeface="Arial"/>
                <a:cs typeface="Arial"/>
              </a:rPr>
              <a:t>laborales,</a:t>
            </a:r>
            <a:r>
              <a:rPr lang="es-ES" sz="1800" b="1" spc="25" dirty="0">
                <a:latin typeface="Arial"/>
                <a:cs typeface="Arial"/>
              </a:rPr>
              <a:t> </a:t>
            </a:r>
            <a:r>
              <a:rPr lang="es-ES" sz="1800" b="1" spc="-5" dirty="0">
                <a:latin typeface="Arial"/>
                <a:cs typeface="Arial"/>
              </a:rPr>
              <a:t>en</a:t>
            </a:r>
            <a:r>
              <a:rPr lang="es-ES" sz="1800" b="1" spc="15" dirty="0">
                <a:latin typeface="Arial"/>
                <a:cs typeface="Arial"/>
              </a:rPr>
              <a:t> </a:t>
            </a:r>
            <a:r>
              <a:rPr lang="es-ES" sz="1800" b="1" spc="-5" dirty="0">
                <a:latin typeface="Arial"/>
                <a:cs typeface="Arial"/>
              </a:rPr>
              <a:t>cumplimiento</a:t>
            </a:r>
            <a:r>
              <a:rPr lang="es-ES" sz="1800" b="1" spc="30" dirty="0">
                <a:latin typeface="Arial"/>
                <a:cs typeface="Arial"/>
              </a:rPr>
              <a:t> </a:t>
            </a:r>
            <a:r>
              <a:rPr lang="es-ES" sz="1800" b="1" spc="-5" dirty="0">
                <a:latin typeface="Arial"/>
                <a:cs typeface="Arial"/>
              </a:rPr>
              <a:t>del </a:t>
            </a:r>
            <a:r>
              <a:rPr lang="es-ES" sz="1800" b="1" dirty="0">
                <a:latin typeface="Arial"/>
                <a:cs typeface="Arial"/>
              </a:rPr>
              <a:t> </a:t>
            </a:r>
            <a:r>
              <a:rPr lang="es-ES" sz="1800" b="1" spc="-5" dirty="0">
                <a:latin typeface="Arial"/>
                <a:cs typeface="Arial"/>
              </a:rPr>
              <a:t>marco</a:t>
            </a:r>
            <a:r>
              <a:rPr lang="es-ES" sz="1800" b="1" spc="20" dirty="0">
                <a:latin typeface="Arial"/>
                <a:cs typeface="Arial"/>
              </a:rPr>
              <a:t> </a:t>
            </a:r>
            <a:r>
              <a:rPr lang="es-ES" sz="1800" b="1" spc="-10" dirty="0">
                <a:latin typeface="Arial"/>
                <a:cs typeface="Arial"/>
              </a:rPr>
              <a:t>normativo</a:t>
            </a:r>
            <a:r>
              <a:rPr lang="es-ES" sz="1800" b="1" spc="50" dirty="0">
                <a:latin typeface="Arial"/>
                <a:cs typeface="Arial"/>
              </a:rPr>
              <a:t> </a:t>
            </a:r>
            <a:r>
              <a:rPr lang="es-ES" sz="1800" b="1" spc="-10" dirty="0">
                <a:latin typeface="Arial"/>
                <a:cs typeface="Arial"/>
              </a:rPr>
              <a:t>vigente.</a:t>
            </a:r>
            <a:endParaRPr lang="es-ES" sz="1800" dirty="0">
              <a:latin typeface="Arial"/>
              <a:cs typeface="Arial"/>
            </a:endParaRPr>
          </a:p>
        </p:txBody>
      </p:sp>
      <p:pic>
        <p:nvPicPr>
          <p:cNvPr id="2050" name="Picture 2" descr="Política de Seguridad y Salud en el Trabajo | Temporal S.A">
            <a:extLst>
              <a:ext uri="{FF2B5EF4-FFF2-40B4-BE49-F238E27FC236}">
                <a16:creationId xmlns:a16="http://schemas.microsoft.com/office/drawing/2014/main" id="{45CFF7C7-BD32-4B15-9026-26A52FFBCE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1715" y="2345633"/>
            <a:ext cx="3727175" cy="30745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1DF92399-14A1-4DD7-80A1-AD14DBD9D3C9}"/>
              </a:ext>
            </a:extLst>
          </p:cNvPr>
          <p:cNvSpPr/>
          <p:nvPr/>
        </p:nvSpPr>
        <p:spPr>
          <a:xfrm>
            <a:off x="1254931" y="6245807"/>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2405081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DBF5C3A-DEC4-4341-BC43-E96DB8330DB7}"/>
              </a:ext>
            </a:extLst>
          </p:cNvPr>
          <p:cNvSpPr txBox="1"/>
          <p:nvPr/>
        </p:nvSpPr>
        <p:spPr>
          <a:xfrm>
            <a:off x="3877126" y="1590261"/>
            <a:ext cx="7254700" cy="4841838"/>
          </a:xfrm>
          <a:prstGeom prst="rect">
            <a:avLst/>
          </a:prstGeom>
          <a:noFill/>
        </p:spPr>
        <p:txBody>
          <a:bodyPr wrap="square" rtlCol="0">
            <a:spAutoFit/>
          </a:bodyPr>
          <a:lstStyle/>
          <a:p>
            <a:pPr marL="241300" marR="643890" indent="-228600" algn="just">
              <a:lnSpc>
                <a:spcPct val="120000"/>
              </a:lnSpc>
              <a:spcBef>
                <a:spcPts val="100"/>
              </a:spcBef>
              <a:buSzPct val="95454"/>
              <a:buFont typeface="Wingdings"/>
              <a:buChar char=""/>
              <a:tabLst>
                <a:tab pos="241300" algn="l"/>
              </a:tabLst>
            </a:pPr>
            <a:r>
              <a:rPr lang="es-ES" sz="1800" spc="-5" dirty="0">
                <a:latin typeface="Arial MT"/>
                <a:cs typeface="Arial MT"/>
              </a:rPr>
              <a:t>Cumplir</a:t>
            </a:r>
            <a:r>
              <a:rPr lang="es-ES" sz="1800" spc="20" dirty="0">
                <a:latin typeface="Arial MT"/>
                <a:cs typeface="Arial MT"/>
              </a:rPr>
              <a:t> </a:t>
            </a:r>
            <a:r>
              <a:rPr lang="es-ES" sz="1800" spc="-5" dirty="0">
                <a:latin typeface="Arial MT"/>
                <a:cs typeface="Arial MT"/>
              </a:rPr>
              <a:t>con</a:t>
            </a:r>
            <a:r>
              <a:rPr lang="es-ES" sz="1800" spc="5" dirty="0">
                <a:latin typeface="Arial MT"/>
                <a:cs typeface="Arial MT"/>
              </a:rPr>
              <a:t> </a:t>
            </a:r>
            <a:r>
              <a:rPr lang="es-ES" sz="1800" dirty="0">
                <a:latin typeface="Arial MT"/>
                <a:cs typeface="Arial MT"/>
              </a:rPr>
              <a:t>la</a:t>
            </a:r>
            <a:r>
              <a:rPr lang="es-ES" sz="1800" spc="10" dirty="0">
                <a:latin typeface="Arial MT"/>
                <a:cs typeface="Arial MT"/>
              </a:rPr>
              <a:t> </a:t>
            </a:r>
            <a:r>
              <a:rPr lang="es-ES" sz="1800" spc="-5" dirty="0">
                <a:latin typeface="Arial MT"/>
                <a:cs typeface="Arial MT"/>
              </a:rPr>
              <a:t>normatividad</a:t>
            </a:r>
            <a:r>
              <a:rPr lang="es-ES" sz="1800" spc="35" dirty="0">
                <a:latin typeface="Arial MT"/>
                <a:cs typeface="Arial MT"/>
              </a:rPr>
              <a:t> </a:t>
            </a:r>
            <a:r>
              <a:rPr lang="es-ES" sz="1800" spc="-5" dirty="0">
                <a:latin typeface="Arial MT"/>
                <a:cs typeface="Arial MT"/>
              </a:rPr>
              <a:t>nacional</a:t>
            </a:r>
            <a:r>
              <a:rPr lang="es-ES" sz="1800" spc="10" dirty="0">
                <a:latin typeface="Arial MT"/>
                <a:cs typeface="Arial MT"/>
              </a:rPr>
              <a:t> </a:t>
            </a:r>
            <a:r>
              <a:rPr lang="es-ES" sz="1800" spc="-5" dirty="0">
                <a:latin typeface="Arial MT"/>
                <a:cs typeface="Arial MT"/>
              </a:rPr>
              <a:t>vigente</a:t>
            </a:r>
            <a:r>
              <a:rPr lang="es-ES" sz="1800" spc="20" dirty="0">
                <a:latin typeface="Arial MT"/>
                <a:cs typeface="Arial MT"/>
              </a:rPr>
              <a:t> </a:t>
            </a:r>
            <a:r>
              <a:rPr lang="es-ES" sz="1800" spc="-5" dirty="0">
                <a:latin typeface="Arial MT"/>
                <a:cs typeface="Arial MT"/>
              </a:rPr>
              <a:t>aplicable</a:t>
            </a:r>
            <a:r>
              <a:rPr lang="es-ES" sz="1800" spc="5" dirty="0">
                <a:latin typeface="Arial MT"/>
                <a:cs typeface="Arial MT"/>
              </a:rPr>
              <a:t> </a:t>
            </a:r>
            <a:r>
              <a:rPr lang="es-ES" sz="1800" spc="-5" dirty="0">
                <a:latin typeface="Arial MT"/>
                <a:cs typeface="Arial MT"/>
              </a:rPr>
              <a:t>en</a:t>
            </a:r>
            <a:r>
              <a:rPr lang="es-ES" sz="1800" spc="10" dirty="0">
                <a:latin typeface="Arial MT"/>
                <a:cs typeface="Arial MT"/>
              </a:rPr>
              <a:t> </a:t>
            </a:r>
            <a:r>
              <a:rPr lang="es-ES" sz="1800" spc="-5" dirty="0">
                <a:latin typeface="Arial MT"/>
                <a:cs typeface="Arial MT"/>
              </a:rPr>
              <a:t>materia</a:t>
            </a:r>
            <a:r>
              <a:rPr lang="es-ES" sz="1800" spc="40" dirty="0">
                <a:latin typeface="Arial MT"/>
                <a:cs typeface="Arial MT"/>
              </a:rPr>
              <a:t> </a:t>
            </a:r>
            <a:r>
              <a:rPr lang="es-ES" sz="1800" spc="-5" dirty="0">
                <a:latin typeface="Arial MT"/>
                <a:cs typeface="Arial MT"/>
              </a:rPr>
              <a:t>de</a:t>
            </a:r>
            <a:r>
              <a:rPr lang="es-ES" sz="1800" spc="10" dirty="0">
                <a:latin typeface="Arial MT"/>
                <a:cs typeface="Arial MT"/>
              </a:rPr>
              <a:t> </a:t>
            </a:r>
            <a:r>
              <a:rPr lang="es-ES" sz="1800" spc="-5" dirty="0">
                <a:latin typeface="Arial MT"/>
                <a:cs typeface="Arial MT"/>
              </a:rPr>
              <a:t>riesgos </a:t>
            </a:r>
            <a:r>
              <a:rPr lang="es-ES" sz="1800" spc="-595" dirty="0">
                <a:latin typeface="Arial MT"/>
                <a:cs typeface="Arial MT"/>
              </a:rPr>
              <a:t> </a:t>
            </a:r>
            <a:r>
              <a:rPr lang="es-ES" sz="1800" spc="-5" dirty="0">
                <a:latin typeface="Arial MT"/>
                <a:cs typeface="Arial MT"/>
              </a:rPr>
              <a:t>laborales.</a:t>
            </a:r>
            <a:endParaRPr lang="es-ES" sz="1800" dirty="0">
              <a:latin typeface="Arial MT"/>
              <a:cs typeface="Arial MT"/>
            </a:endParaRPr>
          </a:p>
          <a:p>
            <a:pPr marL="241300" indent="-228600" algn="just">
              <a:lnSpc>
                <a:spcPct val="100000"/>
              </a:lnSpc>
              <a:spcBef>
                <a:spcPts val="1525"/>
              </a:spcBef>
              <a:buSzPct val="95454"/>
              <a:buFont typeface="Wingdings"/>
              <a:buChar char=""/>
              <a:tabLst>
                <a:tab pos="241300" algn="l"/>
              </a:tabLst>
            </a:pPr>
            <a:r>
              <a:rPr lang="es-ES" sz="1800" spc="-5" dirty="0">
                <a:latin typeface="Arial MT"/>
                <a:cs typeface="Arial MT"/>
              </a:rPr>
              <a:t>Identificar</a:t>
            </a:r>
            <a:r>
              <a:rPr lang="es-ES" sz="1800" spc="20" dirty="0">
                <a:latin typeface="Arial MT"/>
                <a:cs typeface="Arial MT"/>
              </a:rPr>
              <a:t> </a:t>
            </a:r>
            <a:r>
              <a:rPr lang="es-ES" sz="1800" spc="-5" dirty="0">
                <a:latin typeface="Arial MT"/>
                <a:cs typeface="Arial MT"/>
              </a:rPr>
              <a:t>los</a:t>
            </a:r>
            <a:r>
              <a:rPr lang="es-ES" sz="1800" spc="5" dirty="0">
                <a:latin typeface="Arial MT"/>
                <a:cs typeface="Arial MT"/>
              </a:rPr>
              <a:t> </a:t>
            </a:r>
            <a:r>
              <a:rPr lang="es-ES" sz="1800" spc="-5" dirty="0">
                <a:latin typeface="Arial MT"/>
                <a:cs typeface="Arial MT"/>
              </a:rPr>
              <a:t>peligros,</a:t>
            </a:r>
            <a:r>
              <a:rPr lang="es-ES" sz="1800" spc="10" dirty="0">
                <a:latin typeface="Arial MT"/>
                <a:cs typeface="Arial MT"/>
              </a:rPr>
              <a:t> </a:t>
            </a:r>
            <a:r>
              <a:rPr lang="es-ES" sz="1800" spc="-5" dirty="0">
                <a:latin typeface="Arial MT"/>
                <a:cs typeface="Arial MT"/>
              </a:rPr>
              <a:t>evaluar</a:t>
            </a:r>
            <a:r>
              <a:rPr lang="es-ES" sz="1800" spc="20" dirty="0">
                <a:latin typeface="Arial MT"/>
                <a:cs typeface="Arial MT"/>
              </a:rPr>
              <a:t> </a:t>
            </a:r>
            <a:r>
              <a:rPr lang="es-ES" sz="1800" spc="-5" dirty="0">
                <a:latin typeface="Arial MT"/>
                <a:cs typeface="Arial MT"/>
              </a:rPr>
              <a:t>y</a:t>
            </a:r>
            <a:r>
              <a:rPr lang="es-ES" sz="1800" spc="15" dirty="0">
                <a:latin typeface="Arial MT"/>
                <a:cs typeface="Arial MT"/>
              </a:rPr>
              <a:t> </a:t>
            </a:r>
            <a:r>
              <a:rPr lang="es-ES" sz="1800" spc="-5" dirty="0">
                <a:latin typeface="Arial MT"/>
                <a:cs typeface="Arial MT"/>
              </a:rPr>
              <a:t>valorar</a:t>
            </a:r>
            <a:r>
              <a:rPr lang="es-ES" sz="1800" spc="20" dirty="0">
                <a:latin typeface="Arial MT"/>
                <a:cs typeface="Arial MT"/>
              </a:rPr>
              <a:t> </a:t>
            </a:r>
            <a:r>
              <a:rPr lang="es-ES" sz="1800" spc="-5" dirty="0">
                <a:latin typeface="Arial MT"/>
                <a:cs typeface="Arial MT"/>
              </a:rPr>
              <a:t>los</a:t>
            </a:r>
            <a:r>
              <a:rPr lang="es-ES" sz="1800" spc="20" dirty="0">
                <a:latin typeface="Arial MT"/>
                <a:cs typeface="Arial MT"/>
              </a:rPr>
              <a:t> </a:t>
            </a:r>
            <a:r>
              <a:rPr lang="es-ES" sz="1800" dirty="0">
                <a:latin typeface="Arial MT"/>
                <a:cs typeface="Arial MT"/>
              </a:rPr>
              <a:t>riesgos,</a:t>
            </a:r>
            <a:r>
              <a:rPr lang="es-ES" sz="1800" spc="5" dirty="0">
                <a:latin typeface="Arial MT"/>
                <a:cs typeface="Arial MT"/>
              </a:rPr>
              <a:t> </a:t>
            </a:r>
            <a:r>
              <a:rPr lang="es-ES" sz="1800" dirty="0">
                <a:latin typeface="Arial MT"/>
                <a:cs typeface="Arial MT"/>
              </a:rPr>
              <a:t>estableciendo</a:t>
            </a:r>
            <a:r>
              <a:rPr lang="es-ES" sz="1800" spc="5" dirty="0">
                <a:latin typeface="Arial MT"/>
                <a:cs typeface="Arial MT"/>
              </a:rPr>
              <a:t> </a:t>
            </a:r>
            <a:r>
              <a:rPr lang="es-ES" sz="1800" spc="-5" dirty="0">
                <a:latin typeface="Arial MT"/>
                <a:cs typeface="Arial MT"/>
              </a:rPr>
              <a:t>los</a:t>
            </a:r>
            <a:r>
              <a:rPr lang="es-ES" sz="1800" spc="5" dirty="0">
                <a:latin typeface="Arial MT"/>
                <a:cs typeface="Arial MT"/>
              </a:rPr>
              <a:t> </a:t>
            </a:r>
            <a:r>
              <a:rPr lang="es-ES" sz="1800" spc="-5" dirty="0">
                <a:latin typeface="Arial MT"/>
                <a:cs typeface="Arial MT"/>
              </a:rPr>
              <a:t>respectivos</a:t>
            </a:r>
            <a:endParaRPr lang="es-ES" sz="1800" dirty="0">
              <a:latin typeface="Arial MT"/>
              <a:cs typeface="Arial MT"/>
            </a:endParaRPr>
          </a:p>
          <a:p>
            <a:pPr marL="241300" algn="just">
              <a:lnSpc>
                <a:spcPct val="100000"/>
              </a:lnSpc>
              <a:spcBef>
                <a:spcPts val="530"/>
              </a:spcBef>
            </a:pPr>
            <a:r>
              <a:rPr lang="es-ES" sz="1800" spc="-5" dirty="0">
                <a:latin typeface="Arial MT"/>
                <a:cs typeface="Arial MT"/>
              </a:rPr>
              <a:t>controles</a:t>
            </a:r>
            <a:r>
              <a:rPr lang="es-ES" sz="1800" spc="10" dirty="0">
                <a:latin typeface="Arial MT"/>
                <a:cs typeface="Arial MT"/>
              </a:rPr>
              <a:t> </a:t>
            </a:r>
            <a:r>
              <a:rPr lang="es-ES" sz="1800" spc="-5" dirty="0">
                <a:latin typeface="Arial MT"/>
                <a:cs typeface="Arial MT"/>
              </a:rPr>
              <a:t>tanto</a:t>
            </a:r>
            <a:r>
              <a:rPr lang="es-ES" sz="1800" spc="5" dirty="0">
                <a:latin typeface="Arial MT"/>
                <a:cs typeface="Arial MT"/>
              </a:rPr>
              <a:t> </a:t>
            </a:r>
            <a:r>
              <a:rPr lang="es-ES" sz="1800" spc="-5" dirty="0">
                <a:latin typeface="Arial MT"/>
                <a:cs typeface="Arial MT"/>
              </a:rPr>
              <a:t>en</a:t>
            </a:r>
            <a:r>
              <a:rPr lang="es-ES" sz="1800" spc="5" dirty="0">
                <a:latin typeface="Arial MT"/>
                <a:cs typeface="Arial MT"/>
              </a:rPr>
              <a:t> </a:t>
            </a:r>
            <a:r>
              <a:rPr lang="es-ES" sz="1800" spc="-5" dirty="0">
                <a:latin typeface="Arial MT"/>
                <a:cs typeface="Arial MT"/>
              </a:rPr>
              <a:t>las</a:t>
            </a:r>
            <a:r>
              <a:rPr lang="es-ES" sz="1800" spc="15" dirty="0">
                <a:latin typeface="Arial MT"/>
                <a:cs typeface="Arial MT"/>
              </a:rPr>
              <a:t> </a:t>
            </a:r>
            <a:r>
              <a:rPr lang="es-ES" sz="1800" spc="-5" dirty="0">
                <a:latin typeface="Arial MT"/>
                <a:cs typeface="Arial MT"/>
              </a:rPr>
              <a:t>áreas</a:t>
            </a:r>
            <a:r>
              <a:rPr lang="es-ES" sz="1800" spc="15" dirty="0">
                <a:latin typeface="Arial MT"/>
                <a:cs typeface="Arial MT"/>
              </a:rPr>
              <a:t> </a:t>
            </a:r>
            <a:r>
              <a:rPr lang="es-ES" sz="1800" spc="-5" dirty="0">
                <a:latin typeface="Arial MT"/>
                <a:cs typeface="Arial MT"/>
              </a:rPr>
              <a:t>operativas</a:t>
            </a:r>
            <a:r>
              <a:rPr lang="es-ES" sz="1800" spc="30" dirty="0">
                <a:latin typeface="Arial MT"/>
                <a:cs typeface="Arial MT"/>
              </a:rPr>
              <a:t> </a:t>
            </a:r>
            <a:r>
              <a:rPr lang="es-ES" sz="1800" spc="-5" dirty="0">
                <a:latin typeface="Arial MT"/>
                <a:cs typeface="Arial MT"/>
              </a:rPr>
              <a:t>y</a:t>
            </a:r>
            <a:r>
              <a:rPr lang="es-ES" sz="1800" spc="10" dirty="0">
                <a:latin typeface="Arial MT"/>
                <a:cs typeface="Arial MT"/>
              </a:rPr>
              <a:t> </a:t>
            </a:r>
            <a:r>
              <a:rPr lang="es-ES" sz="1800" spc="-5" dirty="0">
                <a:latin typeface="Arial MT"/>
                <a:cs typeface="Arial MT"/>
              </a:rPr>
              <a:t>administrativas.</a:t>
            </a:r>
            <a:endParaRPr lang="es-ES" sz="1800" dirty="0">
              <a:latin typeface="Arial MT"/>
              <a:cs typeface="Arial MT"/>
            </a:endParaRPr>
          </a:p>
          <a:p>
            <a:pPr marL="241300" marR="34290" indent="-228600" algn="just">
              <a:lnSpc>
                <a:spcPct val="120100"/>
              </a:lnSpc>
              <a:spcBef>
                <a:spcPts val="1005"/>
              </a:spcBef>
              <a:buSzPct val="95454"/>
              <a:buFont typeface="Wingdings"/>
              <a:buChar char=""/>
              <a:tabLst>
                <a:tab pos="241300" algn="l"/>
              </a:tabLst>
            </a:pPr>
            <a:r>
              <a:rPr lang="es-ES" sz="1800" spc="-5" dirty="0">
                <a:latin typeface="Arial MT"/>
                <a:cs typeface="Arial MT"/>
              </a:rPr>
              <a:t>Garantizar</a:t>
            </a:r>
            <a:r>
              <a:rPr lang="es-ES" sz="1800" spc="30" dirty="0">
                <a:latin typeface="Arial MT"/>
                <a:cs typeface="Arial MT"/>
              </a:rPr>
              <a:t> </a:t>
            </a:r>
            <a:r>
              <a:rPr lang="es-ES" sz="1800" spc="-5" dirty="0">
                <a:latin typeface="Arial MT"/>
                <a:cs typeface="Arial MT"/>
              </a:rPr>
              <a:t>la</a:t>
            </a:r>
            <a:r>
              <a:rPr lang="es-ES" sz="1800" spc="15" dirty="0">
                <a:latin typeface="Arial MT"/>
                <a:cs typeface="Arial MT"/>
              </a:rPr>
              <a:t> </a:t>
            </a:r>
            <a:r>
              <a:rPr lang="es-ES" sz="1800" spc="-5" dirty="0">
                <a:latin typeface="Arial MT"/>
                <a:cs typeface="Arial MT"/>
              </a:rPr>
              <a:t>mejora</a:t>
            </a:r>
            <a:r>
              <a:rPr lang="es-ES" sz="1800" spc="40" dirty="0">
                <a:latin typeface="Arial MT"/>
                <a:cs typeface="Arial MT"/>
              </a:rPr>
              <a:t> </a:t>
            </a:r>
            <a:r>
              <a:rPr lang="es-ES" sz="1800" spc="-5" dirty="0">
                <a:latin typeface="Arial MT"/>
                <a:cs typeface="Arial MT"/>
              </a:rPr>
              <a:t>continua</a:t>
            </a:r>
            <a:r>
              <a:rPr lang="es-ES" sz="1800" spc="5" dirty="0">
                <a:latin typeface="Arial MT"/>
                <a:cs typeface="Arial MT"/>
              </a:rPr>
              <a:t> </a:t>
            </a:r>
            <a:r>
              <a:rPr lang="es-ES" sz="1800" spc="-5" dirty="0">
                <a:latin typeface="Arial MT"/>
                <a:cs typeface="Arial MT"/>
              </a:rPr>
              <a:t>del</a:t>
            </a:r>
            <a:r>
              <a:rPr lang="es-ES" sz="1800" spc="20" dirty="0">
                <a:latin typeface="Arial MT"/>
                <a:cs typeface="Arial MT"/>
              </a:rPr>
              <a:t> </a:t>
            </a:r>
            <a:r>
              <a:rPr lang="es-ES" sz="1800" dirty="0">
                <a:latin typeface="Arial MT"/>
                <a:cs typeface="Arial MT"/>
              </a:rPr>
              <a:t>Sg-</a:t>
            </a:r>
            <a:r>
              <a:rPr lang="es-ES" sz="1800" dirty="0" err="1">
                <a:latin typeface="Arial MT"/>
                <a:cs typeface="Arial MT"/>
              </a:rPr>
              <a:t>sst</a:t>
            </a:r>
            <a:r>
              <a:rPr lang="es-ES" sz="1800" dirty="0">
                <a:latin typeface="Arial MT"/>
                <a:cs typeface="Arial MT"/>
              </a:rPr>
              <a:t>,</a:t>
            </a:r>
            <a:r>
              <a:rPr lang="es-ES" sz="1800" spc="5" dirty="0">
                <a:latin typeface="Arial MT"/>
                <a:cs typeface="Arial MT"/>
              </a:rPr>
              <a:t> </a:t>
            </a:r>
            <a:r>
              <a:rPr lang="es-ES" sz="1800" spc="-5" dirty="0">
                <a:latin typeface="Arial MT"/>
                <a:cs typeface="Arial MT"/>
              </a:rPr>
              <a:t>mediante</a:t>
            </a:r>
            <a:r>
              <a:rPr lang="es-ES" sz="1800" spc="25" dirty="0">
                <a:latin typeface="Arial MT"/>
                <a:cs typeface="Arial MT"/>
              </a:rPr>
              <a:t> </a:t>
            </a:r>
            <a:r>
              <a:rPr lang="es-ES" sz="1800" spc="-5" dirty="0">
                <a:latin typeface="Arial MT"/>
                <a:cs typeface="Arial MT"/>
              </a:rPr>
              <a:t>la</a:t>
            </a:r>
            <a:r>
              <a:rPr lang="es-ES" sz="1800" spc="15" dirty="0">
                <a:latin typeface="Arial MT"/>
                <a:cs typeface="Arial MT"/>
              </a:rPr>
              <a:t> </a:t>
            </a:r>
            <a:r>
              <a:rPr lang="es-ES" sz="1800" spc="-5" dirty="0">
                <a:latin typeface="Arial MT"/>
                <a:cs typeface="Arial MT"/>
              </a:rPr>
              <a:t>colaboración</a:t>
            </a:r>
            <a:r>
              <a:rPr lang="es-ES" sz="1800" spc="10" dirty="0">
                <a:latin typeface="Arial MT"/>
                <a:cs typeface="Arial MT"/>
              </a:rPr>
              <a:t> </a:t>
            </a:r>
            <a:r>
              <a:rPr lang="es-ES" sz="1800" spc="-5" dirty="0">
                <a:latin typeface="Arial MT"/>
                <a:cs typeface="Arial MT"/>
              </a:rPr>
              <a:t>y</a:t>
            </a:r>
            <a:r>
              <a:rPr lang="es-ES" sz="1800" spc="10" dirty="0">
                <a:latin typeface="Arial MT"/>
                <a:cs typeface="Arial MT"/>
              </a:rPr>
              <a:t> </a:t>
            </a:r>
            <a:r>
              <a:rPr lang="es-ES" sz="1800" spc="-5" dirty="0">
                <a:latin typeface="Arial MT"/>
                <a:cs typeface="Arial MT"/>
              </a:rPr>
              <a:t>participación </a:t>
            </a:r>
            <a:r>
              <a:rPr lang="es-ES" sz="1800" spc="-600" dirty="0">
                <a:latin typeface="Arial MT"/>
                <a:cs typeface="Arial MT"/>
              </a:rPr>
              <a:t> </a:t>
            </a:r>
            <a:r>
              <a:rPr lang="es-ES" sz="1800" spc="-5" dirty="0">
                <a:latin typeface="Arial MT"/>
                <a:cs typeface="Arial MT"/>
              </a:rPr>
              <a:t>de</a:t>
            </a:r>
            <a:r>
              <a:rPr lang="es-ES" sz="1800" spc="10" dirty="0">
                <a:latin typeface="Arial MT"/>
                <a:cs typeface="Arial MT"/>
              </a:rPr>
              <a:t> </a:t>
            </a:r>
            <a:r>
              <a:rPr lang="es-ES" sz="1800" spc="-5" dirty="0">
                <a:latin typeface="Arial MT"/>
                <a:cs typeface="Arial MT"/>
              </a:rPr>
              <a:t>los</a:t>
            </a:r>
            <a:r>
              <a:rPr lang="es-ES" sz="1800" spc="10" dirty="0">
                <a:latin typeface="Arial MT"/>
                <a:cs typeface="Arial MT"/>
              </a:rPr>
              <a:t> </a:t>
            </a:r>
            <a:r>
              <a:rPr lang="es-ES" sz="1800" spc="-5" dirty="0">
                <a:latin typeface="Arial MT"/>
                <a:cs typeface="Arial MT"/>
              </a:rPr>
              <a:t>trabajadores</a:t>
            </a:r>
            <a:r>
              <a:rPr lang="es-ES" sz="1800" spc="25" dirty="0">
                <a:latin typeface="Arial MT"/>
                <a:cs typeface="Arial MT"/>
              </a:rPr>
              <a:t> </a:t>
            </a:r>
            <a:r>
              <a:rPr lang="es-ES" sz="1800" spc="-5" dirty="0">
                <a:latin typeface="Arial MT"/>
                <a:cs typeface="Arial MT"/>
              </a:rPr>
              <a:t>en</a:t>
            </a:r>
            <a:r>
              <a:rPr lang="es-ES" sz="1800" spc="10" dirty="0">
                <a:latin typeface="Arial MT"/>
                <a:cs typeface="Arial MT"/>
              </a:rPr>
              <a:t> </a:t>
            </a:r>
            <a:r>
              <a:rPr lang="es-ES" sz="1800" spc="-5" dirty="0">
                <a:latin typeface="Arial MT"/>
                <a:cs typeface="Arial MT"/>
              </a:rPr>
              <a:t>la</a:t>
            </a:r>
            <a:r>
              <a:rPr lang="es-ES" sz="1800" dirty="0">
                <a:latin typeface="Arial MT"/>
                <a:cs typeface="Arial MT"/>
              </a:rPr>
              <a:t> </a:t>
            </a:r>
            <a:r>
              <a:rPr lang="es-ES" sz="1800" spc="-5" dirty="0">
                <a:latin typeface="Arial MT"/>
                <a:cs typeface="Arial MT"/>
              </a:rPr>
              <a:t>realización</a:t>
            </a:r>
            <a:r>
              <a:rPr lang="es-ES" sz="1800" spc="10" dirty="0">
                <a:latin typeface="Arial MT"/>
                <a:cs typeface="Arial MT"/>
              </a:rPr>
              <a:t> </a:t>
            </a:r>
            <a:r>
              <a:rPr lang="es-ES" sz="1800" spc="-5" dirty="0">
                <a:latin typeface="Arial MT"/>
                <a:cs typeface="Arial MT"/>
              </a:rPr>
              <a:t>de</a:t>
            </a:r>
            <a:r>
              <a:rPr lang="es-ES" sz="1800" spc="10" dirty="0">
                <a:latin typeface="Arial MT"/>
                <a:cs typeface="Arial MT"/>
              </a:rPr>
              <a:t> </a:t>
            </a:r>
            <a:r>
              <a:rPr lang="es-ES" sz="1800" spc="-5" dirty="0">
                <a:latin typeface="Arial MT"/>
                <a:cs typeface="Arial MT"/>
              </a:rPr>
              <a:t>actividades,</a:t>
            </a:r>
            <a:r>
              <a:rPr lang="es-ES" sz="1800" spc="10" dirty="0">
                <a:latin typeface="Arial MT"/>
                <a:cs typeface="Arial MT"/>
              </a:rPr>
              <a:t> </a:t>
            </a:r>
            <a:r>
              <a:rPr lang="es-ES" sz="1800" spc="-5" dirty="0">
                <a:latin typeface="Arial MT"/>
                <a:cs typeface="Arial MT"/>
              </a:rPr>
              <a:t>para</a:t>
            </a:r>
            <a:r>
              <a:rPr lang="es-ES" sz="1800" spc="5" dirty="0">
                <a:latin typeface="Arial MT"/>
                <a:cs typeface="Arial MT"/>
              </a:rPr>
              <a:t> </a:t>
            </a:r>
            <a:r>
              <a:rPr lang="es-ES" sz="1800" dirty="0">
                <a:latin typeface="Arial MT"/>
                <a:cs typeface="Arial MT"/>
              </a:rPr>
              <a:t>la</a:t>
            </a:r>
            <a:r>
              <a:rPr lang="es-ES" sz="1800" spc="5" dirty="0">
                <a:latin typeface="Arial MT"/>
                <a:cs typeface="Arial MT"/>
              </a:rPr>
              <a:t> </a:t>
            </a:r>
            <a:r>
              <a:rPr lang="es-ES" sz="1800" spc="-5" dirty="0">
                <a:latin typeface="Arial MT"/>
                <a:cs typeface="Arial MT"/>
              </a:rPr>
              <a:t>seguridad</a:t>
            </a:r>
            <a:r>
              <a:rPr lang="es-ES" sz="1800" spc="10" dirty="0">
                <a:latin typeface="Arial MT"/>
                <a:cs typeface="Arial MT"/>
              </a:rPr>
              <a:t> </a:t>
            </a:r>
            <a:r>
              <a:rPr lang="es-ES" sz="1800" spc="-5" dirty="0">
                <a:latin typeface="Arial MT"/>
                <a:cs typeface="Arial MT"/>
              </a:rPr>
              <a:t>y</a:t>
            </a:r>
            <a:r>
              <a:rPr lang="es-ES" sz="1800" spc="10" dirty="0">
                <a:latin typeface="Arial MT"/>
                <a:cs typeface="Arial MT"/>
              </a:rPr>
              <a:t> </a:t>
            </a:r>
            <a:r>
              <a:rPr lang="es-ES" sz="1800" spc="-5" dirty="0">
                <a:latin typeface="Arial MT"/>
                <a:cs typeface="Arial MT"/>
              </a:rPr>
              <a:t>salud</a:t>
            </a:r>
            <a:r>
              <a:rPr lang="es-ES" sz="1800" spc="5" dirty="0">
                <a:latin typeface="Arial MT"/>
                <a:cs typeface="Arial MT"/>
              </a:rPr>
              <a:t> </a:t>
            </a:r>
            <a:r>
              <a:rPr lang="es-ES" sz="1800" spc="-5" dirty="0">
                <a:latin typeface="Arial MT"/>
                <a:cs typeface="Arial MT"/>
              </a:rPr>
              <a:t>de </a:t>
            </a:r>
            <a:r>
              <a:rPr lang="es-ES" sz="1800" dirty="0">
                <a:latin typeface="Arial MT"/>
                <a:cs typeface="Arial MT"/>
              </a:rPr>
              <a:t> </a:t>
            </a:r>
            <a:r>
              <a:rPr lang="es-ES" sz="1800" spc="-5" dirty="0">
                <a:latin typeface="Arial MT"/>
                <a:cs typeface="Arial MT"/>
              </a:rPr>
              <a:t>todos</a:t>
            </a:r>
            <a:r>
              <a:rPr lang="es-ES" sz="1800" dirty="0">
                <a:latin typeface="Arial MT"/>
                <a:cs typeface="Arial MT"/>
              </a:rPr>
              <a:t> </a:t>
            </a:r>
            <a:r>
              <a:rPr lang="es-ES" sz="1800" spc="-5" dirty="0">
                <a:latin typeface="Arial MT"/>
                <a:cs typeface="Arial MT"/>
              </a:rPr>
              <a:t>los trabajadores.</a:t>
            </a:r>
            <a:endParaRPr lang="es-ES" sz="1800" dirty="0">
              <a:latin typeface="Arial MT"/>
              <a:cs typeface="Arial MT"/>
            </a:endParaRPr>
          </a:p>
          <a:p>
            <a:pPr marL="241300" marR="1356360" indent="-228600" algn="just">
              <a:lnSpc>
                <a:spcPct val="120100"/>
              </a:lnSpc>
              <a:spcBef>
                <a:spcPts val="990"/>
              </a:spcBef>
              <a:buSzPct val="95454"/>
              <a:buFont typeface="Wingdings"/>
              <a:buChar char=""/>
              <a:tabLst>
                <a:tab pos="241300" algn="l"/>
              </a:tabLst>
            </a:pPr>
            <a:r>
              <a:rPr lang="es-ES" sz="1800" spc="-5" dirty="0">
                <a:latin typeface="Arial MT"/>
                <a:cs typeface="Arial MT"/>
              </a:rPr>
              <a:t>Responder</a:t>
            </a:r>
            <a:r>
              <a:rPr lang="es-ES" sz="1800" spc="35" dirty="0">
                <a:latin typeface="Arial MT"/>
                <a:cs typeface="Arial MT"/>
              </a:rPr>
              <a:t> </a:t>
            </a:r>
            <a:r>
              <a:rPr lang="es-ES" sz="1800" spc="-5" dirty="0">
                <a:latin typeface="Arial MT"/>
                <a:cs typeface="Arial MT"/>
              </a:rPr>
              <a:t>oportunamente</a:t>
            </a:r>
            <a:r>
              <a:rPr lang="es-ES" sz="1800" spc="40" dirty="0">
                <a:latin typeface="Arial MT"/>
                <a:cs typeface="Arial MT"/>
              </a:rPr>
              <a:t> </a:t>
            </a:r>
            <a:r>
              <a:rPr lang="es-ES" sz="1800" spc="-5" dirty="0">
                <a:latin typeface="Arial MT"/>
                <a:cs typeface="Arial MT"/>
              </a:rPr>
              <a:t>las</a:t>
            </a:r>
            <a:r>
              <a:rPr lang="es-ES" sz="1800" spc="10" dirty="0">
                <a:latin typeface="Arial MT"/>
                <a:cs typeface="Arial MT"/>
              </a:rPr>
              <a:t> </a:t>
            </a:r>
            <a:r>
              <a:rPr lang="es-ES" sz="1800" spc="-5" dirty="0">
                <a:latin typeface="Arial MT"/>
                <a:cs typeface="Arial MT"/>
              </a:rPr>
              <a:t>inquietudes</a:t>
            </a:r>
            <a:r>
              <a:rPr lang="es-ES" sz="1800" spc="5" dirty="0">
                <a:latin typeface="Arial MT"/>
                <a:cs typeface="Arial MT"/>
              </a:rPr>
              <a:t> </a:t>
            </a:r>
            <a:r>
              <a:rPr lang="es-ES" sz="1800" spc="-5" dirty="0">
                <a:latin typeface="Arial MT"/>
                <a:cs typeface="Arial MT"/>
              </a:rPr>
              <a:t>que</a:t>
            </a:r>
            <a:r>
              <a:rPr lang="es-ES" sz="1800" spc="25" dirty="0">
                <a:latin typeface="Arial MT"/>
                <a:cs typeface="Arial MT"/>
              </a:rPr>
              <a:t> </a:t>
            </a:r>
            <a:r>
              <a:rPr lang="es-ES" sz="1800" spc="-5" dirty="0">
                <a:latin typeface="Arial MT"/>
                <a:cs typeface="Arial MT"/>
              </a:rPr>
              <a:t>provienen</a:t>
            </a:r>
            <a:r>
              <a:rPr lang="es-ES" sz="1800" spc="20" dirty="0">
                <a:latin typeface="Arial MT"/>
                <a:cs typeface="Arial MT"/>
              </a:rPr>
              <a:t> </a:t>
            </a:r>
            <a:r>
              <a:rPr lang="es-ES" sz="1800" spc="-5" dirty="0">
                <a:latin typeface="Arial MT"/>
                <a:cs typeface="Arial MT"/>
              </a:rPr>
              <a:t>de</a:t>
            </a:r>
            <a:r>
              <a:rPr lang="es-ES" sz="1800" spc="10" dirty="0">
                <a:latin typeface="Arial MT"/>
                <a:cs typeface="Arial MT"/>
              </a:rPr>
              <a:t> </a:t>
            </a:r>
            <a:r>
              <a:rPr lang="es-ES" sz="1800" spc="-5" dirty="0">
                <a:latin typeface="Arial MT"/>
                <a:cs typeface="Arial MT"/>
              </a:rPr>
              <a:t>las</a:t>
            </a:r>
            <a:r>
              <a:rPr lang="es-ES" sz="1800" spc="10" dirty="0">
                <a:latin typeface="Arial MT"/>
                <a:cs typeface="Arial MT"/>
              </a:rPr>
              <a:t> </a:t>
            </a:r>
            <a:r>
              <a:rPr lang="es-ES" sz="1800" spc="-5" dirty="0">
                <a:latin typeface="Arial MT"/>
                <a:cs typeface="Arial MT"/>
              </a:rPr>
              <a:t>partes </a:t>
            </a:r>
            <a:r>
              <a:rPr lang="es-ES" sz="1800" spc="-595" dirty="0">
                <a:latin typeface="Arial MT"/>
                <a:cs typeface="Arial MT"/>
              </a:rPr>
              <a:t> </a:t>
            </a:r>
            <a:r>
              <a:rPr lang="es-ES" sz="1800" spc="-5" dirty="0">
                <a:latin typeface="Arial MT"/>
                <a:cs typeface="Arial MT"/>
              </a:rPr>
              <a:t>interesadas</a:t>
            </a:r>
            <a:r>
              <a:rPr lang="es-ES" sz="1800" spc="5" dirty="0">
                <a:latin typeface="Arial MT"/>
                <a:cs typeface="Arial MT"/>
              </a:rPr>
              <a:t> </a:t>
            </a:r>
            <a:r>
              <a:rPr lang="es-ES" sz="1800" spc="-5" dirty="0">
                <a:latin typeface="Arial MT"/>
                <a:cs typeface="Arial MT"/>
              </a:rPr>
              <a:t>en</a:t>
            </a:r>
            <a:r>
              <a:rPr lang="es-ES" sz="1800" dirty="0">
                <a:latin typeface="Arial MT"/>
                <a:cs typeface="Arial MT"/>
              </a:rPr>
              <a:t> </a:t>
            </a:r>
            <a:r>
              <a:rPr lang="es-ES" sz="1800" spc="-5" dirty="0">
                <a:latin typeface="Arial MT"/>
                <a:cs typeface="Arial MT"/>
              </a:rPr>
              <a:t>cuanto </a:t>
            </a:r>
            <a:r>
              <a:rPr lang="es-ES" sz="1800" dirty="0">
                <a:latin typeface="Arial MT"/>
                <a:cs typeface="Arial MT"/>
              </a:rPr>
              <a:t>al</a:t>
            </a:r>
            <a:r>
              <a:rPr lang="es-ES" sz="1800" spc="-10" dirty="0">
                <a:latin typeface="Arial MT"/>
                <a:cs typeface="Arial MT"/>
              </a:rPr>
              <a:t> </a:t>
            </a:r>
            <a:r>
              <a:rPr lang="es-ES" sz="1800" dirty="0" err="1">
                <a:latin typeface="Arial MT"/>
                <a:cs typeface="Arial MT"/>
              </a:rPr>
              <a:t>sg</a:t>
            </a:r>
            <a:r>
              <a:rPr lang="es-ES" dirty="0">
                <a:latin typeface="Arial MT"/>
                <a:cs typeface="Arial MT"/>
              </a:rPr>
              <a:t>- </a:t>
            </a:r>
            <a:r>
              <a:rPr lang="es-ES" sz="1800" dirty="0" err="1">
                <a:latin typeface="Arial MT"/>
                <a:cs typeface="Arial MT"/>
              </a:rPr>
              <a:t>sst</a:t>
            </a:r>
            <a:r>
              <a:rPr lang="es-ES" sz="1800" dirty="0">
                <a:latin typeface="Arial MT"/>
                <a:cs typeface="Arial MT"/>
              </a:rPr>
              <a:t>.</a:t>
            </a:r>
          </a:p>
          <a:p>
            <a:pPr marL="241300" indent="-228600" algn="just">
              <a:lnSpc>
                <a:spcPct val="100000"/>
              </a:lnSpc>
              <a:spcBef>
                <a:spcPts val="1525"/>
              </a:spcBef>
              <a:buSzPct val="95454"/>
              <a:buFont typeface="Wingdings"/>
              <a:buChar char=""/>
              <a:tabLst>
                <a:tab pos="241300" algn="l"/>
              </a:tabLst>
            </a:pPr>
            <a:r>
              <a:rPr lang="es-ES" sz="1800" spc="-5" dirty="0">
                <a:latin typeface="Arial MT"/>
                <a:cs typeface="Arial MT"/>
              </a:rPr>
              <a:t>Diseñar</a:t>
            </a:r>
            <a:r>
              <a:rPr lang="es-ES" sz="1800" spc="10" dirty="0">
                <a:latin typeface="Arial MT"/>
                <a:cs typeface="Arial MT"/>
              </a:rPr>
              <a:t> </a:t>
            </a:r>
            <a:r>
              <a:rPr lang="es-ES" sz="1800" spc="-5" dirty="0">
                <a:latin typeface="Arial MT"/>
                <a:cs typeface="Arial MT"/>
              </a:rPr>
              <a:t>y</a:t>
            </a:r>
            <a:r>
              <a:rPr lang="es-ES" sz="1800" spc="15" dirty="0">
                <a:latin typeface="Arial MT"/>
                <a:cs typeface="Arial MT"/>
              </a:rPr>
              <a:t> </a:t>
            </a:r>
            <a:r>
              <a:rPr lang="es-ES" sz="1800" dirty="0">
                <a:latin typeface="Arial MT"/>
                <a:cs typeface="Arial MT"/>
              </a:rPr>
              <a:t>desarrollar</a:t>
            </a:r>
            <a:r>
              <a:rPr lang="es-ES" sz="1800" spc="25" dirty="0">
                <a:latin typeface="Arial MT"/>
                <a:cs typeface="Arial MT"/>
              </a:rPr>
              <a:t> </a:t>
            </a:r>
            <a:r>
              <a:rPr lang="es-ES" sz="1800" spc="-5" dirty="0">
                <a:latin typeface="Arial MT"/>
                <a:cs typeface="Arial MT"/>
              </a:rPr>
              <a:t>las actividades</a:t>
            </a:r>
            <a:r>
              <a:rPr lang="es-ES" sz="1800" spc="15" dirty="0">
                <a:latin typeface="Arial MT"/>
                <a:cs typeface="Arial MT"/>
              </a:rPr>
              <a:t> </a:t>
            </a:r>
            <a:r>
              <a:rPr lang="es-ES" sz="1800" spc="-5" dirty="0">
                <a:latin typeface="Arial MT"/>
                <a:cs typeface="Arial MT"/>
              </a:rPr>
              <a:t>que</a:t>
            </a:r>
            <a:r>
              <a:rPr lang="es-ES" sz="1800" spc="15" dirty="0">
                <a:latin typeface="Arial MT"/>
                <a:cs typeface="Arial MT"/>
              </a:rPr>
              <a:t> </a:t>
            </a:r>
            <a:r>
              <a:rPr lang="es-ES" sz="1800" spc="-5" dirty="0">
                <a:latin typeface="Arial MT"/>
                <a:cs typeface="Arial MT"/>
              </a:rPr>
              <a:t>componen</a:t>
            </a:r>
            <a:r>
              <a:rPr lang="es-ES" sz="1800" spc="35" dirty="0">
                <a:latin typeface="Arial MT"/>
                <a:cs typeface="Arial MT"/>
              </a:rPr>
              <a:t> </a:t>
            </a:r>
            <a:r>
              <a:rPr lang="es-ES" sz="1800" spc="-5" dirty="0">
                <a:latin typeface="Arial MT"/>
                <a:cs typeface="Arial MT"/>
              </a:rPr>
              <a:t>el</a:t>
            </a:r>
            <a:r>
              <a:rPr lang="es-ES" sz="1800" spc="5" dirty="0">
                <a:latin typeface="Arial MT"/>
                <a:cs typeface="Arial MT"/>
              </a:rPr>
              <a:t> </a:t>
            </a:r>
            <a:r>
              <a:rPr lang="es-ES" sz="1800" spc="-15" dirty="0">
                <a:latin typeface="Arial MT"/>
                <a:cs typeface="Arial MT"/>
              </a:rPr>
              <a:t>SG-SST</a:t>
            </a:r>
            <a:endParaRPr lang="es-ES" sz="1800" dirty="0">
              <a:latin typeface="Arial MT"/>
              <a:cs typeface="Arial MT"/>
            </a:endParaRPr>
          </a:p>
          <a:p>
            <a:endParaRPr lang="es-CO" dirty="0"/>
          </a:p>
        </p:txBody>
      </p:sp>
      <p:grpSp>
        <p:nvGrpSpPr>
          <p:cNvPr id="3" name="object 2">
            <a:extLst>
              <a:ext uri="{FF2B5EF4-FFF2-40B4-BE49-F238E27FC236}">
                <a16:creationId xmlns:a16="http://schemas.microsoft.com/office/drawing/2014/main" id="{35DB244D-DBC7-4DB5-97AE-9B6258B175E4}"/>
              </a:ext>
            </a:extLst>
          </p:cNvPr>
          <p:cNvGrpSpPr/>
          <p:nvPr/>
        </p:nvGrpSpPr>
        <p:grpSpPr>
          <a:xfrm>
            <a:off x="5028529" y="679775"/>
            <a:ext cx="4022725" cy="412750"/>
            <a:chOff x="867346" y="467741"/>
            <a:chExt cx="4022725" cy="412750"/>
          </a:xfrm>
        </p:grpSpPr>
        <p:pic>
          <p:nvPicPr>
            <p:cNvPr id="4" name="object 3">
              <a:extLst>
                <a:ext uri="{FF2B5EF4-FFF2-40B4-BE49-F238E27FC236}">
                  <a16:creationId xmlns:a16="http://schemas.microsoft.com/office/drawing/2014/main" id="{3B6DFAE6-E264-4C53-82EA-1868601B2525}"/>
                </a:ext>
              </a:extLst>
            </p:cNvPr>
            <p:cNvPicPr/>
            <p:nvPr/>
          </p:nvPicPr>
          <p:blipFill>
            <a:blip r:embed="rId2" cstate="print"/>
            <a:stretch>
              <a:fillRect/>
            </a:stretch>
          </p:blipFill>
          <p:spPr>
            <a:xfrm>
              <a:off x="873251" y="473976"/>
              <a:ext cx="250685" cy="406133"/>
            </a:xfrm>
            <a:prstGeom prst="rect">
              <a:avLst/>
            </a:prstGeom>
          </p:spPr>
        </p:pic>
        <p:sp>
          <p:nvSpPr>
            <p:cNvPr id="5" name="object 4">
              <a:extLst>
                <a:ext uri="{FF2B5EF4-FFF2-40B4-BE49-F238E27FC236}">
                  <a16:creationId xmlns:a16="http://schemas.microsoft.com/office/drawing/2014/main" id="{46FD393F-0B85-47E1-9D38-7DC8721E1E8D}"/>
                </a:ext>
              </a:extLst>
            </p:cNvPr>
            <p:cNvSpPr/>
            <p:nvPr/>
          </p:nvSpPr>
          <p:spPr>
            <a:xfrm>
              <a:off x="871918" y="472313"/>
              <a:ext cx="222250" cy="378460"/>
            </a:xfrm>
            <a:custGeom>
              <a:avLst/>
              <a:gdLst/>
              <a:ahLst/>
              <a:cxnLst/>
              <a:rect l="l" t="t" r="r" b="b"/>
              <a:pathLst>
                <a:path w="222250" h="378459">
                  <a:moveTo>
                    <a:pt x="110947" y="0"/>
                  </a:moveTo>
                  <a:lnTo>
                    <a:pt x="68813" y="5786"/>
                  </a:lnTo>
                  <a:lnTo>
                    <a:pt x="26660" y="30861"/>
                  </a:lnTo>
                  <a:lnTo>
                    <a:pt x="4575" y="70955"/>
                  </a:lnTo>
                  <a:lnTo>
                    <a:pt x="646" y="112649"/>
                  </a:lnTo>
                  <a:lnTo>
                    <a:pt x="0" y="158750"/>
                  </a:lnTo>
                  <a:lnTo>
                    <a:pt x="0" y="219456"/>
                  </a:lnTo>
                  <a:lnTo>
                    <a:pt x="642" y="265144"/>
                  </a:lnTo>
                  <a:lnTo>
                    <a:pt x="4780" y="308248"/>
                  </a:lnTo>
                  <a:lnTo>
                    <a:pt x="27688" y="348408"/>
                  </a:lnTo>
                  <a:lnTo>
                    <a:pt x="70056" y="372741"/>
                  </a:lnTo>
                  <a:lnTo>
                    <a:pt x="110947" y="378206"/>
                  </a:lnTo>
                  <a:lnTo>
                    <a:pt x="125977" y="377563"/>
                  </a:lnTo>
                  <a:lnTo>
                    <a:pt x="165481" y="367919"/>
                  </a:lnTo>
                  <a:lnTo>
                    <a:pt x="202958" y="338200"/>
                  </a:lnTo>
                  <a:lnTo>
                    <a:pt x="216810" y="309245"/>
                  </a:lnTo>
                  <a:lnTo>
                    <a:pt x="106895" y="309245"/>
                  </a:lnTo>
                  <a:lnTo>
                    <a:pt x="104368" y="307466"/>
                  </a:lnTo>
                  <a:lnTo>
                    <a:pt x="101439" y="279477"/>
                  </a:lnTo>
                  <a:lnTo>
                    <a:pt x="101514" y="91328"/>
                  </a:lnTo>
                  <a:lnTo>
                    <a:pt x="108280" y="68961"/>
                  </a:lnTo>
                  <a:lnTo>
                    <a:pt x="216887" y="68961"/>
                  </a:lnTo>
                  <a:lnTo>
                    <a:pt x="213725" y="59404"/>
                  </a:lnTo>
                  <a:lnTo>
                    <a:pt x="185377" y="21971"/>
                  </a:lnTo>
                  <a:lnTo>
                    <a:pt x="138874" y="2460"/>
                  </a:lnTo>
                  <a:lnTo>
                    <a:pt x="125263" y="617"/>
                  </a:lnTo>
                  <a:lnTo>
                    <a:pt x="110947" y="0"/>
                  </a:lnTo>
                  <a:close/>
                </a:path>
                <a:path w="222250" h="378459">
                  <a:moveTo>
                    <a:pt x="216887" y="68961"/>
                  </a:moveTo>
                  <a:lnTo>
                    <a:pt x="114947" y="68961"/>
                  </a:lnTo>
                  <a:lnTo>
                    <a:pt x="117411" y="70738"/>
                  </a:lnTo>
                  <a:lnTo>
                    <a:pt x="118757" y="74167"/>
                  </a:lnTo>
                  <a:lnTo>
                    <a:pt x="119641" y="77886"/>
                  </a:lnTo>
                  <a:lnTo>
                    <a:pt x="120272" y="83915"/>
                  </a:lnTo>
                  <a:lnTo>
                    <a:pt x="120650" y="92277"/>
                  </a:lnTo>
                  <a:lnTo>
                    <a:pt x="120770" y="266509"/>
                  </a:lnTo>
                  <a:lnTo>
                    <a:pt x="120648" y="279477"/>
                  </a:lnTo>
                  <a:lnTo>
                    <a:pt x="114706" y="309245"/>
                  </a:lnTo>
                  <a:lnTo>
                    <a:pt x="216810" y="309245"/>
                  </a:lnTo>
                  <a:lnTo>
                    <a:pt x="221473" y="265144"/>
                  </a:lnTo>
                  <a:lnTo>
                    <a:pt x="222122" y="219456"/>
                  </a:lnTo>
                  <a:lnTo>
                    <a:pt x="222122" y="158750"/>
                  </a:lnTo>
                  <a:lnTo>
                    <a:pt x="221438" y="112125"/>
                  </a:lnTo>
                  <a:lnTo>
                    <a:pt x="217294" y="70191"/>
                  </a:lnTo>
                  <a:lnTo>
                    <a:pt x="216887" y="68961"/>
                  </a:lnTo>
                  <a:close/>
                </a:path>
              </a:pathLst>
            </a:custGeom>
            <a:solidFill>
              <a:srgbClr val="001F5F"/>
            </a:solidFill>
          </p:spPr>
          <p:txBody>
            <a:bodyPr wrap="square" lIns="0" tIns="0" rIns="0" bIns="0" rtlCol="0"/>
            <a:lstStyle/>
            <a:p>
              <a:endParaRPr/>
            </a:p>
          </p:txBody>
        </p:sp>
        <p:sp>
          <p:nvSpPr>
            <p:cNvPr id="6" name="object 5">
              <a:extLst>
                <a:ext uri="{FF2B5EF4-FFF2-40B4-BE49-F238E27FC236}">
                  <a16:creationId xmlns:a16="http://schemas.microsoft.com/office/drawing/2014/main" id="{5F86CEFF-7894-4547-95BB-11B59C8A512A}"/>
                </a:ext>
              </a:extLst>
            </p:cNvPr>
            <p:cNvSpPr/>
            <p:nvPr/>
          </p:nvSpPr>
          <p:spPr>
            <a:xfrm>
              <a:off x="871918" y="472313"/>
              <a:ext cx="222250" cy="378460"/>
            </a:xfrm>
            <a:custGeom>
              <a:avLst/>
              <a:gdLst/>
              <a:ahLst/>
              <a:cxnLst/>
              <a:rect l="l" t="t" r="r" b="b"/>
              <a:pathLst>
                <a:path w="222250" h="378459">
                  <a:moveTo>
                    <a:pt x="111378" y="68961"/>
                  </a:moveTo>
                  <a:lnTo>
                    <a:pt x="108280" y="68961"/>
                  </a:lnTo>
                  <a:lnTo>
                    <a:pt x="105829" y="70358"/>
                  </a:lnTo>
                  <a:lnTo>
                    <a:pt x="101346" y="102997"/>
                  </a:lnTo>
                  <a:lnTo>
                    <a:pt x="101346" y="268350"/>
                  </a:lnTo>
                  <a:lnTo>
                    <a:pt x="104368" y="307466"/>
                  </a:lnTo>
                  <a:lnTo>
                    <a:pt x="106895" y="309245"/>
                  </a:lnTo>
                  <a:lnTo>
                    <a:pt x="110731" y="309245"/>
                  </a:lnTo>
                  <a:lnTo>
                    <a:pt x="114706" y="309245"/>
                  </a:lnTo>
                  <a:lnTo>
                    <a:pt x="120777" y="265811"/>
                  </a:lnTo>
                  <a:lnTo>
                    <a:pt x="120777" y="102997"/>
                  </a:lnTo>
                  <a:lnTo>
                    <a:pt x="114947" y="68961"/>
                  </a:lnTo>
                  <a:lnTo>
                    <a:pt x="111378" y="68961"/>
                  </a:lnTo>
                  <a:close/>
                </a:path>
                <a:path w="222250" h="378459">
                  <a:moveTo>
                    <a:pt x="110947" y="0"/>
                  </a:moveTo>
                  <a:lnTo>
                    <a:pt x="151780" y="5518"/>
                  </a:lnTo>
                  <a:lnTo>
                    <a:pt x="194348" y="29924"/>
                  </a:lnTo>
                  <a:lnTo>
                    <a:pt x="217294" y="70191"/>
                  </a:lnTo>
                  <a:lnTo>
                    <a:pt x="221438" y="112125"/>
                  </a:lnTo>
                  <a:lnTo>
                    <a:pt x="222122" y="158750"/>
                  </a:lnTo>
                  <a:lnTo>
                    <a:pt x="222122" y="219456"/>
                  </a:lnTo>
                  <a:lnTo>
                    <a:pt x="221473" y="265144"/>
                  </a:lnTo>
                  <a:lnTo>
                    <a:pt x="217499" y="307072"/>
                  </a:lnTo>
                  <a:lnTo>
                    <a:pt x="195393" y="347344"/>
                  </a:lnTo>
                  <a:lnTo>
                    <a:pt x="153243" y="372419"/>
                  </a:lnTo>
                  <a:lnTo>
                    <a:pt x="110947" y="378206"/>
                  </a:lnTo>
                  <a:lnTo>
                    <a:pt x="96573" y="377590"/>
                  </a:lnTo>
                  <a:lnTo>
                    <a:pt x="57912" y="368553"/>
                  </a:lnTo>
                  <a:lnTo>
                    <a:pt x="19875" y="339216"/>
                  </a:lnTo>
                  <a:lnTo>
                    <a:pt x="2692" y="297179"/>
                  </a:lnTo>
                  <a:lnTo>
                    <a:pt x="168" y="245030"/>
                  </a:lnTo>
                  <a:lnTo>
                    <a:pt x="0" y="219456"/>
                  </a:lnTo>
                  <a:lnTo>
                    <a:pt x="0" y="158750"/>
                  </a:lnTo>
                  <a:lnTo>
                    <a:pt x="646" y="112649"/>
                  </a:lnTo>
                  <a:lnTo>
                    <a:pt x="4575" y="70955"/>
                  </a:lnTo>
                  <a:lnTo>
                    <a:pt x="26660" y="30861"/>
                  </a:lnTo>
                  <a:lnTo>
                    <a:pt x="68813" y="5786"/>
                  </a:lnTo>
                  <a:lnTo>
                    <a:pt x="110947" y="0"/>
                  </a:lnTo>
                  <a:close/>
                </a:path>
              </a:pathLst>
            </a:custGeom>
            <a:ln w="9144">
              <a:solidFill>
                <a:srgbClr val="FFFFFF"/>
              </a:solidFill>
            </a:ln>
          </p:spPr>
          <p:txBody>
            <a:bodyPr wrap="square" lIns="0" tIns="0" rIns="0" bIns="0" rtlCol="0"/>
            <a:lstStyle/>
            <a:p>
              <a:endParaRPr/>
            </a:p>
          </p:txBody>
        </p:sp>
        <p:pic>
          <p:nvPicPr>
            <p:cNvPr id="7" name="object 6">
              <a:extLst>
                <a:ext uri="{FF2B5EF4-FFF2-40B4-BE49-F238E27FC236}">
                  <a16:creationId xmlns:a16="http://schemas.microsoft.com/office/drawing/2014/main" id="{C5A94235-530F-41B7-A3F7-873F74A49E42}"/>
                </a:ext>
              </a:extLst>
            </p:cNvPr>
            <p:cNvPicPr/>
            <p:nvPr/>
          </p:nvPicPr>
          <p:blipFill>
            <a:blip r:embed="rId3" cstate="print"/>
            <a:stretch>
              <a:fillRect/>
            </a:stretch>
          </p:blipFill>
          <p:spPr>
            <a:xfrm>
              <a:off x="1127759" y="473976"/>
              <a:ext cx="2923793" cy="406133"/>
            </a:xfrm>
            <a:prstGeom prst="rect">
              <a:avLst/>
            </a:prstGeom>
          </p:spPr>
        </p:pic>
        <p:pic>
          <p:nvPicPr>
            <p:cNvPr id="8" name="object 7">
              <a:extLst>
                <a:ext uri="{FF2B5EF4-FFF2-40B4-BE49-F238E27FC236}">
                  <a16:creationId xmlns:a16="http://schemas.microsoft.com/office/drawing/2014/main" id="{CAB5BF42-6718-4FCD-BC0A-B49480CCBEFF}"/>
                </a:ext>
              </a:extLst>
            </p:cNvPr>
            <p:cNvPicPr/>
            <p:nvPr/>
          </p:nvPicPr>
          <p:blipFill>
            <a:blip r:embed="rId4" cstate="print"/>
            <a:stretch>
              <a:fillRect/>
            </a:stretch>
          </p:blipFill>
          <p:spPr>
            <a:xfrm>
              <a:off x="1121257" y="467741"/>
              <a:ext cx="2904515" cy="387350"/>
            </a:xfrm>
            <a:prstGeom prst="rect">
              <a:avLst/>
            </a:prstGeom>
          </p:spPr>
        </p:pic>
        <p:pic>
          <p:nvPicPr>
            <p:cNvPr id="9" name="object 8">
              <a:extLst>
                <a:ext uri="{FF2B5EF4-FFF2-40B4-BE49-F238E27FC236}">
                  <a16:creationId xmlns:a16="http://schemas.microsoft.com/office/drawing/2014/main" id="{4FF28669-8AF7-4080-AED8-67A0624A540A}"/>
                </a:ext>
              </a:extLst>
            </p:cNvPr>
            <p:cNvPicPr/>
            <p:nvPr/>
          </p:nvPicPr>
          <p:blipFill>
            <a:blip r:embed="rId5" cstate="print"/>
            <a:stretch>
              <a:fillRect/>
            </a:stretch>
          </p:blipFill>
          <p:spPr>
            <a:xfrm>
              <a:off x="4044695" y="659892"/>
              <a:ext cx="153162" cy="98298"/>
            </a:xfrm>
            <a:prstGeom prst="rect">
              <a:avLst/>
            </a:prstGeom>
          </p:spPr>
        </p:pic>
        <p:sp>
          <p:nvSpPr>
            <p:cNvPr id="10" name="object 9">
              <a:extLst>
                <a:ext uri="{FF2B5EF4-FFF2-40B4-BE49-F238E27FC236}">
                  <a16:creationId xmlns:a16="http://schemas.microsoft.com/office/drawing/2014/main" id="{AF2223B6-6EAF-499D-BC6F-0743BA4365E8}"/>
                </a:ext>
              </a:extLst>
            </p:cNvPr>
            <p:cNvSpPr/>
            <p:nvPr/>
          </p:nvSpPr>
          <p:spPr>
            <a:xfrm>
              <a:off x="4042917" y="658247"/>
              <a:ext cx="125730" cy="70485"/>
            </a:xfrm>
            <a:custGeom>
              <a:avLst/>
              <a:gdLst/>
              <a:ahLst/>
              <a:cxnLst/>
              <a:rect l="l" t="t" r="r" b="b"/>
              <a:pathLst>
                <a:path w="125729" h="70484">
                  <a:moveTo>
                    <a:pt x="125462" y="0"/>
                  </a:moveTo>
                  <a:lnTo>
                    <a:pt x="0" y="0"/>
                  </a:lnTo>
                  <a:lnTo>
                    <a:pt x="0" y="70097"/>
                  </a:lnTo>
                  <a:lnTo>
                    <a:pt x="125462" y="70097"/>
                  </a:lnTo>
                  <a:lnTo>
                    <a:pt x="125462" y="0"/>
                  </a:lnTo>
                  <a:close/>
                </a:path>
              </a:pathLst>
            </a:custGeom>
            <a:solidFill>
              <a:srgbClr val="001F5F"/>
            </a:solidFill>
          </p:spPr>
          <p:txBody>
            <a:bodyPr wrap="square" lIns="0" tIns="0" rIns="0" bIns="0" rtlCol="0"/>
            <a:lstStyle/>
            <a:p>
              <a:endParaRPr/>
            </a:p>
          </p:txBody>
        </p:sp>
        <p:sp>
          <p:nvSpPr>
            <p:cNvPr id="11" name="object 10">
              <a:extLst>
                <a:ext uri="{FF2B5EF4-FFF2-40B4-BE49-F238E27FC236}">
                  <a16:creationId xmlns:a16="http://schemas.microsoft.com/office/drawing/2014/main" id="{CFCCF416-41DE-4597-A915-1E519A9D260A}"/>
                </a:ext>
              </a:extLst>
            </p:cNvPr>
            <p:cNvSpPr/>
            <p:nvPr/>
          </p:nvSpPr>
          <p:spPr>
            <a:xfrm>
              <a:off x="4042917" y="658247"/>
              <a:ext cx="125730" cy="70485"/>
            </a:xfrm>
            <a:custGeom>
              <a:avLst/>
              <a:gdLst/>
              <a:ahLst/>
              <a:cxnLst/>
              <a:rect l="l" t="t" r="r" b="b"/>
              <a:pathLst>
                <a:path w="125729" h="70484">
                  <a:moveTo>
                    <a:pt x="0" y="70097"/>
                  </a:moveTo>
                  <a:lnTo>
                    <a:pt x="125462" y="70097"/>
                  </a:lnTo>
                  <a:lnTo>
                    <a:pt x="125462" y="0"/>
                  </a:lnTo>
                  <a:lnTo>
                    <a:pt x="0" y="0"/>
                  </a:lnTo>
                  <a:lnTo>
                    <a:pt x="0" y="70097"/>
                  </a:lnTo>
                  <a:close/>
                </a:path>
              </a:pathLst>
            </a:custGeom>
            <a:ln w="9144">
              <a:solidFill>
                <a:srgbClr val="FFFFFF"/>
              </a:solidFill>
            </a:ln>
          </p:spPr>
          <p:txBody>
            <a:bodyPr wrap="square" lIns="0" tIns="0" rIns="0" bIns="0" rtlCol="0"/>
            <a:lstStyle/>
            <a:p>
              <a:endParaRPr/>
            </a:p>
          </p:txBody>
        </p:sp>
        <p:pic>
          <p:nvPicPr>
            <p:cNvPr id="12" name="object 11">
              <a:extLst>
                <a:ext uri="{FF2B5EF4-FFF2-40B4-BE49-F238E27FC236}">
                  <a16:creationId xmlns:a16="http://schemas.microsoft.com/office/drawing/2014/main" id="{9F5DE912-4536-409C-9C76-06DFF976B8F4}"/>
                </a:ext>
              </a:extLst>
            </p:cNvPr>
            <p:cNvPicPr/>
            <p:nvPr/>
          </p:nvPicPr>
          <p:blipFill>
            <a:blip r:embed="rId6" cstate="print"/>
            <a:stretch>
              <a:fillRect/>
            </a:stretch>
          </p:blipFill>
          <p:spPr>
            <a:xfrm>
              <a:off x="4183380" y="473976"/>
              <a:ext cx="706374" cy="406133"/>
            </a:xfrm>
            <a:prstGeom prst="rect">
              <a:avLst/>
            </a:prstGeom>
          </p:spPr>
        </p:pic>
        <p:sp>
          <p:nvSpPr>
            <p:cNvPr id="13" name="object 12">
              <a:extLst>
                <a:ext uri="{FF2B5EF4-FFF2-40B4-BE49-F238E27FC236}">
                  <a16:creationId xmlns:a16="http://schemas.microsoft.com/office/drawing/2014/main" id="{A8846978-0EEC-4BD4-B2A9-1174B00077F6}"/>
                </a:ext>
              </a:extLst>
            </p:cNvPr>
            <p:cNvSpPr/>
            <p:nvPr/>
          </p:nvSpPr>
          <p:spPr>
            <a:xfrm>
              <a:off x="4181514" y="472313"/>
              <a:ext cx="678180" cy="378460"/>
            </a:xfrm>
            <a:custGeom>
              <a:avLst/>
              <a:gdLst/>
              <a:ahLst/>
              <a:cxnLst/>
              <a:rect l="l" t="t" r="r" b="b"/>
              <a:pathLst>
                <a:path w="678179" h="378459">
                  <a:moveTo>
                    <a:pt x="623276" y="87502"/>
                  </a:moveTo>
                  <a:lnTo>
                    <a:pt x="521930" y="87502"/>
                  </a:lnTo>
                  <a:lnTo>
                    <a:pt x="521930" y="370839"/>
                  </a:lnTo>
                  <a:lnTo>
                    <a:pt x="623276" y="370839"/>
                  </a:lnTo>
                  <a:lnTo>
                    <a:pt x="623276" y="87502"/>
                  </a:lnTo>
                  <a:close/>
                </a:path>
                <a:path w="678179" h="378459">
                  <a:moveTo>
                    <a:pt x="677886" y="7620"/>
                  </a:moveTo>
                  <a:lnTo>
                    <a:pt x="467447" y="7620"/>
                  </a:lnTo>
                  <a:lnTo>
                    <a:pt x="467447" y="87502"/>
                  </a:lnTo>
                  <a:lnTo>
                    <a:pt x="677886" y="87502"/>
                  </a:lnTo>
                  <a:lnTo>
                    <a:pt x="677886" y="7620"/>
                  </a:lnTo>
                  <a:close/>
                </a:path>
                <a:path w="678179" h="378459">
                  <a:moveTo>
                    <a:pt x="335240" y="234823"/>
                  </a:moveTo>
                  <a:lnTo>
                    <a:pt x="240625" y="234823"/>
                  </a:lnTo>
                  <a:lnTo>
                    <a:pt x="240625" y="262509"/>
                  </a:lnTo>
                  <a:lnTo>
                    <a:pt x="245394" y="313479"/>
                  </a:lnTo>
                  <a:lnTo>
                    <a:pt x="272494" y="355744"/>
                  </a:lnTo>
                  <a:lnTo>
                    <a:pt x="315047" y="374523"/>
                  </a:lnTo>
                  <a:lnTo>
                    <a:pt x="350480" y="378206"/>
                  </a:lnTo>
                  <a:lnTo>
                    <a:pt x="367389" y="377400"/>
                  </a:lnTo>
                  <a:lnTo>
                    <a:pt x="411948" y="365506"/>
                  </a:lnTo>
                  <a:lnTo>
                    <a:pt x="447889" y="333628"/>
                  </a:lnTo>
                  <a:lnTo>
                    <a:pt x="455076" y="309245"/>
                  </a:lnTo>
                  <a:lnTo>
                    <a:pt x="342606" y="309245"/>
                  </a:lnTo>
                  <a:lnTo>
                    <a:pt x="339558" y="307848"/>
                  </a:lnTo>
                  <a:lnTo>
                    <a:pt x="337907" y="305181"/>
                  </a:lnTo>
                  <a:lnTo>
                    <a:pt x="336129" y="302387"/>
                  </a:lnTo>
                  <a:lnTo>
                    <a:pt x="335240" y="294894"/>
                  </a:lnTo>
                  <a:lnTo>
                    <a:pt x="335240" y="234823"/>
                  </a:lnTo>
                  <a:close/>
                </a:path>
                <a:path w="678179" h="378459">
                  <a:moveTo>
                    <a:pt x="342225" y="0"/>
                  </a:moveTo>
                  <a:lnTo>
                    <a:pt x="296827" y="6268"/>
                  </a:lnTo>
                  <a:lnTo>
                    <a:pt x="263073" y="24479"/>
                  </a:lnTo>
                  <a:lnTo>
                    <a:pt x="240467" y="67611"/>
                  </a:lnTo>
                  <a:lnTo>
                    <a:pt x="237744" y="105156"/>
                  </a:lnTo>
                  <a:lnTo>
                    <a:pt x="238183" y="117965"/>
                  </a:lnTo>
                  <a:lnTo>
                    <a:pt x="249501" y="161274"/>
                  </a:lnTo>
                  <a:lnTo>
                    <a:pt x="282043" y="195786"/>
                  </a:lnTo>
                  <a:lnTo>
                    <a:pt x="326489" y="226181"/>
                  </a:lnTo>
                  <a:lnTo>
                    <a:pt x="339114" y="235124"/>
                  </a:lnTo>
                  <a:lnTo>
                    <a:pt x="360458" y="271651"/>
                  </a:lnTo>
                  <a:lnTo>
                    <a:pt x="360709" y="293909"/>
                  </a:lnTo>
                  <a:lnTo>
                    <a:pt x="359497" y="299847"/>
                  </a:lnTo>
                  <a:lnTo>
                    <a:pt x="357211" y="303529"/>
                  </a:lnTo>
                  <a:lnTo>
                    <a:pt x="354925" y="307339"/>
                  </a:lnTo>
                  <a:lnTo>
                    <a:pt x="351496" y="309245"/>
                  </a:lnTo>
                  <a:lnTo>
                    <a:pt x="455076" y="309245"/>
                  </a:lnTo>
                  <a:lnTo>
                    <a:pt x="456707" y="294894"/>
                  </a:lnTo>
                  <a:lnTo>
                    <a:pt x="456828" y="293624"/>
                  </a:lnTo>
                  <a:lnTo>
                    <a:pt x="457414" y="275716"/>
                  </a:lnTo>
                  <a:lnTo>
                    <a:pt x="456347" y="250832"/>
                  </a:lnTo>
                  <a:lnTo>
                    <a:pt x="447877" y="211780"/>
                  </a:lnTo>
                  <a:lnTo>
                    <a:pt x="410901" y="170100"/>
                  </a:lnTo>
                  <a:lnTo>
                    <a:pt x="354798" y="135636"/>
                  </a:lnTo>
                  <a:lnTo>
                    <a:pt x="348655" y="130042"/>
                  </a:lnTo>
                  <a:lnTo>
                    <a:pt x="333081" y="102870"/>
                  </a:lnTo>
                  <a:lnTo>
                    <a:pt x="333081" y="83438"/>
                  </a:lnTo>
                  <a:lnTo>
                    <a:pt x="334097" y="77597"/>
                  </a:lnTo>
                  <a:lnTo>
                    <a:pt x="336256" y="74167"/>
                  </a:lnTo>
                  <a:lnTo>
                    <a:pt x="338542" y="70738"/>
                  </a:lnTo>
                  <a:lnTo>
                    <a:pt x="341463" y="68961"/>
                  </a:lnTo>
                  <a:lnTo>
                    <a:pt x="447685" y="68961"/>
                  </a:lnTo>
                  <a:lnTo>
                    <a:pt x="447604" y="68119"/>
                  </a:lnTo>
                  <a:lnTo>
                    <a:pt x="427807" y="26066"/>
                  </a:lnTo>
                  <a:lnTo>
                    <a:pt x="391767" y="6858"/>
                  </a:lnTo>
                  <a:lnTo>
                    <a:pt x="360041" y="762"/>
                  </a:lnTo>
                  <a:lnTo>
                    <a:pt x="342225" y="0"/>
                  </a:lnTo>
                  <a:close/>
                </a:path>
                <a:path w="678179" h="378459">
                  <a:moveTo>
                    <a:pt x="447685" y="68961"/>
                  </a:moveTo>
                  <a:lnTo>
                    <a:pt x="348829" y="68961"/>
                  </a:lnTo>
                  <a:lnTo>
                    <a:pt x="351242" y="70103"/>
                  </a:lnTo>
                  <a:lnTo>
                    <a:pt x="352766" y="72516"/>
                  </a:lnTo>
                  <a:lnTo>
                    <a:pt x="354417" y="74802"/>
                  </a:lnTo>
                  <a:lnTo>
                    <a:pt x="355179" y="81661"/>
                  </a:lnTo>
                  <a:lnTo>
                    <a:pt x="355179" y="123698"/>
                  </a:lnTo>
                  <a:lnTo>
                    <a:pt x="449794" y="123698"/>
                  </a:lnTo>
                  <a:lnTo>
                    <a:pt x="449732" y="102870"/>
                  </a:lnTo>
                  <a:lnTo>
                    <a:pt x="449247" y="85131"/>
                  </a:lnTo>
                  <a:lnTo>
                    <a:pt x="447685" y="68961"/>
                  </a:lnTo>
                  <a:close/>
                </a:path>
                <a:path w="678179" h="378459">
                  <a:moveTo>
                    <a:pt x="97496" y="234823"/>
                  </a:moveTo>
                  <a:lnTo>
                    <a:pt x="2881" y="234823"/>
                  </a:lnTo>
                  <a:lnTo>
                    <a:pt x="2881" y="262509"/>
                  </a:lnTo>
                  <a:lnTo>
                    <a:pt x="7650" y="313479"/>
                  </a:lnTo>
                  <a:lnTo>
                    <a:pt x="34750" y="355744"/>
                  </a:lnTo>
                  <a:lnTo>
                    <a:pt x="77303" y="374523"/>
                  </a:lnTo>
                  <a:lnTo>
                    <a:pt x="112736" y="378206"/>
                  </a:lnTo>
                  <a:lnTo>
                    <a:pt x="129645" y="377400"/>
                  </a:lnTo>
                  <a:lnTo>
                    <a:pt x="174204" y="365506"/>
                  </a:lnTo>
                  <a:lnTo>
                    <a:pt x="210145" y="333628"/>
                  </a:lnTo>
                  <a:lnTo>
                    <a:pt x="217332" y="309245"/>
                  </a:lnTo>
                  <a:lnTo>
                    <a:pt x="104862" y="309245"/>
                  </a:lnTo>
                  <a:lnTo>
                    <a:pt x="101814" y="307848"/>
                  </a:lnTo>
                  <a:lnTo>
                    <a:pt x="100163" y="305181"/>
                  </a:lnTo>
                  <a:lnTo>
                    <a:pt x="98385" y="302387"/>
                  </a:lnTo>
                  <a:lnTo>
                    <a:pt x="97496" y="294894"/>
                  </a:lnTo>
                  <a:lnTo>
                    <a:pt x="97496" y="234823"/>
                  </a:lnTo>
                  <a:close/>
                </a:path>
                <a:path w="678179" h="378459">
                  <a:moveTo>
                    <a:pt x="104481" y="0"/>
                  </a:moveTo>
                  <a:lnTo>
                    <a:pt x="59083" y="6268"/>
                  </a:lnTo>
                  <a:lnTo>
                    <a:pt x="25329" y="24479"/>
                  </a:lnTo>
                  <a:lnTo>
                    <a:pt x="2723" y="67611"/>
                  </a:lnTo>
                  <a:lnTo>
                    <a:pt x="0" y="105156"/>
                  </a:lnTo>
                  <a:lnTo>
                    <a:pt x="439" y="117965"/>
                  </a:lnTo>
                  <a:lnTo>
                    <a:pt x="11757" y="161274"/>
                  </a:lnTo>
                  <a:lnTo>
                    <a:pt x="44299" y="195786"/>
                  </a:lnTo>
                  <a:lnTo>
                    <a:pt x="88745" y="226181"/>
                  </a:lnTo>
                  <a:lnTo>
                    <a:pt x="101370" y="235124"/>
                  </a:lnTo>
                  <a:lnTo>
                    <a:pt x="122714" y="271651"/>
                  </a:lnTo>
                  <a:lnTo>
                    <a:pt x="122965" y="293909"/>
                  </a:lnTo>
                  <a:lnTo>
                    <a:pt x="121753" y="299847"/>
                  </a:lnTo>
                  <a:lnTo>
                    <a:pt x="119467" y="303529"/>
                  </a:lnTo>
                  <a:lnTo>
                    <a:pt x="117181" y="307339"/>
                  </a:lnTo>
                  <a:lnTo>
                    <a:pt x="113752" y="309245"/>
                  </a:lnTo>
                  <a:lnTo>
                    <a:pt x="217332" y="309245"/>
                  </a:lnTo>
                  <a:lnTo>
                    <a:pt x="218963" y="294894"/>
                  </a:lnTo>
                  <a:lnTo>
                    <a:pt x="219084" y="293624"/>
                  </a:lnTo>
                  <a:lnTo>
                    <a:pt x="219670" y="275716"/>
                  </a:lnTo>
                  <a:lnTo>
                    <a:pt x="218603" y="250832"/>
                  </a:lnTo>
                  <a:lnTo>
                    <a:pt x="210133" y="211780"/>
                  </a:lnTo>
                  <a:lnTo>
                    <a:pt x="173157" y="170100"/>
                  </a:lnTo>
                  <a:lnTo>
                    <a:pt x="117054" y="135636"/>
                  </a:lnTo>
                  <a:lnTo>
                    <a:pt x="110911" y="130042"/>
                  </a:lnTo>
                  <a:lnTo>
                    <a:pt x="95337" y="102870"/>
                  </a:lnTo>
                  <a:lnTo>
                    <a:pt x="95337" y="83438"/>
                  </a:lnTo>
                  <a:lnTo>
                    <a:pt x="96353" y="77597"/>
                  </a:lnTo>
                  <a:lnTo>
                    <a:pt x="98639" y="74167"/>
                  </a:lnTo>
                  <a:lnTo>
                    <a:pt x="100798" y="70738"/>
                  </a:lnTo>
                  <a:lnTo>
                    <a:pt x="103719" y="68961"/>
                  </a:lnTo>
                  <a:lnTo>
                    <a:pt x="209941" y="68961"/>
                  </a:lnTo>
                  <a:lnTo>
                    <a:pt x="209860" y="68119"/>
                  </a:lnTo>
                  <a:lnTo>
                    <a:pt x="190063" y="26066"/>
                  </a:lnTo>
                  <a:lnTo>
                    <a:pt x="154023" y="6858"/>
                  </a:lnTo>
                  <a:lnTo>
                    <a:pt x="122297" y="762"/>
                  </a:lnTo>
                  <a:lnTo>
                    <a:pt x="104481" y="0"/>
                  </a:lnTo>
                  <a:close/>
                </a:path>
                <a:path w="678179" h="378459">
                  <a:moveTo>
                    <a:pt x="209941" y="68961"/>
                  </a:moveTo>
                  <a:lnTo>
                    <a:pt x="111085" y="68961"/>
                  </a:lnTo>
                  <a:lnTo>
                    <a:pt x="113498" y="70103"/>
                  </a:lnTo>
                  <a:lnTo>
                    <a:pt x="115022" y="72516"/>
                  </a:lnTo>
                  <a:lnTo>
                    <a:pt x="116673" y="74802"/>
                  </a:lnTo>
                  <a:lnTo>
                    <a:pt x="117435" y="81661"/>
                  </a:lnTo>
                  <a:lnTo>
                    <a:pt x="117435" y="123698"/>
                  </a:lnTo>
                  <a:lnTo>
                    <a:pt x="212050" y="123698"/>
                  </a:lnTo>
                  <a:lnTo>
                    <a:pt x="211988" y="102870"/>
                  </a:lnTo>
                  <a:lnTo>
                    <a:pt x="211503" y="85131"/>
                  </a:lnTo>
                  <a:lnTo>
                    <a:pt x="209941" y="68961"/>
                  </a:lnTo>
                  <a:close/>
                </a:path>
              </a:pathLst>
            </a:custGeom>
            <a:solidFill>
              <a:srgbClr val="001F5F"/>
            </a:solidFill>
          </p:spPr>
          <p:txBody>
            <a:bodyPr wrap="square" lIns="0" tIns="0" rIns="0" bIns="0" rtlCol="0"/>
            <a:lstStyle/>
            <a:p>
              <a:endParaRPr/>
            </a:p>
          </p:txBody>
        </p:sp>
        <p:sp>
          <p:nvSpPr>
            <p:cNvPr id="14" name="object 13">
              <a:extLst>
                <a:ext uri="{FF2B5EF4-FFF2-40B4-BE49-F238E27FC236}">
                  <a16:creationId xmlns:a16="http://schemas.microsoft.com/office/drawing/2014/main" id="{0C6BFFC8-6D85-49A8-88AE-EBC60A0C1F5A}"/>
                </a:ext>
              </a:extLst>
            </p:cNvPr>
            <p:cNvSpPr/>
            <p:nvPr/>
          </p:nvSpPr>
          <p:spPr>
            <a:xfrm>
              <a:off x="4181474" y="472313"/>
              <a:ext cx="678180" cy="378460"/>
            </a:xfrm>
            <a:custGeom>
              <a:avLst/>
              <a:gdLst/>
              <a:ahLst/>
              <a:cxnLst/>
              <a:rect l="l" t="t" r="r" b="b"/>
              <a:pathLst>
                <a:path w="678179" h="378459">
                  <a:moveTo>
                    <a:pt x="467487" y="7620"/>
                  </a:moveTo>
                  <a:lnTo>
                    <a:pt x="677926" y="7620"/>
                  </a:lnTo>
                  <a:lnTo>
                    <a:pt x="677926" y="87502"/>
                  </a:lnTo>
                  <a:lnTo>
                    <a:pt x="623315" y="87502"/>
                  </a:lnTo>
                  <a:lnTo>
                    <a:pt x="623315" y="370839"/>
                  </a:lnTo>
                  <a:lnTo>
                    <a:pt x="521970" y="370839"/>
                  </a:lnTo>
                  <a:lnTo>
                    <a:pt x="521970" y="87502"/>
                  </a:lnTo>
                  <a:lnTo>
                    <a:pt x="467487" y="87502"/>
                  </a:lnTo>
                  <a:lnTo>
                    <a:pt x="467487" y="7620"/>
                  </a:lnTo>
                  <a:close/>
                </a:path>
                <a:path w="678179" h="378459">
                  <a:moveTo>
                    <a:pt x="342264" y="0"/>
                  </a:moveTo>
                  <a:lnTo>
                    <a:pt x="391806" y="6858"/>
                  </a:lnTo>
                  <a:lnTo>
                    <a:pt x="427847" y="26066"/>
                  </a:lnTo>
                  <a:lnTo>
                    <a:pt x="447643" y="68119"/>
                  </a:lnTo>
                  <a:lnTo>
                    <a:pt x="449834" y="105156"/>
                  </a:lnTo>
                  <a:lnTo>
                    <a:pt x="449834" y="123698"/>
                  </a:lnTo>
                  <a:lnTo>
                    <a:pt x="355219" y="123698"/>
                  </a:lnTo>
                  <a:lnTo>
                    <a:pt x="355219" y="92963"/>
                  </a:lnTo>
                  <a:lnTo>
                    <a:pt x="355219" y="81661"/>
                  </a:lnTo>
                  <a:lnTo>
                    <a:pt x="354457" y="74802"/>
                  </a:lnTo>
                  <a:lnTo>
                    <a:pt x="352805" y="72516"/>
                  </a:lnTo>
                  <a:lnTo>
                    <a:pt x="351282" y="70103"/>
                  </a:lnTo>
                  <a:lnTo>
                    <a:pt x="348869" y="68961"/>
                  </a:lnTo>
                  <a:lnTo>
                    <a:pt x="345313" y="68961"/>
                  </a:lnTo>
                  <a:lnTo>
                    <a:pt x="341502" y="68961"/>
                  </a:lnTo>
                  <a:lnTo>
                    <a:pt x="338582" y="70738"/>
                  </a:lnTo>
                  <a:lnTo>
                    <a:pt x="336296" y="74167"/>
                  </a:lnTo>
                  <a:lnTo>
                    <a:pt x="334137" y="77597"/>
                  </a:lnTo>
                  <a:lnTo>
                    <a:pt x="333121" y="83438"/>
                  </a:lnTo>
                  <a:lnTo>
                    <a:pt x="333121" y="91821"/>
                  </a:lnTo>
                  <a:lnTo>
                    <a:pt x="333121" y="102870"/>
                  </a:lnTo>
                  <a:lnTo>
                    <a:pt x="354838" y="135636"/>
                  </a:lnTo>
                  <a:lnTo>
                    <a:pt x="386199" y="153731"/>
                  </a:lnTo>
                  <a:lnTo>
                    <a:pt x="410940" y="170100"/>
                  </a:lnTo>
                  <a:lnTo>
                    <a:pt x="440563" y="197612"/>
                  </a:lnTo>
                  <a:lnTo>
                    <a:pt x="456386" y="250832"/>
                  </a:lnTo>
                  <a:lnTo>
                    <a:pt x="457453" y="275716"/>
                  </a:lnTo>
                  <a:lnTo>
                    <a:pt x="456858" y="293909"/>
                  </a:lnTo>
                  <a:lnTo>
                    <a:pt x="447928" y="333628"/>
                  </a:lnTo>
                  <a:lnTo>
                    <a:pt x="411988" y="365506"/>
                  </a:lnTo>
                  <a:lnTo>
                    <a:pt x="367428" y="377400"/>
                  </a:lnTo>
                  <a:lnTo>
                    <a:pt x="350520" y="378206"/>
                  </a:lnTo>
                  <a:lnTo>
                    <a:pt x="332136" y="377281"/>
                  </a:lnTo>
                  <a:lnTo>
                    <a:pt x="284988" y="363600"/>
                  </a:lnTo>
                  <a:lnTo>
                    <a:pt x="254627" y="336936"/>
                  </a:lnTo>
                  <a:lnTo>
                    <a:pt x="242776" y="298735"/>
                  </a:lnTo>
                  <a:lnTo>
                    <a:pt x="240664" y="262509"/>
                  </a:lnTo>
                  <a:lnTo>
                    <a:pt x="240664" y="234823"/>
                  </a:lnTo>
                  <a:lnTo>
                    <a:pt x="335279" y="234823"/>
                  </a:lnTo>
                  <a:lnTo>
                    <a:pt x="335279" y="282448"/>
                  </a:lnTo>
                  <a:lnTo>
                    <a:pt x="335279" y="294894"/>
                  </a:lnTo>
                  <a:lnTo>
                    <a:pt x="336169" y="302387"/>
                  </a:lnTo>
                  <a:lnTo>
                    <a:pt x="337947" y="305181"/>
                  </a:lnTo>
                  <a:lnTo>
                    <a:pt x="339598" y="307848"/>
                  </a:lnTo>
                  <a:lnTo>
                    <a:pt x="342646" y="309245"/>
                  </a:lnTo>
                  <a:lnTo>
                    <a:pt x="347090" y="309245"/>
                  </a:lnTo>
                  <a:lnTo>
                    <a:pt x="351536" y="309245"/>
                  </a:lnTo>
                  <a:lnTo>
                    <a:pt x="354964" y="307339"/>
                  </a:lnTo>
                  <a:lnTo>
                    <a:pt x="357250" y="303529"/>
                  </a:lnTo>
                  <a:lnTo>
                    <a:pt x="359537" y="299847"/>
                  </a:lnTo>
                  <a:lnTo>
                    <a:pt x="360807" y="293624"/>
                  </a:lnTo>
                  <a:lnTo>
                    <a:pt x="360807" y="284988"/>
                  </a:lnTo>
                  <a:lnTo>
                    <a:pt x="348920" y="242615"/>
                  </a:lnTo>
                  <a:lnTo>
                    <a:pt x="311023" y="215773"/>
                  </a:lnTo>
                  <a:lnTo>
                    <a:pt x="295118" y="205011"/>
                  </a:lnTo>
                  <a:lnTo>
                    <a:pt x="264667" y="181990"/>
                  </a:lnTo>
                  <a:lnTo>
                    <a:pt x="242083" y="142107"/>
                  </a:lnTo>
                  <a:lnTo>
                    <a:pt x="237744" y="104012"/>
                  </a:lnTo>
                  <a:lnTo>
                    <a:pt x="238434" y="84437"/>
                  </a:lnTo>
                  <a:lnTo>
                    <a:pt x="248792" y="42163"/>
                  </a:lnTo>
                  <a:lnTo>
                    <a:pt x="284099" y="11175"/>
                  </a:lnTo>
                  <a:lnTo>
                    <a:pt x="325925" y="692"/>
                  </a:lnTo>
                  <a:lnTo>
                    <a:pt x="342264" y="0"/>
                  </a:lnTo>
                  <a:close/>
                </a:path>
                <a:path w="678179" h="378459">
                  <a:moveTo>
                    <a:pt x="104521" y="0"/>
                  </a:moveTo>
                  <a:lnTo>
                    <a:pt x="154062" y="6858"/>
                  </a:lnTo>
                  <a:lnTo>
                    <a:pt x="190103" y="26066"/>
                  </a:lnTo>
                  <a:lnTo>
                    <a:pt x="209899" y="68119"/>
                  </a:lnTo>
                  <a:lnTo>
                    <a:pt x="212089" y="105156"/>
                  </a:lnTo>
                  <a:lnTo>
                    <a:pt x="212089" y="123698"/>
                  </a:lnTo>
                  <a:lnTo>
                    <a:pt x="117475" y="123698"/>
                  </a:lnTo>
                  <a:lnTo>
                    <a:pt x="117475" y="92963"/>
                  </a:lnTo>
                  <a:lnTo>
                    <a:pt x="117475" y="81661"/>
                  </a:lnTo>
                  <a:lnTo>
                    <a:pt x="116712" y="74802"/>
                  </a:lnTo>
                  <a:lnTo>
                    <a:pt x="115062" y="72516"/>
                  </a:lnTo>
                  <a:lnTo>
                    <a:pt x="113537" y="70103"/>
                  </a:lnTo>
                  <a:lnTo>
                    <a:pt x="111125" y="68961"/>
                  </a:lnTo>
                  <a:lnTo>
                    <a:pt x="107569" y="68961"/>
                  </a:lnTo>
                  <a:lnTo>
                    <a:pt x="103759" y="68961"/>
                  </a:lnTo>
                  <a:lnTo>
                    <a:pt x="100837" y="70738"/>
                  </a:lnTo>
                  <a:lnTo>
                    <a:pt x="98678" y="74167"/>
                  </a:lnTo>
                  <a:lnTo>
                    <a:pt x="96392" y="77597"/>
                  </a:lnTo>
                  <a:lnTo>
                    <a:pt x="95376" y="83438"/>
                  </a:lnTo>
                  <a:lnTo>
                    <a:pt x="95376" y="91821"/>
                  </a:lnTo>
                  <a:lnTo>
                    <a:pt x="95376" y="102870"/>
                  </a:lnTo>
                  <a:lnTo>
                    <a:pt x="117094" y="135636"/>
                  </a:lnTo>
                  <a:lnTo>
                    <a:pt x="148455" y="153731"/>
                  </a:lnTo>
                  <a:lnTo>
                    <a:pt x="173196" y="170100"/>
                  </a:lnTo>
                  <a:lnTo>
                    <a:pt x="202819" y="197612"/>
                  </a:lnTo>
                  <a:lnTo>
                    <a:pt x="218642" y="250832"/>
                  </a:lnTo>
                  <a:lnTo>
                    <a:pt x="219710" y="275716"/>
                  </a:lnTo>
                  <a:lnTo>
                    <a:pt x="219114" y="293909"/>
                  </a:lnTo>
                  <a:lnTo>
                    <a:pt x="210185" y="333628"/>
                  </a:lnTo>
                  <a:lnTo>
                    <a:pt x="174244" y="365506"/>
                  </a:lnTo>
                  <a:lnTo>
                    <a:pt x="129684" y="377400"/>
                  </a:lnTo>
                  <a:lnTo>
                    <a:pt x="112775" y="378206"/>
                  </a:lnTo>
                  <a:lnTo>
                    <a:pt x="94392" y="377281"/>
                  </a:lnTo>
                  <a:lnTo>
                    <a:pt x="47244" y="363600"/>
                  </a:lnTo>
                  <a:lnTo>
                    <a:pt x="16883" y="336936"/>
                  </a:lnTo>
                  <a:lnTo>
                    <a:pt x="5032" y="298735"/>
                  </a:lnTo>
                  <a:lnTo>
                    <a:pt x="2921" y="262509"/>
                  </a:lnTo>
                  <a:lnTo>
                    <a:pt x="2921" y="234823"/>
                  </a:lnTo>
                  <a:lnTo>
                    <a:pt x="97536" y="234823"/>
                  </a:lnTo>
                  <a:lnTo>
                    <a:pt x="97536" y="282448"/>
                  </a:lnTo>
                  <a:lnTo>
                    <a:pt x="97536" y="294894"/>
                  </a:lnTo>
                  <a:lnTo>
                    <a:pt x="98425" y="302387"/>
                  </a:lnTo>
                  <a:lnTo>
                    <a:pt x="100202" y="305181"/>
                  </a:lnTo>
                  <a:lnTo>
                    <a:pt x="101853" y="307848"/>
                  </a:lnTo>
                  <a:lnTo>
                    <a:pt x="104901" y="309245"/>
                  </a:lnTo>
                  <a:lnTo>
                    <a:pt x="109347" y="309245"/>
                  </a:lnTo>
                  <a:lnTo>
                    <a:pt x="113791" y="309245"/>
                  </a:lnTo>
                  <a:lnTo>
                    <a:pt x="117221" y="307339"/>
                  </a:lnTo>
                  <a:lnTo>
                    <a:pt x="119507" y="303529"/>
                  </a:lnTo>
                  <a:lnTo>
                    <a:pt x="121792" y="299847"/>
                  </a:lnTo>
                  <a:lnTo>
                    <a:pt x="123062" y="293624"/>
                  </a:lnTo>
                  <a:lnTo>
                    <a:pt x="123062" y="284988"/>
                  </a:lnTo>
                  <a:lnTo>
                    <a:pt x="111176" y="242615"/>
                  </a:lnTo>
                  <a:lnTo>
                    <a:pt x="73278" y="215773"/>
                  </a:lnTo>
                  <a:lnTo>
                    <a:pt x="57374" y="205011"/>
                  </a:lnTo>
                  <a:lnTo>
                    <a:pt x="26924" y="181990"/>
                  </a:lnTo>
                  <a:lnTo>
                    <a:pt x="4339" y="142107"/>
                  </a:lnTo>
                  <a:lnTo>
                    <a:pt x="0" y="104012"/>
                  </a:lnTo>
                  <a:lnTo>
                    <a:pt x="690" y="84437"/>
                  </a:lnTo>
                  <a:lnTo>
                    <a:pt x="11049" y="42163"/>
                  </a:lnTo>
                  <a:lnTo>
                    <a:pt x="46354" y="11175"/>
                  </a:lnTo>
                  <a:lnTo>
                    <a:pt x="88181" y="692"/>
                  </a:lnTo>
                  <a:lnTo>
                    <a:pt x="104521" y="0"/>
                  </a:lnTo>
                  <a:close/>
                </a:path>
              </a:pathLst>
            </a:custGeom>
            <a:ln w="9144">
              <a:solidFill>
                <a:srgbClr val="FFFFFF"/>
              </a:solidFill>
            </a:ln>
          </p:spPr>
          <p:txBody>
            <a:bodyPr wrap="square" lIns="0" tIns="0" rIns="0" bIns="0" rtlCol="0"/>
            <a:lstStyle/>
            <a:p>
              <a:endParaRPr/>
            </a:p>
          </p:txBody>
        </p:sp>
      </p:grpSp>
      <p:pic>
        <p:nvPicPr>
          <p:cNvPr id="3074" name="Picture 2" descr="Cómo hacer los Objetivos del Sistema? 🎯">
            <a:extLst>
              <a:ext uri="{FF2B5EF4-FFF2-40B4-BE49-F238E27FC236}">
                <a16:creationId xmlns:a16="http://schemas.microsoft.com/office/drawing/2014/main" id="{1C693F74-F7FB-49AD-A752-57332085978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84" t="21623" r="54936" b="10099"/>
          <a:stretch/>
        </p:blipFill>
        <p:spPr bwMode="auto">
          <a:xfrm>
            <a:off x="247113" y="2255051"/>
            <a:ext cx="3534437" cy="31805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Rectángulo 15">
            <a:extLst>
              <a:ext uri="{FF2B5EF4-FFF2-40B4-BE49-F238E27FC236}">
                <a16:creationId xmlns:a16="http://schemas.microsoft.com/office/drawing/2014/main" id="{5E3EC019-E966-4820-AB7D-3D553145A1DB}"/>
              </a:ext>
            </a:extLst>
          </p:cNvPr>
          <p:cNvSpPr/>
          <p:nvPr/>
        </p:nvSpPr>
        <p:spPr>
          <a:xfrm>
            <a:off x="1254931" y="6245807"/>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A07075BC-C5CC-47DF-B548-39862953D707}"/>
              </a:ext>
            </a:extLst>
          </p:cNvPr>
          <p:cNvSpPr/>
          <p:nvPr/>
        </p:nvSpPr>
        <p:spPr>
          <a:xfrm>
            <a:off x="1342083" y="5769387"/>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05842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FF871-D05D-40ED-F00E-CFA6DA19148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3D89336-F1B9-82D7-AF40-35D8D8AD1AA1}"/>
              </a:ext>
            </a:extLst>
          </p:cNvPr>
          <p:cNvSpPr>
            <a:spLocks noGrp="1"/>
          </p:cNvSpPr>
          <p:nvPr>
            <p:ph type="title"/>
          </p:nvPr>
        </p:nvSpPr>
        <p:spPr>
          <a:xfrm>
            <a:off x="2143824" y="273780"/>
            <a:ext cx="9073243" cy="941161"/>
          </a:xfrm>
        </p:spPr>
        <p:txBody>
          <a:bodyPr/>
          <a:lstStyle/>
          <a:p>
            <a:pPr algn="r"/>
            <a:r>
              <a:rPr lang="es-ES" sz="2000" dirty="0"/>
              <a:t>				</a:t>
            </a:r>
            <a:endParaRPr lang="es-CO" sz="2000" dirty="0"/>
          </a:p>
        </p:txBody>
      </p:sp>
      <p:pic>
        <p:nvPicPr>
          <p:cNvPr id="4" name="Imagen 3">
            <a:extLst>
              <a:ext uri="{FF2B5EF4-FFF2-40B4-BE49-F238E27FC236}">
                <a16:creationId xmlns:a16="http://schemas.microsoft.com/office/drawing/2014/main" id="{E405314F-8B9D-21ED-F8B5-2430DAED89F9}"/>
              </a:ext>
            </a:extLst>
          </p:cNvPr>
          <p:cNvPicPr>
            <a:picLocks noChangeAspect="1"/>
          </p:cNvPicPr>
          <p:nvPr/>
        </p:nvPicPr>
        <p:blipFill>
          <a:blip r:embed="rId2">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58904C83-E8F1-E044-3C04-B43542101E2F}"/>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C9232C6F-B04D-D9E9-D0AF-BFDBB68B7F71}"/>
              </a:ext>
            </a:extLst>
          </p:cNvPr>
          <p:cNvSpPr/>
          <p:nvPr/>
        </p:nvSpPr>
        <p:spPr>
          <a:xfrm>
            <a:off x="1212722" y="5749000"/>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angle 5">
            <a:extLst>
              <a:ext uri="{FF2B5EF4-FFF2-40B4-BE49-F238E27FC236}">
                <a16:creationId xmlns:a16="http://schemas.microsoft.com/office/drawing/2014/main" id="{A7A6D020-E2BC-CAEB-CC90-B53B003539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 name="CuadroTexto 2">
            <a:extLst>
              <a:ext uri="{FF2B5EF4-FFF2-40B4-BE49-F238E27FC236}">
                <a16:creationId xmlns:a16="http://schemas.microsoft.com/office/drawing/2014/main" id="{B34A5A89-50A8-3758-6D83-47A3F695BB83}"/>
              </a:ext>
            </a:extLst>
          </p:cNvPr>
          <p:cNvSpPr txBox="1"/>
          <p:nvPr/>
        </p:nvSpPr>
        <p:spPr>
          <a:xfrm>
            <a:off x="162133" y="-40533"/>
            <a:ext cx="9073243" cy="1569660"/>
          </a:xfrm>
          <a:prstGeom prst="rect">
            <a:avLst/>
          </a:prstGeom>
          <a:noFill/>
        </p:spPr>
        <p:txBody>
          <a:bodyPr wrap="square" rtlCol="0">
            <a:spAutoFit/>
          </a:bodyPr>
          <a:lstStyle/>
          <a:p>
            <a:r>
              <a:rPr lang="es-ES" sz="4800" b="1" dirty="0">
                <a:solidFill>
                  <a:schemeClr val="accent4"/>
                </a:solidFill>
                <a:latin typeface="Arial" panose="020B0604020202020204" pitchFamily="34" charset="0"/>
                <a:cs typeface="Arial" panose="020B0604020202020204" pitchFamily="34" charset="0"/>
              </a:rPr>
              <a:t>¡</a:t>
            </a:r>
            <a:r>
              <a:rPr lang="es-ES" sz="4400" b="1" dirty="0">
                <a:solidFill>
                  <a:schemeClr val="bg1"/>
                </a:solidFill>
                <a:latin typeface="Arial" panose="020B0604020202020204" pitchFamily="34" charset="0"/>
                <a:cs typeface="Arial" panose="020B0604020202020204" pitchFamily="34" charset="0"/>
              </a:rPr>
              <a:t>Política Integral y </a:t>
            </a:r>
          </a:p>
          <a:p>
            <a:r>
              <a:rPr lang="es-ES" sz="4400" b="1" dirty="0">
                <a:solidFill>
                  <a:schemeClr val="bg1"/>
                </a:solidFill>
                <a:latin typeface="Arial" panose="020B0604020202020204" pitchFamily="34" charset="0"/>
                <a:cs typeface="Arial" panose="020B0604020202020204" pitchFamily="34" charset="0"/>
              </a:rPr>
              <a:t>  Participación ciudadana</a:t>
            </a:r>
            <a:r>
              <a:rPr lang="es-ES" sz="4800" b="1" dirty="0">
                <a:solidFill>
                  <a:schemeClr val="accent4"/>
                </a:solidFill>
                <a:latin typeface="Arial" panose="020B0604020202020204" pitchFamily="34" charset="0"/>
                <a:cs typeface="Arial" panose="020B0604020202020204" pitchFamily="34" charset="0"/>
              </a:rPr>
              <a:t>!</a:t>
            </a:r>
            <a:endParaRPr lang="es-CO" sz="4800" b="1" dirty="0">
              <a:solidFill>
                <a:schemeClr val="accent4"/>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FE0269FB-4A93-C903-032A-36C7B8C02D1A}"/>
              </a:ext>
            </a:extLst>
          </p:cNvPr>
          <p:cNvSpPr txBox="1"/>
          <p:nvPr/>
        </p:nvSpPr>
        <p:spPr>
          <a:xfrm>
            <a:off x="1717994" y="1637866"/>
            <a:ext cx="8944256" cy="987504"/>
          </a:xfrm>
          <a:prstGeom prst="roundRect">
            <a:avLst/>
          </a:prstGeom>
          <a:solidFill>
            <a:srgbClr val="00A9EC"/>
          </a:solidFill>
          <a:ln>
            <a:noFill/>
          </a:ln>
        </p:spPr>
        <p:txBody>
          <a:bodyPr wrap="square" rtlCol="0">
            <a:spAutoFit/>
          </a:bodyPr>
          <a:lstStyle/>
          <a:p>
            <a:pPr algn="ctr"/>
            <a:r>
              <a:rPr lang="es-ES" sz="2400" b="1" dirty="0">
                <a:solidFill>
                  <a:schemeClr val="bg1"/>
                </a:solidFill>
              </a:rPr>
              <a:t>EDAT</a:t>
            </a:r>
            <a:r>
              <a:rPr lang="es-ES" sz="2400" dirty="0">
                <a:solidFill>
                  <a:schemeClr val="bg1"/>
                </a:solidFill>
              </a:rPr>
              <a:t> cuenta con un </a:t>
            </a:r>
            <a:r>
              <a:rPr lang="es-ES" sz="2800" b="1" dirty="0">
                <a:solidFill>
                  <a:schemeClr val="accent4"/>
                </a:solidFill>
              </a:rPr>
              <a:t>Sistema Integrado de Gestión</a:t>
            </a:r>
            <a:r>
              <a:rPr lang="es-ES" sz="2800" dirty="0">
                <a:solidFill>
                  <a:schemeClr val="accent4"/>
                </a:solidFill>
              </a:rPr>
              <a:t> </a:t>
            </a:r>
            <a:r>
              <a:rPr lang="es-ES" sz="2400" dirty="0">
                <a:solidFill>
                  <a:schemeClr val="bg1"/>
                </a:solidFill>
              </a:rPr>
              <a:t>basado en tres pilares fundamentales:</a:t>
            </a:r>
            <a:endParaRPr lang="es-CO" sz="2400" b="1" dirty="0">
              <a:solidFill>
                <a:schemeClr val="bg1"/>
              </a:solidFill>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6C72899E-DCC6-C3C9-1D6B-6C810DA45AE1}"/>
              </a:ext>
            </a:extLst>
          </p:cNvPr>
          <p:cNvSpPr txBox="1"/>
          <p:nvPr/>
        </p:nvSpPr>
        <p:spPr>
          <a:xfrm>
            <a:off x="7001964" y="2586629"/>
            <a:ext cx="2816719" cy="646331"/>
          </a:xfrm>
          <a:custGeom>
            <a:avLst/>
            <a:gdLst>
              <a:gd name="connsiteX0" fmla="*/ 0 w 4775340"/>
              <a:gd name="connsiteY0" fmla="*/ 334850 h 2009061"/>
              <a:gd name="connsiteX1" fmla="*/ 334850 w 4775340"/>
              <a:gd name="connsiteY1" fmla="*/ 0 h 2009061"/>
              <a:gd name="connsiteX2" fmla="*/ 4440490 w 4775340"/>
              <a:gd name="connsiteY2" fmla="*/ 0 h 2009061"/>
              <a:gd name="connsiteX3" fmla="*/ 4775340 w 4775340"/>
              <a:gd name="connsiteY3" fmla="*/ 334850 h 2009061"/>
              <a:gd name="connsiteX4" fmla="*/ 4775340 w 4775340"/>
              <a:gd name="connsiteY4" fmla="*/ 1674211 h 2009061"/>
              <a:gd name="connsiteX5" fmla="*/ 4440490 w 4775340"/>
              <a:gd name="connsiteY5" fmla="*/ 2009061 h 2009061"/>
              <a:gd name="connsiteX6" fmla="*/ 334850 w 4775340"/>
              <a:gd name="connsiteY6" fmla="*/ 2009061 h 2009061"/>
              <a:gd name="connsiteX7" fmla="*/ 0 w 4775340"/>
              <a:gd name="connsiteY7" fmla="*/ 1674211 h 2009061"/>
              <a:gd name="connsiteX8" fmla="*/ 0 w 4775340"/>
              <a:gd name="connsiteY8" fmla="*/ 334850 h 2009061"/>
              <a:gd name="connsiteX0" fmla="*/ 0 w 4775340"/>
              <a:gd name="connsiteY0" fmla="*/ 337295 h 2011506"/>
              <a:gd name="connsiteX1" fmla="*/ 334850 w 4775340"/>
              <a:gd name="connsiteY1" fmla="*/ 2445 h 2011506"/>
              <a:gd name="connsiteX2" fmla="*/ 3200540 w 4775340"/>
              <a:gd name="connsiteY2" fmla="*/ 0 h 2011506"/>
              <a:gd name="connsiteX3" fmla="*/ 4440490 w 4775340"/>
              <a:gd name="connsiteY3" fmla="*/ 2445 h 2011506"/>
              <a:gd name="connsiteX4" fmla="*/ 4775340 w 4775340"/>
              <a:gd name="connsiteY4" fmla="*/ 337295 h 2011506"/>
              <a:gd name="connsiteX5" fmla="*/ 4775340 w 4775340"/>
              <a:gd name="connsiteY5" fmla="*/ 1676656 h 2011506"/>
              <a:gd name="connsiteX6" fmla="*/ 4440490 w 4775340"/>
              <a:gd name="connsiteY6" fmla="*/ 2011506 h 2011506"/>
              <a:gd name="connsiteX7" fmla="*/ 334850 w 4775340"/>
              <a:gd name="connsiteY7" fmla="*/ 2011506 h 2011506"/>
              <a:gd name="connsiteX8" fmla="*/ 0 w 4775340"/>
              <a:gd name="connsiteY8" fmla="*/ 1676656 h 2011506"/>
              <a:gd name="connsiteX9" fmla="*/ 0 w 4775340"/>
              <a:gd name="connsiteY9" fmla="*/ 337295 h 2011506"/>
              <a:gd name="connsiteX0" fmla="*/ 0 w 4775341"/>
              <a:gd name="connsiteY0" fmla="*/ 337295 h 2011506"/>
              <a:gd name="connsiteX1" fmla="*/ 334850 w 4775341"/>
              <a:gd name="connsiteY1" fmla="*/ 24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0 w 4775341"/>
              <a:gd name="connsiteY0" fmla="*/ 3372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419740 w 4775341"/>
              <a:gd name="connsiteY5" fmla="*/ 16385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15769"/>
              <a:gd name="connsiteY0" fmla="*/ 311895 h 2011506"/>
              <a:gd name="connsiteX1" fmla="*/ 741250 w 4715769"/>
              <a:gd name="connsiteY1" fmla="*/ 27845 h 2011506"/>
              <a:gd name="connsiteX2" fmla="*/ 3200540 w 4715769"/>
              <a:gd name="connsiteY2" fmla="*/ 0 h 2011506"/>
              <a:gd name="connsiteX3" fmla="*/ 4592890 w 4715769"/>
              <a:gd name="connsiteY3" fmla="*/ 2445 h 2011506"/>
              <a:gd name="connsiteX4" fmla="*/ 4699140 w 4715769"/>
              <a:gd name="connsiteY4" fmla="*/ 337295 h 2011506"/>
              <a:gd name="connsiteX5" fmla="*/ 4419740 w 4715769"/>
              <a:gd name="connsiteY5" fmla="*/ 1638556 h 2011506"/>
              <a:gd name="connsiteX6" fmla="*/ 4046790 w 4715769"/>
              <a:gd name="connsiteY6" fmla="*/ 2011506 h 2011506"/>
              <a:gd name="connsiteX7" fmla="*/ 334850 w 4715769"/>
              <a:gd name="connsiteY7" fmla="*/ 2011506 h 2011506"/>
              <a:gd name="connsiteX8" fmla="*/ 0 w 4715769"/>
              <a:gd name="connsiteY8" fmla="*/ 1676656 h 2011506"/>
              <a:gd name="connsiteX9" fmla="*/ 304800 w 4715769"/>
              <a:gd name="connsiteY9" fmla="*/ 311895 h 2011506"/>
              <a:gd name="connsiteX0" fmla="*/ 304800 w 4699140"/>
              <a:gd name="connsiteY0" fmla="*/ 311895 h 2011506"/>
              <a:gd name="connsiteX1" fmla="*/ 741250 w 4699140"/>
              <a:gd name="connsiteY1" fmla="*/ 27845 h 2011506"/>
              <a:gd name="connsiteX2" fmla="*/ 3200540 w 4699140"/>
              <a:gd name="connsiteY2" fmla="*/ 0 h 2011506"/>
              <a:gd name="connsiteX3" fmla="*/ 4402390 w 4699140"/>
              <a:gd name="connsiteY3" fmla="*/ 2445 h 2011506"/>
              <a:gd name="connsiteX4" fmla="*/ 4699140 w 4699140"/>
              <a:gd name="connsiteY4" fmla="*/ 337295 h 2011506"/>
              <a:gd name="connsiteX5" fmla="*/ 4419740 w 4699140"/>
              <a:gd name="connsiteY5" fmla="*/ 1638556 h 2011506"/>
              <a:gd name="connsiteX6" fmla="*/ 4046790 w 4699140"/>
              <a:gd name="connsiteY6" fmla="*/ 2011506 h 2011506"/>
              <a:gd name="connsiteX7" fmla="*/ 334850 w 4699140"/>
              <a:gd name="connsiteY7" fmla="*/ 2011506 h 2011506"/>
              <a:gd name="connsiteX8" fmla="*/ 0 w 4699140"/>
              <a:gd name="connsiteY8" fmla="*/ 1676656 h 2011506"/>
              <a:gd name="connsiteX9" fmla="*/ 304800 w 4699140"/>
              <a:gd name="connsiteY9" fmla="*/ 311895 h 2011506"/>
              <a:gd name="connsiteX0" fmla="*/ 304800 w 4675939"/>
              <a:gd name="connsiteY0" fmla="*/ 311895 h 2011506"/>
              <a:gd name="connsiteX1" fmla="*/ 741250 w 4675939"/>
              <a:gd name="connsiteY1" fmla="*/ 27845 h 2011506"/>
              <a:gd name="connsiteX2" fmla="*/ 3200540 w 4675939"/>
              <a:gd name="connsiteY2" fmla="*/ 0 h 2011506"/>
              <a:gd name="connsiteX3" fmla="*/ 4402390 w 4675939"/>
              <a:gd name="connsiteY3" fmla="*/ 2445 h 2011506"/>
              <a:gd name="connsiteX4" fmla="*/ 4675939 w 4675939"/>
              <a:gd name="connsiteY4" fmla="*/ 506456 h 2011506"/>
              <a:gd name="connsiteX5" fmla="*/ 4419740 w 4675939"/>
              <a:gd name="connsiteY5" fmla="*/ 1638556 h 2011506"/>
              <a:gd name="connsiteX6" fmla="*/ 4046790 w 4675939"/>
              <a:gd name="connsiteY6" fmla="*/ 2011506 h 2011506"/>
              <a:gd name="connsiteX7" fmla="*/ 334850 w 4675939"/>
              <a:gd name="connsiteY7" fmla="*/ 2011506 h 2011506"/>
              <a:gd name="connsiteX8" fmla="*/ 0 w 4675939"/>
              <a:gd name="connsiteY8" fmla="*/ 1676656 h 2011506"/>
              <a:gd name="connsiteX9" fmla="*/ 304800 w 4675939"/>
              <a:gd name="connsiteY9" fmla="*/ 311895 h 2011506"/>
              <a:gd name="connsiteX0" fmla="*/ 304800 w 4699141"/>
              <a:gd name="connsiteY0" fmla="*/ 311895 h 2011506"/>
              <a:gd name="connsiteX1" fmla="*/ 741250 w 4699141"/>
              <a:gd name="connsiteY1" fmla="*/ 27845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50644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339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35132 w 4699141"/>
              <a:gd name="connsiteY0" fmla="*/ 244822 h 2011506"/>
              <a:gd name="connsiteX1" fmla="*/ 650653 w 4699141"/>
              <a:gd name="connsiteY1" fmla="*/ 339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35132 w 4699141"/>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419740 w 4729472"/>
              <a:gd name="connsiteY5" fmla="*/ 1638556 h 2011506"/>
              <a:gd name="connsiteX6" fmla="*/ 4046790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4046790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3895134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3895134 w 4729472"/>
              <a:gd name="connsiteY6" fmla="*/ 2011506 h 2011506"/>
              <a:gd name="connsiteX7" fmla="*/ 334850 w 4729472"/>
              <a:gd name="connsiteY7" fmla="*/ 2011506 h 2011506"/>
              <a:gd name="connsiteX8" fmla="*/ 0 w 4729472"/>
              <a:gd name="connsiteY8" fmla="*/ 1777265 h 2011506"/>
              <a:gd name="connsiteX9" fmla="*/ 335132 w 4729472"/>
              <a:gd name="connsiteY9" fmla="*/ 244822 h 201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9472" h="2011506">
                <a:moveTo>
                  <a:pt x="335132" y="244822"/>
                </a:moveTo>
                <a:cubicBezTo>
                  <a:pt x="335132" y="59889"/>
                  <a:pt x="465720" y="339"/>
                  <a:pt x="650653" y="339"/>
                </a:cubicBezTo>
                <a:lnTo>
                  <a:pt x="3200540" y="0"/>
                </a:lnTo>
                <a:lnTo>
                  <a:pt x="4402390" y="2445"/>
                </a:lnTo>
                <a:cubicBezTo>
                  <a:pt x="4587323" y="2445"/>
                  <a:pt x="4729472" y="32628"/>
                  <a:pt x="4729472" y="217561"/>
                </a:cubicBezTo>
                <a:lnTo>
                  <a:pt x="4389409" y="1739165"/>
                </a:lnTo>
                <a:cubicBezTo>
                  <a:pt x="4389409" y="1924098"/>
                  <a:pt x="4080067" y="2011506"/>
                  <a:pt x="3895134" y="2011506"/>
                </a:cubicBezTo>
                <a:lnTo>
                  <a:pt x="334850" y="2011506"/>
                </a:lnTo>
                <a:cubicBezTo>
                  <a:pt x="149917" y="2011506"/>
                  <a:pt x="0" y="1962198"/>
                  <a:pt x="0" y="1777265"/>
                </a:cubicBezTo>
                <a:lnTo>
                  <a:pt x="335132" y="244822"/>
                </a:lnTo>
                <a:close/>
              </a:path>
            </a:pathLst>
          </a:custGeom>
          <a:solidFill>
            <a:srgbClr val="D5ECFB"/>
          </a:solidFill>
        </p:spPr>
        <p:txBody>
          <a:bodyPr wrap="square">
            <a:spAutoFit/>
          </a:bodyPr>
          <a:lstStyle/>
          <a:p>
            <a:pPr algn="ctr"/>
            <a:r>
              <a:rPr lang="es-ES" dirty="0"/>
              <a:t>  Calidad en la prestación </a:t>
            </a:r>
          </a:p>
          <a:p>
            <a:pPr algn="ctr"/>
            <a:r>
              <a:rPr lang="es-ES" dirty="0"/>
              <a:t>del servicio</a:t>
            </a:r>
            <a:endParaRPr lang="es-CO" b="1" dirty="0">
              <a:solidFill>
                <a:srgbClr val="FFC000"/>
              </a:solidFill>
            </a:endParaRPr>
          </a:p>
        </p:txBody>
      </p:sp>
      <p:sp>
        <p:nvSpPr>
          <p:cNvPr id="18" name="CuadroTexto 17">
            <a:extLst>
              <a:ext uri="{FF2B5EF4-FFF2-40B4-BE49-F238E27FC236}">
                <a16:creationId xmlns:a16="http://schemas.microsoft.com/office/drawing/2014/main" id="{2072B1B7-4113-CBD7-8412-6F30A7706D5B}"/>
              </a:ext>
            </a:extLst>
          </p:cNvPr>
          <p:cNvSpPr txBox="1"/>
          <p:nvPr/>
        </p:nvSpPr>
        <p:spPr>
          <a:xfrm>
            <a:off x="4414894" y="2586630"/>
            <a:ext cx="2630200" cy="646331"/>
          </a:xfrm>
          <a:custGeom>
            <a:avLst/>
            <a:gdLst>
              <a:gd name="connsiteX0" fmla="*/ 0 w 4775340"/>
              <a:gd name="connsiteY0" fmla="*/ 334850 h 2009061"/>
              <a:gd name="connsiteX1" fmla="*/ 334850 w 4775340"/>
              <a:gd name="connsiteY1" fmla="*/ 0 h 2009061"/>
              <a:gd name="connsiteX2" fmla="*/ 4440490 w 4775340"/>
              <a:gd name="connsiteY2" fmla="*/ 0 h 2009061"/>
              <a:gd name="connsiteX3" fmla="*/ 4775340 w 4775340"/>
              <a:gd name="connsiteY3" fmla="*/ 334850 h 2009061"/>
              <a:gd name="connsiteX4" fmla="*/ 4775340 w 4775340"/>
              <a:gd name="connsiteY4" fmla="*/ 1674211 h 2009061"/>
              <a:gd name="connsiteX5" fmla="*/ 4440490 w 4775340"/>
              <a:gd name="connsiteY5" fmla="*/ 2009061 h 2009061"/>
              <a:gd name="connsiteX6" fmla="*/ 334850 w 4775340"/>
              <a:gd name="connsiteY6" fmla="*/ 2009061 h 2009061"/>
              <a:gd name="connsiteX7" fmla="*/ 0 w 4775340"/>
              <a:gd name="connsiteY7" fmla="*/ 1674211 h 2009061"/>
              <a:gd name="connsiteX8" fmla="*/ 0 w 4775340"/>
              <a:gd name="connsiteY8" fmla="*/ 334850 h 2009061"/>
              <a:gd name="connsiteX0" fmla="*/ 0 w 4775340"/>
              <a:gd name="connsiteY0" fmla="*/ 337295 h 2011506"/>
              <a:gd name="connsiteX1" fmla="*/ 334850 w 4775340"/>
              <a:gd name="connsiteY1" fmla="*/ 2445 h 2011506"/>
              <a:gd name="connsiteX2" fmla="*/ 3200540 w 4775340"/>
              <a:gd name="connsiteY2" fmla="*/ 0 h 2011506"/>
              <a:gd name="connsiteX3" fmla="*/ 4440490 w 4775340"/>
              <a:gd name="connsiteY3" fmla="*/ 2445 h 2011506"/>
              <a:gd name="connsiteX4" fmla="*/ 4775340 w 4775340"/>
              <a:gd name="connsiteY4" fmla="*/ 337295 h 2011506"/>
              <a:gd name="connsiteX5" fmla="*/ 4775340 w 4775340"/>
              <a:gd name="connsiteY5" fmla="*/ 1676656 h 2011506"/>
              <a:gd name="connsiteX6" fmla="*/ 4440490 w 4775340"/>
              <a:gd name="connsiteY6" fmla="*/ 2011506 h 2011506"/>
              <a:gd name="connsiteX7" fmla="*/ 334850 w 4775340"/>
              <a:gd name="connsiteY7" fmla="*/ 2011506 h 2011506"/>
              <a:gd name="connsiteX8" fmla="*/ 0 w 4775340"/>
              <a:gd name="connsiteY8" fmla="*/ 1676656 h 2011506"/>
              <a:gd name="connsiteX9" fmla="*/ 0 w 4775340"/>
              <a:gd name="connsiteY9" fmla="*/ 337295 h 2011506"/>
              <a:gd name="connsiteX0" fmla="*/ 0 w 4775341"/>
              <a:gd name="connsiteY0" fmla="*/ 337295 h 2011506"/>
              <a:gd name="connsiteX1" fmla="*/ 334850 w 4775341"/>
              <a:gd name="connsiteY1" fmla="*/ 24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0 w 4775341"/>
              <a:gd name="connsiteY0" fmla="*/ 3372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419740 w 4775341"/>
              <a:gd name="connsiteY5" fmla="*/ 16385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15769"/>
              <a:gd name="connsiteY0" fmla="*/ 311895 h 2011506"/>
              <a:gd name="connsiteX1" fmla="*/ 741250 w 4715769"/>
              <a:gd name="connsiteY1" fmla="*/ 27845 h 2011506"/>
              <a:gd name="connsiteX2" fmla="*/ 3200540 w 4715769"/>
              <a:gd name="connsiteY2" fmla="*/ 0 h 2011506"/>
              <a:gd name="connsiteX3" fmla="*/ 4592890 w 4715769"/>
              <a:gd name="connsiteY3" fmla="*/ 2445 h 2011506"/>
              <a:gd name="connsiteX4" fmla="*/ 4699140 w 4715769"/>
              <a:gd name="connsiteY4" fmla="*/ 337295 h 2011506"/>
              <a:gd name="connsiteX5" fmla="*/ 4419740 w 4715769"/>
              <a:gd name="connsiteY5" fmla="*/ 1638556 h 2011506"/>
              <a:gd name="connsiteX6" fmla="*/ 4046790 w 4715769"/>
              <a:gd name="connsiteY6" fmla="*/ 2011506 h 2011506"/>
              <a:gd name="connsiteX7" fmla="*/ 334850 w 4715769"/>
              <a:gd name="connsiteY7" fmla="*/ 2011506 h 2011506"/>
              <a:gd name="connsiteX8" fmla="*/ 0 w 4715769"/>
              <a:gd name="connsiteY8" fmla="*/ 1676656 h 2011506"/>
              <a:gd name="connsiteX9" fmla="*/ 304800 w 4715769"/>
              <a:gd name="connsiteY9" fmla="*/ 311895 h 2011506"/>
              <a:gd name="connsiteX0" fmla="*/ 304800 w 4699140"/>
              <a:gd name="connsiteY0" fmla="*/ 311895 h 2011506"/>
              <a:gd name="connsiteX1" fmla="*/ 741250 w 4699140"/>
              <a:gd name="connsiteY1" fmla="*/ 27845 h 2011506"/>
              <a:gd name="connsiteX2" fmla="*/ 3200540 w 4699140"/>
              <a:gd name="connsiteY2" fmla="*/ 0 h 2011506"/>
              <a:gd name="connsiteX3" fmla="*/ 4402390 w 4699140"/>
              <a:gd name="connsiteY3" fmla="*/ 2445 h 2011506"/>
              <a:gd name="connsiteX4" fmla="*/ 4699140 w 4699140"/>
              <a:gd name="connsiteY4" fmla="*/ 337295 h 2011506"/>
              <a:gd name="connsiteX5" fmla="*/ 4419740 w 4699140"/>
              <a:gd name="connsiteY5" fmla="*/ 1638556 h 2011506"/>
              <a:gd name="connsiteX6" fmla="*/ 4046790 w 4699140"/>
              <a:gd name="connsiteY6" fmla="*/ 2011506 h 2011506"/>
              <a:gd name="connsiteX7" fmla="*/ 334850 w 4699140"/>
              <a:gd name="connsiteY7" fmla="*/ 2011506 h 2011506"/>
              <a:gd name="connsiteX8" fmla="*/ 0 w 4699140"/>
              <a:gd name="connsiteY8" fmla="*/ 1676656 h 2011506"/>
              <a:gd name="connsiteX9" fmla="*/ 304800 w 4699140"/>
              <a:gd name="connsiteY9" fmla="*/ 311895 h 2011506"/>
              <a:gd name="connsiteX0" fmla="*/ 304800 w 4675939"/>
              <a:gd name="connsiteY0" fmla="*/ 311895 h 2011506"/>
              <a:gd name="connsiteX1" fmla="*/ 741250 w 4675939"/>
              <a:gd name="connsiteY1" fmla="*/ 27845 h 2011506"/>
              <a:gd name="connsiteX2" fmla="*/ 3200540 w 4675939"/>
              <a:gd name="connsiteY2" fmla="*/ 0 h 2011506"/>
              <a:gd name="connsiteX3" fmla="*/ 4402390 w 4675939"/>
              <a:gd name="connsiteY3" fmla="*/ 2445 h 2011506"/>
              <a:gd name="connsiteX4" fmla="*/ 4675939 w 4675939"/>
              <a:gd name="connsiteY4" fmla="*/ 506456 h 2011506"/>
              <a:gd name="connsiteX5" fmla="*/ 4419740 w 4675939"/>
              <a:gd name="connsiteY5" fmla="*/ 1638556 h 2011506"/>
              <a:gd name="connsiteX6" fmla="*/ 4046790 w 4675939"/>
              <a:gd name="connsiteY6" fmla="*/ 2011506 h 2011506"/>
              <a:gd name="connsiteX7" fmla="*/ 334850 w 4675939"/>
              <a:gd name="connsiteY7" fmla="*/ 2011506 h 2011506"/>
              <a:gd name="connsiteX8" fmla="*/ 0 w 4675939"/>
              <a:gd name="connsiteY8" fmla="*/ 1676656 h 2011506"/>
              <a:gd name="connsiteX9" fmla="*/ 304800 w 4675939"/>
              <a:gd name="connsiteY9" fmla="*/ 311895 h 2011506"/>
              <a:gd name="connsiteX0" fmla="*/ 304800 w 4699141"/>
              <a:gd name="connsiteY0" fmla="*/ 311895 h 2011506"/>
              <a:gd name="connsiteX1" fmla="*/ 741250 w 4699141"/>
              <a:gd name="connsiteY1" fmla="*/ 27845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50644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339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35132 w 4699141"/>
              <a:gd name="connsiteY0" fmla="*/ 244822 h 2011506"/>
              <a:gd name="connsiteX1" fmla="*/ 650653 w 4699141"/>
              <a:gd name="connsiteY1" fmla="*/ 339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35132 w 4699141"/>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419740 w 4729472"/>
              <a:gd name="connsiteY5" fmla="*/ 1638556 h 2011506"/>
              <a:gd name="connsiteX6" fmla="*/ 4046790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4046790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3895134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3895134 w 4729472"/>
              <a:gd name="connsiteY6" fmla="*/ 2011506 h 2011506"/>
              <a:gd name="connsiteX7" fmla="*/ 334850 w 4729472"/>
              <a:gd name="connsiteY7" fmla="*/ 2011506 h 2011506"/>
              <a:gd name="connsiteX8" fmla="*/ 0 w 4729472"/>
              <a:gd name="connsiteY8" fmla="*/ 1777265 h 2011506"/>
              <a:gd name="connsiteX9" fmla="*/ 335132 w 4729472"/>
              <a:gd name="connsiteY9" fmla="*/ 244822 h 201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9472" h="2011506">
                <a:moveTo>
                  <a:pt x="335132" y="244822"/>
                </a:moveTo>
                <a:cubicBezTo>
                  <a:pt x="335132" y="59889"/>
                  <a:pt x="465720" y="339"/>
                  <a:pt x="650653" y="339"/>
                </a:cubicBezTo>
                <a:lnTo>
                  <a:pt x="3200540" y="0"/>
                </a:lnTo>
                <a:lnTo>
                  <a:pt x="4402390" y="2445"/>
                </a:lnTo>
                <a:cubicBezTo>
                  <a:pt x="4587323" y="2445"/>
                  <a:pt x="4729472" y="32628"/>
                  <a:pt x="4729472" y="217561"/>
                </a:cubicBezTo>
                <a:lnTo>
                  <a:pt x="4389409" y="1739165"/>
                </a:lnTo>
                <a:cubicBezTo>
                  <a:pt x="4389409" y="1924098"/>
                  <a:pt x="4080067" y="2011506"/>
                  <a:pt x="3895134" y="2011506"/>
                </a:cubicBezTo>
                <a:lnTo>
                  <a:pt x="334850" y="2011506"/>
                </a:lnTo>
                <a:cubicBezTo>
                  <a:pt x="149917" y="2011506"/>
                  <a:pt x="0" y="1962198"/>
                  <a:pt x="0" y="1777265"/>
                </a:cubicBezTo>
                <a:lnTo>
                  <a:pt x="335132" y="244822"/>
                </a:lnTo>
                <a:close/>
              </a:path>
            </a:pathLst>
          </a:custGeom>
          <a:solidFill>
            <a:srgbClr val="D5ECFB"/>
          </a:solidFill>
        </p:spPr>
        <p:txBody>
          <a:bodyPr wrap="square">
            <a:spAutoFit/>
          </a:bodyPr>
          <a:lstStyle/>
          <a:p>
            <a:pPr algn="ctr"/>
            <a:r>
              <a:rPr lang="es-ES" dirty="0"/>
              <a:t> </a:t>
            </a:r>
            <a:r>
              <a:rPr lang="es-ES" kern="1200" dirty="0">
                <a:solidFill>
                  <a:srgbClr val="000000"/>
                </a:solidFill>
                <a:effectLst/>
                <a:latin typeface="Calibri" panose="020F0502020204030204" pitchFamily="34" charset="0"/>
                <a:ea typeface="+mn-ea"/>
                <a:cs typeface="+mn-cs"/>
              </a:rPr>
              <a:t>Salud y seguridad en el trabajo</a:t>
            </a:r>
            <a:endParaRPr lang="es-CO" b="1" dirty="0">
              <a:solidFill>
                <a:srgbClr val="FFC000"/>
              </a:solidFill>
            </a:endParaRPr>
          </a:p>
        </p:txBody>
      </p:sp>
      <p:sp>
        <p:nvSpPr>
          <p:cNvPr id="19" name="CuadroTexto 18">
            <a:extLst>
              <a:ext uri="{FF2B5EF4-FFF2-40B4-BE49-F238E27FC236}">
                <a16:creationId xmlns:a16="http://schemas.microsoft.com/office/drawing/2014/main" id="{0CAF389C-4B6C-B3DF-A71E-434EBCBA31EC}"/>
              </a:ext>
            </a:extLst>
          </p:cNvPr>
          <p:cNvSpPr txBox="1"/>
          <p:nvPr/>
        </p:nvSpPr>
        <p:spPr>
          <a:xfrm>
            <a:off x="2227449" y="2586630"/>
            <a:ext cx="2253726" cy="646331"/>
          </a:xfrm>
          <a:custGeom>
            <a:avLst/>
            <a:gdLst>
              <a:gd name="connsiteX0" fmla="*/ 0 w 4775340"/>
              <a:gd name="connsiteY0" fmla="*/ 334850 h 2009061"/>
              <a:gd name="connsiteX1" fmla="*/ 334850 w 4775340"/>
              <a:gd name="connsiteY1" fmla="*/ 0 h 2009061"/>
              <a:gd name="connsiteX2" fmla="*/ 4440490 w 4775340"/>
              <a:gd name="connsiteY2" fmla="*/ 0 h 2009061"/>
              <a:gd name="connsiteX3" fmla="*/ 4775340 w 4775340"/>
              <a:gd name="connsiteY3" fmla="*/ 334850 h 2009061"/>
              <a:gd name="connsiteX4" fmla="*/ 4775340 w 4775340"/>
              <a:gd name="connsiteY4" fmla="*/ 1674211 h 2009061"/>
              <a:gd name="connsiteX5" fmla="*/ 4440490 w 4775340"/>
              <a:gd name="connsiteY5" fmla="*/ 2009061 h 2009061"/>
              <a:gd name="connsiteX6" fmla="*/ 334850 w 4775340"/>
              <a:gd name="connsiteY6" fmla="*/ 2009061 h 2009061"/>
              <a:gd name="connsiteX7" fmla="*/ 0 w 4775340"/>
              <a:gd name="connsiteY7" fmla="*/ 1674211 h 2009061"/>
              <a:gd name="connsiteX8" fmla="*/ 0 w 4775340"/>
              <a:gd name="connsiteY8" fmla="*/ 334850 h 2009061"/>
              <a:gd name="connsiteX0" fmla="*/ 0 w 4775340"/>
              <a:gd name="connsiteY0" fmla="*/ 337295 h 2011506"/>
              <a:gd name="connsiteX1" fmla="*/ 334850 w 4775340"/>
              <a:gd name="connsiteY1" fmla="*/ 2445 h 2011506"/>
              <a:gd name="connsiteX2" fmla="*/ 3200540 w 4775340"/>
              <a:gd name="connsiteY2" fmla="*/ 0 h 2011506"/>
              <a:gd name="connsiteX3" fmla="*/ 4440490 w 4775340"/>
              <a:gd name="connsiteY3" fmla="*/ 2445 h 2011506"/>
              <a:gd name="connsiteX4" fmla="*/ 4775340 w 4775340"/>
              <a:gd name="connsiteY4" fmla="*/ 337295 h 2011506"/>
              <a:gd name="connsiteX5" fmla="*/ 4775340 w 4775340"/>
              <a:gd name="connsiteY5" fmla="*/ 1676656 h 2011506"/>
              <a:gd name="connsiteX6" fmla="*/ 4440490 w 4775340"/>
              <a:gd name="connsiteY6" fmla="*/ 2011506 h 2011506"/>
              <a:gd name="connsiteX7" fmla="*/ 334850 w 4775340"/>
              <a:gd name="connsiteY7" fmla="*/ 2011506 h 2011506"/>
              <a:gd name="connsiteX8" fmla="*/ 0 w 4775340"/>
              <a:gd name="connsiteY8" fmla="*/ 1676656 h 2011506"/>
              <a:gd name="connsiteX9" fmla="*/ 0 w 4775340"/>
              <a:gd name="connsiteY9" fmla="*/ 337295 h 2011506"/>
              <a:gd name="connsiteX0" fmla="*/ 0 w 4775341"/>
              <a:gd name="connsiteY0" fmla="*/ 337295 h 2011506"/>
              <a:gd name="connsiteX1" fmla="*/ 334850 w 4775341"/>
              <a:gd name="connsiteY1" fmla="*/ 24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0 w 4775341"/>
              <a:gd name="connsiteY0" fmla="*/ 3372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419740 w 4775341"/>
              <a:gd name="connsiteY5" fmla="*/ 16385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15769"/>
              <a:gd name="connsiteY0" fmla="*/ 311895 h 2011506"/>
              <a:gd name="connsiteX1" fmla="*/ 741250 w 4715769"/>
              <a:gd name="connsiteY1" fmla="*/ 27845 h 2011506"/>
              <a:gd name="connsiteX2" fmla="*/ 3200540 w 4715769"/>
              <a:gd name="connsiteY2" fmla="*/ 0 h 2011506"/>
              <a:gd name="connsiteX3" fmla="*/ 4592890 w 4715769"/>
              <a:gd name="connsiteY3" fmla="*/ 2445 h 2011506"/>
              <a:gd name="connsiteX4" fmla="*/ 4699140 w 4715769"/>
              <a:gd name="connsiteY4" fmla="*/ 337295 h 2011506"/>
              <a:gd name="connsiteX5" fmla="*/ 4419740 w 4715769"/>
              <a:gd name="connsiteY5" fmla="*/ 1638556 h 2011506"/>
              <a:gd name="connsiteX6" fmla="*/ 4046790 w 4715769"/>
              <a:gd name="connsiteY6" fmla="*/ 2011506 h 2011506"/>
              <a:gd name="connsiteX7" fmla="*/ 334850 w 4715769"/>
              <a:gd name="connsiteY7" fmla="*/ 2011506 h 2011506"/>
              <a:gd name="connsiteX8" fmla="*/ 0 w 4715769"/>
              <a:gd name="connsiteY8" fmla="*/ 1676656 h 2011506"/>
              <a:gd name="connsiteX9" fmla="*/ 304800 w 4715769"/>
              <a:gd name="connsiteY9" fmla="*/ 311895 h 2011506"/>
              <a:gd name="connsiteX0" fmla="*/ 304800 w 4699140"/>
              <a:gd name="connsiteY0" fmla="*/ 311895 h 2011506"/>
              <a:gd name="connsiteX1" fmla="*/ 741250 w 4699140"/>
              <a:gd name="connsiteY1" fmla="*/ 27845 h 2011506"/>
              <a:gd name="connsiteX2" fmla="*/ 3200540 w 4699140"/>
              <a:gd name="connsiteY2" fmla="*/ 0 h 2011506"/>
              <a:gd name="connsiteX3" fmla="*/ 4402390 w 4699140"/>
              <a:gd name="connsiteY3" fmla="*/ 2445 h 2011506"/>
              <a:gd name="connsiteX4" fmla="*/ 4699140 w 4699140"/>
              <a:gd name="connsiteY4" fmla="*/ 337295 h 2011506"/>
              <a:gd name="connsiteX5" fmla="*/ 4419740 w 4699140"/>
              <a:gd name="connsiteY5" fmla="*/ 1638556 h 2011506"/>
              <a:gd name="connsiteX6" fmla="*/ 4046790 w 4699140"/>
              <a:gd name="connsiteY6" fmla="*/ 2011506 h 2011506"/>
              <a:gd name="connsiteX7" fmla="*/ 334850 w 4699140"/>
              <a:gd name="connsiteY7" fmla="*/ 2011506 h 2011506"/>
              <a:gd name="connsiteX8" fmla="*/ 0 w 4699140"/>
              <a:gd name="connsiteY8" fmla="*/ 1676656 h 2011506"/>
              <a:gd name="connsiteX9" fmla="*/ 304800 w 4699140"/>
              <a:gd name="connsiteY9" fmla="*/ 311895 h 2011506"/>
              <a:gd name="connsiteX0" fmla="*/ 304800 w 4675939"/>
              <a:gd name="connsiteY0" fmla="*/ 311895 h 2011506"/>
              <a:gd name="connsiteX1" fmla="*/ 741250 w 4675939"/>
              <a:gd name="connsiteY1" fmla="*/ 27845 h 2011506"/>
              <a:gd name="connsiteX2" fmla="*/ 3200540 w 4675939"/>
              <a:gd name="connsiteY2" fmla="*/ 0 h 2011506"/>
              <a:gd name="connsiteX3" fmla="*/ 4402390 w 4675939"/>
              <a:gd name="connsiteY3" fmla="*/ 2445 h 2011506"/>
              <a:gd name="connsiteX4" fmla="*/ 4675939 w 4675939"/>
              <a:gd name="connsiteY4" fmla="*/ 506456 h 2011506"/>
              <a:gd name="connsiteX5" fmla="*/ 4419740 w 4675939"/>
              <a:gd name="connsiteY5" fmla="*/ 1638556 h 2011506"/>
              <a:gd name="connsiteX6" fmla="*/ 4046790 w 4675939"/>
              <a:gd name="connsiteY6" fmla="*/ 2011506 h 2011506"/>
              <a:gd name="connsiteX7" fmla="*/ 334850 w 4675939"/>
              <a:gd name="connsiteY7" fmla="*/ 2011506 h 2011506"/>
              <a:gd name="connsiteX8" fmla="*/ 0 w 4675939"/>
              <a:gd name="connsiteY8" fmla="*/ 1676656 h 2011506"/>
              <a:gd name="connsiteX9" fmla="*/ 304800 w 4675939"/>
              <a:gd name="connsiteY9" fmla="*/ 311895 h 2011506"/>
              <a:gd name="connsiteX0" fmla="*/ 304800 w 4699141"/>
              <a:gd name="connsiteY0" fmla="*/ 311895 h 2011506"/>
              <a:gd name="connsiteX1" fmla="*/ 741250 w 4699141"/>
              <a:gd name="connsiteY1" fmla="*/ 27845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50644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339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35132 w 4699141"/>
              <a:gd name="connsiteY0" fmla="*/ 244822 h 2011506"/>
              <a:gd name="connsiteX1" fmla="*/ 650653 w 4699141"/>
              <a:gd name="connsiteY1" fmla="*/ 339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35132 w 4699141"/>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419740 w 4729472"/>
              <a:gd name="connsiteY5" fmla="*/ 1638556 h 2011506"/>
              <a:gd name="connsiteX6" fmla="*/ 4046790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4046790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3895134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3895134 w 4729472"/>
              <a:gd name="connsiteY6" fmla="*/ 2011506 h 2011506"/>
              <a:gd name="connsiteX7" fmla="*/ 334850 w 4729472"/>
              <a:gd name="connsiteY7" fmla="*/ 2011506 h 2011506"/>
              <a:gd name="connsiteX8" fmla="*/ 0 w 4729472"/>
              <a:gd name="connsiteY8" fmla="*/ 1777265 h 2011506"/>
              <a:gd name="connsiteX9" fmla="*/ 335132 w 4729472"/>
              <a:gd name="connsiteY9" fmla="*/ 244822 h 201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9472" h="2011506">
                <a:moveTo>
                  <a:pt x="335132" y="244822"/>
                </a:moveTo>
                <a:cubicBezTo>
                  <a:pt x="335132" y="59889"/>
                  <a:pt x="465720" y="339"/>
                  <a:pt x="650653" y="339"/>
                </a:cubicBezTo>
                <a:lnTo>
                  <a:pt x="3200540" y="0"/>
                </a:lnTo>
                <a:lnTo>
                  <a:pt x="4402390" y="2445"/>
                </a:lnTo>
                <a:cubicBezTo>
                  <a:pt x="4587323" y="2445"/>
                  <a:pt x="4729472" y="32628"/>
                  <a:pt x="4729472" y="217561"/>
                </a:cubicBezTo>
                <a:lnTo>
                  <a:pt x="4389409" y="1739165"/>
                </a:lnTo>
                <a:cubicBezTo>
                  <a:pt x="4389409" y="1924098"/>
                  <a:pt x="4080067" y="2011506"/>
                  <a:pt x="3895134" y="2011506"/>
                </a:cubicBezTo>
                <a:lnTo>
                  <a:pt x="334850" y="2011506"/>
                </a:lnTo>
                <a:cubicBezTo>
                  <a:pt x="149917" y="2011506"/>
                  <a:pt x="0" y="1962198"/>
                  <a:pt x="0" y="1777265"/>
                </a:cubicBezTo>
                <a:lnTo>
                  <a:pt x="335132" y="244822"/>
                </a:lnTo>
                <a:close/>
              </a:path>
            </a:pathLst>
          </a:custGeom>
          <a:solidFill>
            <a:srgbClr val="D5ECFB"/>
          </a:solidFill>
        </p:spPr>
        <p:txBody>
          <a:bodyPr wrap="square">
            <a:spAutoFit/>
          </a:bodyPr>
          <a:lstStyle/>
          <a:p>
            <a:pPr algn="ctr"/>
            <a:r>
              <a:rPr lang="es-ES" dirty="0"/>
              <a:t>  </a:t>
            </a:r>
            <a:r>
              <a:rPr lang="es-CO" kern="1200" dirty="0">
                <a:solidFill>
                  <a:srgbClr val="000000"/>
                </a:solidFill>
                <a:effectLst/>
                <a:latin typeface="Calibri" panose="020F0502020204030204" pitchFamily="34" charset="0"/>
                <a:ea typeface="+mn-ea"/>
                <a:cs typeface="+mn-cs"/>
              </a:rPr>
              <a:t>Protección ambiental</a:t>
            </a:r>
            <a:endParaRPr lang="es-CO" b="1" dirty="0">
              <a:solidFill>
                <a:srgbClr val="FFC000"/>
              </a:solidFill>
            </a:endParaRPr>
          </a:p>
        </p:txBody>
      </p:sp>
      <p:sp>
        <p:nvSpPr>
          <p:cNvPr id="20" name="CuadroTexto 19">
            <a:extLst>
              <a:ext uri="{FF2B5EF4-FFF2-40B4-BE49-F238E27FC236}">
                <a16:creationId xmlns:a16="http://schemas.microsoft.com/office/drawing/2014/main" id="{8EF36B62-5E33-1C1C-C1EE-7BB2C11CE426}"/>
              </a:ext>
            </a:extLst>
          </p:cNvPr>
          <p:cNvSpPr txBox="1"/>
          <p:nvPr/>
        </p:nvSpPr>
        <p:spPr>
          <a:xfrm>
            <a:off x="4145872" y="3512579"/>
            <a:ext cx="3933943" cy="2554545"/>
          </a:xfrm>
          <a:custGeom>
            <a:avLst/>
            <a:gdLst>
              <a:gd name="connsiteX0" fmla="*/ 0 w 4775340"/>
              <a:gd name="connsiteY0" fmla="*/ 334850 h 2009061"/>
              <a:gd name="connsiteX1" fmla="*/ 334850 w 4775340"/>
              <a:gd name="connsiteY1" fmla="*/ 0 h 2009061"/>
              <a:gd name="connsiteX2" fmla="*/ 4440490 w 4775340"/>
              <a:gd name="connsiteY2" fmla="*/ 0 h 2009061"/>
              <a:gd name="connsiteX3" fmla="*/ 4775340 w 4775340"/>
              <a:gd name="connsiteY3" fmla="*/ 334850 h 2009061"/>
              <a:gd name="connsiteX4" fmla="*/ 4775340 w 4775340"/>
              <a:gd name="connsiteY4" fmla="*/ 1674211 h 2009061"/>
              <a:gd name="connsiteX5" fmla="*/ 4440490 w 4775340"/>
              <a:gd name="connsiteY5" fmla="*/ 2009061 h 2009061"/>
              <a:gd name="connsiteX6" fmla="*/ 334850 w 4775340"/>
              <a:gd name="connsiteY6" fmla="*/ 2009061 h 2009061"/>
              <a:gd name="connsiteX7" fmla="*/ 0 w 4775340"/>
              <a:gd name="connsiteY7" fmla="*/ 1674211 h 2009061"/>
              <a:gd name="connsiteX8" fmla="*/ 0 w 4775340"/>
              <a:gd name="connsiteY8" fmla="*/ 334850 h 2009061"/>
              <a:gd name="connsiteX0" fmla="*/ 0 w 4775340"/>
              <a:gd name="connsiteY0" fmla="*/ 337295 h 2011506"/>
              <a:gd name="connsiteX1" fmla="*/ 334850 w 4775340"/>
              <a:gd name="connsiteY1" fmla="*/ 2445 h 2011506"/>
              <a:gd name="connsiteX2" fmla="*/ 3200540 w 4775340"/>
              <a:gd name="connsiteY2" fmla="*/ 0 h 2011506"/>
              <a:gd name="connsiteX3" fmla="*/ 4440490 w 4775340"/>
              <a:gd name="connsiteY3" fmla="*/ 2445 h 2011506"/>
              <a:gd name="connsiteX4" fmla="*/ 4775340 w 4775340"/>
              <a:gd name="connsiteY4" fmla="*/ 337295 h 2011506"/>
              <a:gd name="connsiteX5" fmla="*/ 4775340 w 4775340"/>
              <a:gd name="connsiteY5" fmla="*/ 1676656 h 2011506"/>
              <a:gd name="connsiteX6" fmla="*/ 4440490 w 4775340"/>
              <a:gd name="connsiteY6" fmla="*/ 2011506 h 2011506"/>
              <a:gd name="connsiteX7" fmla="*/ 334850 w 4775340"/>
              <a:gd name="connsiteY7" fmla="*/ 2011506 h 2011506"/>
              <a:gd name="connsiteX8" fmla="*/ 0 w 4775340"/>
              <a:gd name="connsiteY8" fmla="*/ 1676656 h 2011506"/>
              <a:gd name="connsiteX9" fmla="*/ 0 w 4775340"/>
              <a:gd name="connsiteY9" fmla="*/ 337295 h 2011506"/>
              <a:gd name="connsiteX0" fmla="*/ 0 w 4775341"/>
              <a:gd name="connsiteY0" fmla="*/ 337295 h 2011506"/>
              <a:gd name="connsiteX1" fmla="*/ 334850 w 4775341"/>
              <a:gd name="connsiteY1" fmla="*/ 24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0 w 4775341"/>
              <a:gd name="connsiteY0" fmla="*/ 3372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419740 w 4775341"/>
              <a:gd name="connsiteY5" fmla="*/ 16385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15769"/>
              <a:gd name="connsiteY0" fmla="*/ 311895 h 2011506"/>
              <a:gd name="connsiteX1" fmla="*/ 741250 w 4715769"/>
              <a:gd name="connsiteY1" fmla="*/ 27845 h 2011506"/>
              <a:gd name="connsiteX2" fmla="*/ 3200540 w 4715769"/>
              <a:gd name="connsiteY2" fmla="*/ 0 h 2011506"/>
              <a:gd name="connsiteX3" fmla="*/ 4592890 w 4715769"/>
              <a:gd name="connsiteY3" fmla="*/ 2445 h 2011506"/>
              <a:gd name="connsiteX4" fmla="*/ 4699140 w 4715769"/>
              <a:gd name="connsiteY4" fmla="*/ 337295 h 2011506"/>
              <a:gd name="connsiteX5" fmla="*/ 4419740 w 4715769"/>
              <a:gd name="connsiteY5" fmla="*/ 1638556 h 2011506"/>
              <a:gd name="connsiteX6" fmla="*/ 4046790 w 4715769"/>
              <a:gd name="connsiteY6" fmla="*/ 2011506 h 2011506"/>
              <a:gd name="connsiteX7" fmla="*/ 334850 w 4715769"/>
              <a:gd name="connsiteY7" fmla="*/ 2011506 h 2011506"/>
              <a:gd name="connsiteX8" fmla="*/ 0 w 4715769"/>
              <a:gd name="connsiteY8" fmla="*/ 1676656 h 2011506"/>
              <a:gd name="connsiteX9" fmla="*/ 304800 w 4715769"/>
              <a:gd name="connsiteY9" fmla="*/ 311895 h 2011506"/>
              <a:gd name="connsiteX0" fmla="*/ 304800 w 4699140"/>
              <a:gd name="connsiteY0" fmla="*/ 311895 h 2011506"/>
              <a:gd name="connsiteX1" fmla="*/ 741250 w 4699140"/>
              <a:gd name="connsiteY1" fmla="*/ 27845 h 2011506"/>
              <a:gd name="connsiteX2" fmla="*/ 3200540 w 4699140"/>
              <a:gd name="connsiteY2" fmla="*/ 0 h 2011506"/>
              <a:gd name="connsiteX3" fmla="*/ 4402390 w 4699140"/>
              <a:gd name="connsiteY3" fmla="*/ 2445 h 2011506"/>
              <a:gd name="connsiteX4" fmla="*/ 4699140 w 4699140"/>
              <a:gd name="connsiteY4" fmla="*/ 337295 h 2011506"/>
              <a:gd name="connsiteX5" fmla="*/ 4419740 w 4699140"/>
              <a:gd name="connsiteY5" fmla="*/ 1638556 h 2011506"/>
              <a:gd name="connsiteX6" fmla="*/ 4046790 w 4699140"/>
              <a:gd name="connsiteY6" fmla="*/ 2011506 h 2011506"/>
              <a:gd name="connsiteX7" fmla="*/ 334850 w 4699140"/>
              <a:gd name="connsiteY7" fmla="*/ 2011506 h 2011506"/>
              <a:gd name="connsiteX8" fmla="*/ 0 w 4699140"/>
              <a:gd name="connsiteY8" fmla="*/ 1676656 h 2011506"/>
              <a:gd name="connsiteX9" fmla="*/ 304800 w 4699140"/>
              <a:gd name="connsiteY9" fmla="*/ 311895 h 2011506"/>
              <a:gd name="connsiteX0" fmla="*/ 304800 w 4675939"/>
              <a:gd name="connsiteY0" fmla="*/ 311895 h 2011506"/>
              <a:gd name="connsiteX1" fmla="*/ 741250 w 4675939"/>
              <a:gd name="connsiteY1" fmla="*/ 27845 h 2011506"/>
              <a:gd name="connsiteX2" fmla="*/ 3200540 w 4675939"/>
              <a:gd name="connsiteY2" fmla="*/ 0 h 2011506"/>
              <a:gd name="connsiteX3" fmla="*/ 4402390 w 4675939"/>
              <a:gd name="connsiteY3" fmla="*/ 2445 h 2011506"/>
              <a:gd name="connsiteX4" fmla="*/ 4675939 w 4675939"/>
              <a:gd name="connsiteY4" fmla="*/ 506456 h 2011506"/>
              <a:gd name="connsiteX5" fmla="*/ 4419740 w 4675939"/>
              <a:gd name="connsiteY5" fmla="*/ 1638556 h 2011506"/>
              <a:gd name="connsiteX6" fmla="*/ 4046790 w 4675939"/>
              <a:gd name="connsiteY6" fmla="*/ 2011506 h 2011506"/>
              <a:gd name="connsiteX7" fmla="*/ 334850 w 4675939"/>
              <a:gd name="connsiteY7" fmla="*/ 2011506 h 2011506"/>
              <a:gd name="connsiteX8" fmla="*/ 0 w 4675939"/>
              <a:gd name="connsiteY8" fmla="*/ 1676656 h 2011506"/>
              <a:gd name="connsiteX9" fmla="*/ 304800 w 4675939"/>
              <a:gd name="connsiteY9" fmla="*/ 311895 h 2011506"/>
              <a:gd name="connsiteX0" fmla="*/ 304800 w 4699141"/>
              <a:gd name="connsiteY0" fmla="*/ 311895 h 2011506"/>
              <a:gd name="connsiteX1" fmla="*/ 741250 w 4699141"/>
              <a:gd name="connsiteY1" fmla="*/ 27845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50644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339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35132 w 4699141"/>
              <a:gd name="connsiteY0" fmla="*/ 244822 h 2011506"/>
              <a:gd name="connsiteX1" fmla="*/ 650653 w 4699141"/>
              <a:gd name="connsiteY1" fmla="*/ 339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35132 w 4699141"/>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419740 w 4729472"/>
              <a:gd name="connsiteY5" fmla="*/ 1638556 h 2011506"/>
              <a:gd name="connsiteX6" fmla="*/ 4046790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4046790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3895134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3895134 w 4729472"/>
              <a:gd name="connsiteY6" fmla="*/ 2011506 h 2011506"/>
              <a:gd name="connsiteX7" fmla="*/ 334850 w 4729472"/>
              <a:gd name="connsiteY7" fmla="*/ 2011506 h 2011506"/>
              <a:gd name="connsiteX8" fmla="*/ 0 w 4729472"/>
              <a:gd name="connsiteY8" fmla="*/ 1777265 h 2011506"/>
              <a:gd name="connsiteX9" fmla="*/ 335132 w 4729472"/>
              <a:gd name="connsiteY9" fmla="*/ 244822 h 201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9472" h="2011506">
                <a:moveTo>
                  <a:pt x="335132" y="244822"/>
                </a:moveTo>
                <a:cubicBezTo>
                  <a:pt x="335132" y="59889"/>
                  <a:pt x="465720" y="339"/>
                  <a:pt x="650653" y="339"/>
                </a:cubicBezTo>
                <a:lnTo>
                  <a:pt x="3200540" y="0"/>
                </a:lnTo>
                <a:lnTo>
                  <a:pt x="4402390" y="2445"/>
                </a:lnTo>
                <a:cubicBezTo>
                  <a:pt x="4587323" y="2445"/>
                  <a:pt x="4729472" y="32628"/>
                  <a:pt x="4729472" y="217561"/>
                </a:cubicBezTo>
                <a:lnTo>
                  <a:pt x="4389409" y="1739165"/>
                </a:lnTo>
                <a:cubicBezTo>
                  <a:pt x="4389409" y="1924098"/>
                  <a:pt x="4080067" y="2011506"/>
                  <a:pt x="3895134" y="2011506"/>
                </a:cubicBezTo>
                <a:lnTo>
                  <a:pt x="334850" y="2011506"/>
                </a:lnTo>
                <a:cubicBezTo>
                  <a:pt x="149917" y="2011506"/>
                  <a:pt x="0" y="1962198"/>
                  <a:pt x="0" y="1777265"/>
                </a:cubicBezTo>
                <a:lnTo>
                  <a:pt x="335132" y="244822"/>
                </a:lnTo>
                <a:close/>
              </a:path>
            </a:pathLst>
          </a:custGeom>
          <a:solidFill>
            <a:srgbClr val="00A9EC"/>
          </a:solidFill>
        </p:spPr>
        <p:txBody>
          <a:bodyPr wrap="square">
            <a:spAutoFit/>
          </a:bodyPr>
          <a:lstStyle/>
          <a:p>
            <a:pPr algn="ctr"/>
            <a:r>
              <a:rPr lang="es-ES" sz="2000" dirty="0"/>
              <a:t>  </a:t>
            </a:r>
            <a:r>
              <a:rPr lang="es-ES" sz="2000" dirty="0">
                <a:solidFill>
                  <a:schemeClr val="bg1"/>
                </a:solidFill>
              </a:rPr>
              <a:t>En línea con nuestro </a:t>
            </a:r>
          </a:p>
          <a:p>
            <a:pPr algn="ctr"/>
            <a:r>
              <a:rPr lang="es-ES" sz="2000" dirty="0">
                <a:solidFill>
                  <a:schemeClr val="bg1"/>
                </a:solidFill>
              </a:rPr>
              <a:t>   compromiso con la </a:t>
            </a:r>
            <a:r>
              <a:rPr lang="es-ES" sz="2000" b="1" dirty="0">
                <a:solidFill>
                  <a:schemeClr val="accent4"/>
                </a:solidFill>
              </a:rPr>
              <a:t>transparencia, la legalidad y el buen gobiern</a:t>
            </a:r>
            <a:r>
              <a:rPr lang="es-ES" sz="2000" b="1" dirty="0">
                <a:solidFill>
                  <a:schemeClr val="bg1"/>
                </a:solidFill>
              </a:rPr>
              <a:t>o</a:t>
            </a:r>
            <a:r>
              <a:rPr lang="es-ES" sz="2000" dirty="0">
                <a:solidFill>
                  <a:schemeClr val="bg1"/>
                </a:solidFill>
              </a:rPr>
              <a:t>, fomentamos la participación ciudadana como un mecanismo esencial para fortalecer la </a:t>
            </a:r>
          </a:p>
          <a:p>
            <a:pPr algn="ctr"/>
            <a:r>
              <a:rPr lang="es-ES" sz="2000" dirty="0">
                <a:solidFill>
                  <a:schemeClr val="bg1"/>
                </a:solidFill>
              </a:rPr>
              <a:t>confianza pública y mejorar </a:t>
            </a:r>
          </a:p>
          <a:p>
            <a:pPr algn="ctr"/>
            <a:r>
              <a:rPr lang="es-ES" sz="2000" dirty="0">
                <a:solidFill>
                  <a:schemeClr val="bg1"/>
                </a:solidFill>
              </a:rPr>
              <a:t>la toma de decisiones.</a:t>
            </a:r>
            <a:endParaRPr lang="es-ES" sz="2800" dirty="0">
              <a:solidFill>
                <a:schemeClr val="bg1"/>
              </a:solidFill>
            </a:endParaRPr>
          </a:p>
        </p:txBody>
      </p:sp>
      <p:sp>
        <p:nvSpPr>
          <p:cNvPr id="21" name="CuadroTexto 20">
            <a:extLst>
              <a:ext uri="{FF2B5EF4-FFF2-40B4-BE49-F238E27FC236}">
                <a16:creationId xmlns:a16="http://schemas.microsoft.com/office/drawing/2014/main" id="{7EF9D38D-3A89-CD6A-9352-F29F23CC8DEB}"/>
              </a:ext>
            </a:extLst>
          </p:cNvPr>
          <p:cNvSpPr txBox="1"/>
          <p:nvPr/>
        </p:nvSpPr>
        <p:spPr>
          <a:xfrm>
            <a:off x="8079815" y="4035799"/>
            <a:ext cx="2047563" cy="1538883"/>
          </a:xfrm>
          <a:custGeom>
            <a:avLst/>
            <a:gdLst>
              <a:gd name="connsiteX0" fmla="*/ 0 w 4775340"/>
              <a:gd name="connsiteY0" fmla="*/ 334850 h 2009061"/>
              <a:gd name="connsiteX1" fmla="*/ 334850 w 4775340"/>
              <a:gd name="connsiteY1" fmla="*/ 0 h 2009061"/>
              <a:gd name="connsiteX2" fmla="*/ 4440490 w 4775340"/>
              <a:gd name="connsiteY2" fmla="*/ 0 h 2009061"/>
              <a:gd name="connsiteX3" fmla="*/ 4775340 w 4775340"/>
              <a:gd name="connsiteY3" fmla="*/ 334850 h 2009061"/>
              <a:gd name="connsiteX4" fmla="*/ 4775340 w 4775340"/>
              <a:gd name="connsiteY4" fmla="*/ 1674211 h 2009061"/>
              <a:gd name="connsiteX5" fmla="*/ 4440490 w 4775340"/>
              <a:gd name="connsiteY5" fmla="*/ 2009061 h 2009061"/>
              <a:gd name="connsiteX6" fmla="*/ 334850 w 4775340"/>
              <a:gd name="connsiteY6" fmla="*/ 2009061 h 2009061"/>
              <a:gd name="connsiteX7" fmla="*/ 0 w 4775340"/>
              <a:gd name="connsiteY7" fmla="*/ 1674211 h 2009061"/>
              <a:gd name="connsiteX8" fmla="*/ 0 w 4775340"/>
              <a:gd name="connsiteY8" fmla="*/ 334850 h 2009061"/>
              <a:gd name="connsiteX0" fmla="*/ 0 w 4775340"/>
              <a:gd name="connsiteY0" fmla="*/ 337295 h 2011506"/>
              <a:gd name="connsiteX1" fmla="*/ 334850 w 4775340"/>
              <a:gd name="connsiteY1" fmla="*/ 2445 h 2011506"/>
              <a:gd name="connsiteX2" fmla="*/ 3200540 w 4775340"/>
              <a:gd name="connsiteY2" fmla="*/ 0 h 2011506"/>
              <a:gd name="connsiteX3" fmla="*/ 4440490 w 4775340"/>
              <a:gd name="connsiteY3" fmla="*/ 2445 h 2011506"/>
              <a:gd name="connsiteX4" fmla="*/ 4775340 w 4775340"/>
              <a:gd name="connsiteY4" fmla="*/ 337295 h 2011506"/>
              <a:gd name="connsiteX5" fmla="*/ 4775340 w 4775340"/>
              <a:gd name="connsiteY5" fmla="*/ 1676656 h 2011506"/>
              <a:gd name="connsiteX6" fmla="*/ 4440490 w 4775340"/>
              <a:gd name="connsiteY6" fmla="*/ 2011506 h 2011506"/>
              <a:gd name="connsiteX7" fmla="*/ 334850 w 4775340"/>
              <a:gd name="connsiteY7" fmla="*/ 2011506 h 2011506"/>
              <a:gd name="connsiteX8" fmla="*/ 0 w 4775340"/>
              <a:gd name="connsiteY8" fmla="*/ 1676656 h 2011506"/>
              <a:gd name="connsiteX9" fmla="*/ 0 w 4775340"/>
              <a:gd name="connsiteY9" fmla="*/ 337295 h 2011506"/>
              <a:gd name="connsiteX0" fmla="*/ 0 w 4775341"/>
              <a:gd name="connsiteY0" fmla="*/ 337295 h 2011506"/>
              <a:gd name="connsiteX1" fmla="*/ 334850 w 4775341"/>
              <a:gd name="connsiteY1" fmla="*/ 24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0 w 4775341"/>
              <a:gd name="connsiteY0" fmla="*/ 3372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419740 w 4775341"/>
              <a:gd name="connsiteY5" fmla="*/ 16385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15769"/>
              <a:gd name="connsiteY0" fmla="*/ 311895 h 2011506"/>
              <a:gd name="connsiteX1" fmla="*/ 741250 w 4715769"/>
              <a:gd name="connsiteY1" fmla="*/ 27845 h 2011506"/>
              <a:gd name="connsiteX2" fmla="*/ 3200540 w 4715769"/>
              <a:gd name="connsiteY2" fmla="*/ 0 h 2011506"/>
              <a:gd name="connsiteX3" fmla="*/ 4592890 w 4715769"/>
              <a:gd name="connsiteY3" fmla="*/ 2445 h 2011506"/>
              <a:gd name="connsiteX4" fmla="*/ 4699140 w 4715769"/>
              <a:gd name="connsiteY4" fmla="*/ 337295 h 2011506"/>
              <a:gd name="connsiteX5" fmla="*/ 4419740 w 4715769"/>
              <a:gd name="connsiteY5" fmla="*/ 1638556 h 2011506"/>
              <a:gd name="connsiteX6" fmla="*/ 4046790 w 4715769"/>
              <a:gd name="connsiteY6" fmla="*/ 2011506 h 2011506"/>
              <a:gd name="connsiteX7" fmla="*/ 334850 w 4715769"/>
              <a:gd name="connsiteY7" fmla="*/ 2011506 h 2011506"/>
              <a:gd name="connsiteX8" fmla="*/ 0 w 4715769"/>
              <a:gd name="connsiteY8" fmla="*/ 1676656 h 2011506"/>
              <a:gd name="connsiteX9" fmla="*/ 304800 w 4715769"/>
              <a:gd name="connsiteY9" fmla="*/ 311895 h 2011506"/>
              <a:gd name="connsiteX0" fmla="*/ 304800 w 4699140"/>
              <a:gd name="connsiteY0" fmla="*/ 311895 h 2011506"/>
              <a:gd name="connsiteX1" fmla="*/ 741250 w 4699140"/>
              <a:gd name="connsiteY1" fmla="*/ 27845 h 2011506"/>
              <a:gd name="connsiteX2" fmla="*/ 3200540 w 4699140"/>
              <a:gd name="connsiteY2" fmla="*/ 0 h 2011506"/>
              <a:gd name="connsiteX3" fmla="*/ 4402390 w 4699140"/>
              <a:gd name="connsiteY3" fmla="*/ 2445 h 2011506"/>
              <a:gd name="connsiteX4" fmla="*/ 4699140 w 4699140"/>
              <a:gd name="connsiteY4" fmla="*/ 337295 h 2011506"/>
              <a:gd name="connsiteX5" fmla="*/ 4419740 w 4699140"/>
              <a:gd name="connsiteY5" fmla="*/ 1638556 h 2011506"/>
              <a:gd name="connsiteX6" fmla="*/ 4046790 w 4699140"/>
              <a:gd name="connsiteY6" fmla="*/ 2011506 h 2011506"/>
              <a:gd name="connsiteX7" fmla="*/ 334850 w 4699140"/>
              <a:gd name="connsiteY7" fmla="*/ 2011506 h 2011506"/>
              <a:gd name="connsiteX8" fmla="*/ 0 w 4699140"/>
              <a:gd name="connsiteY8" fmla="*/ 1676656 h 2011506"/>
              <a:gd name="connsiteX9" fmla="*/ 304800 w 4699140"/>
              <a:gd name="connsiteY9" fmla="*/ 311895 h 2011506"/>
              <a:gd name="connsiteX0" fmla="*/ 304800 w 4675939"/>
              <a:gd name="connsiteY0" fmla="*/ 311895 h 2011506"/>
              <a:gd name="connsiteX1" fmla="*/ 741250 w 4675939"/>
              <a:gd name="connsiteY1" fmla="*/ 27845 h 2011506"/>
              <a:gd name="connsiteX2" fmla="*/ 3200540 w 4675939"/>
              <a:gd name="connsiteY2" fmla="*/ 0 h 2011506"/>
              <a:gd name="connsiteX3" fmla="*/ 4402390 w 4675939"/>
              <a:gd name="connsiteY3" fmla="*/ 2445 h 2011506"/>
              <a:gd name="connsiteX4" fmla="*/ 4675939 w 4675939"/>
              <a:gd name="connsiteY4" fmla="*/ 506456 h 2011506"/>
              <a:gd name="connsiteX5" fmla="*/ 4419740 w 4675939"/>
              <a:gd name="connsiteY5" fmla="*/ 1638556 h 2011506"/>
              <a:gd name="connsiteX6" fmla="*/ 4046790 w 4675939"/>
              <a:gd name="connsiteY6" fmla="*/ 2011506 h 2011506"/>
              <a:gd name="connsiteX7" fmla="*/ 334850 w 4675939"/>
              <a:gd name="connsiteY7" fmla="*/ 2011506 h 2011506"/>
              <a:gd name="connsiteX8" fmla="*/ 0 w 4675939"/>
              <a:gd name="connsiteY8" fmla="*/ 1676656 h 2011506"/>
              <a:gd name="connsiteX9" fmla="*/ 304800 w 4675939"/>
              <a:gd name="connsiteY9" fmla="*/ 311895 h 2011506"/>
              <a:gd name="connsiteX0" fmla="*/ 304800 w 4699141"/>
              <a:gd name="connsiteY0" fmla="*/ 311895 h 2011506"/>
              <a:gd name="connsiteX1" fmla="*/ 741250 w 4699141"/>
              <a:gd name="connsiteY1" fmla="*/ 27845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50644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339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35132 w 4699141"/>
              <a:gd name="connsiteY0" fmla="*/ 244822 h 2011506"/>
              <a:gd name="connsiteX1" fmla="*/ 650653 w 4699141"/>
              <a:gd name="connsiteY1" fmla="*/ 339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35132 w 4699141"/>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419740 w 4729472"/>
              <a:gd name="connsiteY5" fmla="*/ 1638556 h 2011506"/>
              <a:gd name="connsiteX6" fmla="*/ 4046790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4046790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3895134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3895134 w 4729472"/>
              <a:gd name="connsiteY6" fmla="*/ 2011506 h 2011506"/>
              <a:gd name="connsiteX7" fmla="*/ 334850 w 4729472"/>
              <a:gd name="connsiteY7" fmla="*/ 2011506 h 2011506"/>
              <a:gd name="connsiteX8" fmla="*/ 0 w 4729472"/>
              <a:gd name="connsiteY8" fmla="*/ 1777265 h 2011506"/>
              <a:gd name="connsiteX9" fmla="*/ 335132 w 4729472"/>
              <a:gd name="connsiteY9" fmla="*/ 244822 h 201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9472" h="2011506">
                <a:moveTo>
                  <a:pt x="335132" y="244822"/>
                </a:moveTo>
                <a:cubicBezTo>
                  <a:pt x="335132" y="59889"/>
                  <a:pt x="465720" y="339"/>
                  <a:pt x="650653" y="339"/>
                </a:cubicBezTo>
                <a:lnTo>
                  <a:pt x="3200540" y="0"/>
                </a:lnTo>
                <a:lnTo>
                  <a:pt x="4402390" y="2445"/>
                </a:lnTo>
                <a:cubicBezTo>
                  <a:pt x="4587323" y="2445"/>
                  <a:pt x="4729472" y="32628"/>
                  <a:pt x="4729472" y="217561"/>
                </a:cubicBezTo>
                <a:lnTo>
                  <a:pt x="4389409" y="1739165"/>
                </a:lnTo>
                <a:cubicBezTo>
                  <a:pt x="4389409" y="1924098"/>
                  <a:pt x="4080067" y="2011506"/>
                  <a:pt x="3895134" y="2011506"/>
                </a:cubicBezTo>
                <a:lnTo>
                  <a:pt x="334850" y="2011506"/>
                </a:lnTo>
                <a:cubicBezTo>
                  <a:pt x="149917" y="2011506"/>
                  <a:pt x="0" y="1962198"/>
                  <a:pt x="0" y="1777265"/>
                </a:cubicBezTo>
                <a:lnTo>
                  <a:pt x="335132" y="244822"/>
                </a:lnTo>
                <a:close/>
              </a:path>
            </a:pathLst>
          </a:custGeom>
          <a:solidFill>
            <a:srgbClr val="00A9EC"/>
          </a:solidFill>
        </p:spPr>
        <p:txBody>
          <a:bodyPr wrap="square">
            <a:spAutoFit/>
          </a:bodyPr>
          <a:lstStyle/>
          <a:p>
            <a:pPr algn="ctr"/>
            <a:r>
              <a:rPr lang="es-ES" sz="2000" dirty="0"/>
              <a:t>  </a:t>
            </a:r>
            <a:r>
              <a:rPr lang="es-ES" sz="1400" dirty="0">
                <a:solidFill>
                  <a:schemeClr val="bg1"/>
                </a:solidFill>
              </a:rPr>
              <a:t>Estrategias de acceso a la información pública, permitiendo un</a:t>
            </a:r>
            <a:r>
              <a:rPr lang="es-ES" sz="1600" dirty="0">
                <a:solidFill>
                  <a:schemeClr val="bg1"/>
                </a:solidFill>
              </a:rPr>
              <a:t> </a:t>
            </a:r>
            <a:r>
              <a:rPr lang="es-ES" sz="1600" b="1" dirty="0">
                <a:solidFill>
                  <a:srgbClr val="FFC000"/>
                </a:solidFill>
              </a:rPr>
              <a:t>control social activo</a:t>
            </a:r>
            <a:r>
              <a:rPr lang="es-ES" sz="1600" dirty="0">
                <a:solidFill>
                  <a:srgbClr val="FFC000"/>
                </a:solidFill>
              </a:rPr>
              <a:t> </a:t>
            </a:r>
            <a:r>
              <a:rPr lang="es-ES" sz="1400" dirty="0">
                <a:solidFill>
                  <a:schemeClr val="bg1"/>
                </a:solidFill>
              </a:rPr>
              <a:t>y una comunicación directa </a:t>
            </a:r>
          </a:p>
          <a:p>
            <a:pPr algn="ctr"/>
            <a:r>
              <a:rPr lang="es-ES" sz="1400" dirty="0">
                <a:solidFill>
                  <a:schemeClr val="bg1"/>
                </a:solidFill>
              </a:rPr>
              <a:t>con la ciudadanía.</a:t>
            </a:r>
          </a:p>
        </p:txBody>
      </p:sp>
      <p:sp>
        <p:nvSpPr>
          <p:cNvPr id="22" name="CuadroTexto 21">
            <a:extLst>
              <a:ext uri="{FF2B5EF4-FFF2-40B4-BE49-F238E27FC236}">
                <a16:creationId xmlns:a16="http://schemas.microsoft.com/office/drawing/2014/main" id="{625A7C72-82F8-88A2-5DED-60D5B3F7E42A}"/>
              </a:ext>
            </a:extLst>
          </p:cNvPr>
          <p:cNvSpPr txBox="1"/>
          <p:nvPr/>
        </p:nvSpPr>
        <p:spPr>
          <a:xfrm>
            <a:off x="10234348" y="4035799"/>
            <a:ext cx="1871615" cy="1477328"/>
          </a:xfrm>
          <a:custGeom>
            <a:avLst/>
            <a:gdLst>
              <a:gd name="connsiteX0" fmla="*/ 0 w 4775340"/>
              <a:gd name="connsiteY0" fmla="*/ 334850 h 2009061"/>
              <a:gd name="connsiteX1" fmla="*/ 334850 w 4775340"/>
              <a:gd name="connsiteY1" fmla="*/ 0 h 2009061"/>
              <a:gd name="connsiteX2" fmla="*/ 4440490 w 4775340"/>
              <a:gd name="connsiteY2" fmla="*/ 0 h 2009061"/>
              <a:gd name="connsiteX3" fmla="*/ 4775340 w 4775340"/>
              <a:gd name="connsiteY3" fmla="*/ 334850 h 2009061"/>
              <a:gd name="connsiteX4" fmla="*/ 4775340 w 4775340"/>
              <a:gd name="connsiteY4" fmla="*/ 1674211 h 2009061"/>
              <a:gd name="connsiteX5" fmla="*/ 4440490 w 4775340"/>
              <a:gd name="connsiteY5" fmla="*/ 2009061 h 2009061"/>
              <a:gd name="connsiteX6" fmla="*/ 334850 w 4775340"/>
              <a:gd name="connsiteY6" fmla="*/ 2009061 h 2009061"/>
              <a:gd name="connsiteX7" fmla="*/ 0 w 4775340"/>
              <a:gd name="connsiteY7" fmla="*/ 1674211 h 2009061"/>
              <a:gd name="connsiteX8" fmla="*/ 0 w 4775340"/>
              <a:gd name="connsiteY8" fmla="*/ 334850 h 2009061"/>
              <a:gd name="connsiteX0" fmla="*/ 0 w 4775340"/>
              <a:gd name="connsiteY0" fmla="*/ 337295 h 2011506"/>
              <a:gd name="connsiteX1" fmla="*/ 334850 w 4775340"/>
              <a:gd name="connsiteY1" fmla="*/ 2445 h 2011506"/>
              <a:gd name="connsiteX2" fmla="*/ 3200540 w 4775340"/>
              <a:gd name="connsiteY2" fmla="*/ 0 h 2011506"/>
              <a:gd name="connsiteX3" fmla="*/ 4440490 w 4775340"/>
              <a:gd name="connsiteY3" fmla="*/ 2445 h 2011506"/>
              <a:gd name="connsiteX4" fmla="*/ 4775340 w 4775340"/>
              <a:gd name="connsiteY4" fmla="*/ 337295 h 2011506"/>
              <a:gd name="connsiteX5" fmla="*/ 4775340 w 4775340"/>
              <a:gd name="connsiteY5" fmla="*/ 1676656 h 2011506"/>
              <a:gd name="connsiteX6" fmla="*/ 4440490 w 4775340"/>
              <a:gd name="connsiteY6" fmla="*/ 2011506 h 2011506"/>
              <a:gd name="connsiteX7" fmla="*/ 334850 w 4775340"/>
              <a:gd name="connsiteY7" fmla="*/ 2011506 h 2011506"/>
              <a:gd name="connsiteX8" fmla="*/ 0 w 4775340"/>
              <a:gd name="connsiteY8" fmla="*/ 1676656 h 2011506"/>
              <a:gd name="connsiteX9" fmla="*/ 0 w 4775340"/>
              <a:gd name="connsiteY9" fmla="*/ 337295 h 2011506"/>
              <a:gd name="connsiteX0" fmla="*/ 0 w 4775341"/>
              <a:gd name="connsiteY0" fmla="*/ 337295 h 2011506"/>
              <a:gd name="connsiteX1" fmla="*/ 334850 w 4775341"/>
              <a:gd name="connsiteY1" fmla="*/ 24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0 w 4775341"/>
              <a:gd name="connsiteY0" fmla="*/ 3372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419740 w 4775341"/>
              <a:gd name="connsiteY5" fmla="*/ 16385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15769"/>
              <a:gd name="connsiteY0" fmla="*/ 311895 h 2011506"/>
              <a:gd name="connsiteX1" fmla="*/ 741250 w 4715769"/>
              <a:gd name="connsiteY1" fmla="*/ 27845 h 2011506"/>
              <a:gd name="connsiteX2" fmla="*/ 3200540 w 4715769"/>
              <a:gd name="connsiteY2" fmla="*/ 0 h 2011506"/>
              <a:gd name="connsiteX3" fmla="*/ 4592890 w 4715769"/>
              <a:gd name="connsiteY3" fmla="*/ 2445 h 2011506"/>
              <a:gd name="connsiteX4" fmla="*/ 4699140 w 4715769"/>
              <a:gd name="connsiteY4" fmla="*/ 337295 h 2011506"/>
              <a:gd name="connsiteX5" fmla="*/ 4419740 w 4715769"/>
              <a:gd name="connsiteY5" fmla="*/ 1638556 h 2011506"/>
              <a:gd name="connsiteX6" fmla="*/ 4046790 w 4715769"/>
              <a:gd name="connsiteY6" fmla="*/ 2011506 h 2011506"/>
              <a:gd name="connsiteX7" fmla="*/ 334850 w 4715769"/>
              <a:gd name="connsiteY7" fmla="*/ 2011506 h 2011506"/>
              <a:gd name="connsiteX8" fmla="*/ 0 w 4715769"/>
              <a:gd name="connsiteY8" fmla="*/ 1676656 h 2011506"/>
              <a:gd name="connsiteX9" fmla="*/ 304800 w 4715769"/>
              <a:gd name="connsiteY9" fmla="*/ 311895 h 2011506"/>
              <a:gd name="connsiteX0" fmla="*/ 304800 w 4699140"/>
              <a:gd name="connsiteY0" fmla="*/ 311895 h 2011506"/>
              <a:gd name="connsiteX1" fmla="*/ 741250 w 4699140"/>
              <a:gd name="connsiteY1" fmla="*/ 27845 h 2011506"/>
              <a:gd name="connsiteX2" fmla="*/ 3200540 w 4699140"/>
              <a:gd name="connsiteY2" fmla="*/ 0 h 2011506"/>
              <a:gd name="connsiteX3" fmla="*/ 4402390 w 4699140"/>
              <a:gd name="connsiteY3" fmla="*/ 2445 h 2011506"/>
              <a:gd name="connsiteX4" fmla="*/ 4699140 w 4699140"/>
              <a:gd name="connsiteY4" fmla="*/ 337295 h 2011506"/>
              <a:gd name="connsiteX5" fmla="*/ 4419740 w 4699140"/>
              <a:gd name="connsiteY5" fmla="*/ 1638556 h 2011506"/>
              <a:gd name="connsiteX6" fmla="*/ 4046790 w 4699140"/>
              <a:gd name="connsiteY6" fmla="*/ 2011506 h 2011506"/>
              <a:gd name="connsiteX7" fmla="*/ 334850 w 4699140"/>
              <a:gd name="connsiteY7" fmla="*/ 2011506 h 2011506"/>
              <a:gd name="connsiteX8" fmla="*/ 0 w 4699140"/>
              <a:gd name="connsiteY8" fmla="*/ 1676656 h 2011506"/>
              <a:gd name="connsiteX9" fmla="*/ 304800 w 4699140"/>
              <a:gd name="connsiteY9" fmla="*/ 311895 h 2011506"/>
              <a:gd name="connsiteX0" fmla="*/ 304800 w 4675939"/>
              <a:gd name="connsiteY0" fmla="*/ 311895 h 2011506"/>
              <a:gd name="connsiteX1" fmla="*/ 741250 w 4675939"/>
              <a:gd name="connsiteY1" fmla="*/ 27845 h 2011506"/>
              <a:gd name="connsiteX2" fmla="*/ 3200540 w 4675939"/>
              <a:gd name="connsiteY2" fmla="*/ 0 h 2011506"/>
              <a:gd name="connsiteX3" fmla="*/ 4402390 w 4675939"/>
              <a:gd name="connsiteY3" fmla="*/ 2445 h 2011506"/>
              <a:gd name="connsiteX4" fmla="*/ 4675939 w 4675939"/>
              <a:gd name="connsiteY4" fmla="*/ 506456 h 2011506"/>
              <a:gd name="connsiteX5" fmla="*/ 4419740 w 4675939"/>
              <a:gd name="connsiteY5" fmla="*/ 1638556 h 2011506"/>
              <a:gd name="connsiteX6" fmla="*/ 4046790 w 4675939"/>
              <a:gd name="connsiteY6" fmla="*/ 2011506 h 2011506"/>
              <a:gd name="connsiteX7" fmla="*/ 334850 w 4675939"/>
              <a:gd name="connsiteY7" fmla="*/ 2011506 h 2011506"/>
              <a:gd name="connsiteX8" fmla="*/ 0 w 4675939"/>
              <a:gd name="connsiteY8" fmla="*/ 1676656 h 2011506"/>
              <a:gd name="connsiteX9" fmla="*/ 304800 w 4675939"/>
              <a:gd name="connsiteY9" fmla="*/ 311895 h 2011506"/>
              <a:gd name="connsiteX0" fmla="*/ 304800 w 4699141"/>
              <a:gd name="connsiteY0" fmla="*/ 311895 h 2011506"/>
              <a:gd name="connsiteX1" fmla="*/ 741250 w 4699141"/>
              <a:gd name="connsiteY1" fmla="*/ 27845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50644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339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35132 w 4699141"/>
              <a:gd name="connsiteY0" fmla="*/ 244822 h 2011506"/>
              <a:gd name="connsiteX1" fmla="*/ 650653 w 4699141"/>
              <a:gd name="connsiteY1" fmla="*/ 339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35132 w 4699141"/>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419740 w 4729472"/>
              <a:gd name="connsiteY5" fmla="*/ 1638556 h 2011506"/>
              <a:gd name="connsiteX6" fmla="*/ 4046790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4046790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3895134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3895134 w 4729472"/>
              <a:gd name="connsiteY6" fmla="*/ 2011506 h 2011506"/>
              <a:gd name="connsiteX7" fmla="*/ 334850 w 4729472"/>
              <a:gd name="connsiteY7" fmla="*/ 2011506 h 2011506"/>
              <a:gd name="connsiteX8" fmla="*/ 0 w 4729472"/>
              <a:gd name="connsiteY8" fmla="*/ 1777265 h 2011506"/>
              <a:gd name="connsiteX9" fmla="*/ 335132 w 4729472"/>
              <a:gd name="connsiteY9" fmla="*/ 244822 h 201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9472" h="2011506">
                <a:moveTo>
                  <a:pt x="335132" y="244822"/>
                </a:moveTo>
                <a:cubicBezTo>
                  <a:pt x="335132" y="59889"/>
                  <a:pt x="465720" y="339"/>
                  <a:pt x="650653" y="339"/>
                </a:cubicBezTo>
                <a:lnTo>
                  <a:pt x="3200540" y="0"/>
                </a:lnTo>
                <a:lnTo>
                  <a:pt x="4402390" y="2445"/>
                </a:lnTo>
                <a:cubicBezTo>
                  <a:pt x="4587323" y="2445"/>
                  <a:pt x="4729472" y="32628"/>
                  <a:pt x="4729472" y="217561"/>
                </a:cubicBezTo>
                <a:lnTo>
                  <a:pt x="4389409" y="1739165"/>
                </a:lnTo>
                <a:cubicBezTo>
                  <a:pt x="4389409" y="1924098"/>
                  <a:pt x="4080067" y="2011506"/>
                  <a:pt x="3895134" y="2011506"/>
                </a:cubicBezTo>
                <a:lnTo>
                  <a:pt x="334850" y="2011506"/>
                </a:lnTo>
                <a:cubicBezTo>
                  <a:pt x="149917" y="2011506"/>
                  <a:pt x="0" y="1962198"/>
                  <a:pt x="0" y="1777265"/>
                </a:cubicBezTo>
                <a:lnTo>
                  <a:pt x="335132" y="244822"/>
                </a:lnTo>
                <a:close/>
              </a:path>
            </a:pathLst>
          </a:custGeom>
          <a:solidFill>
            <a:srgbClr val="00A9EC"/>
          </a:solidFill>
        </p:spPr>
        <p:txBody>
          <a:bodyPr wrap="square">
            <a:spAutoFit/>
          </a:bodyPr>
          <a:lstStyle/>
          <a:p>
            <a:pPr algn="ctr"/>
            <a:r>
              <a:rPr lang="es-ES" sz="2000" dirty="0"/>
              <a:t> </a:t>
            </a:r>
            <a:r>
              <a:rPr lang="es-ES" sz="1400" dirty="0">
                <a:solidFill>
                  <a:schemeClr val="bg1"/>
                </a:solidFill>
              </a:rPr>
              <a:t> Orientado no solo a la eficiencia técnica, sino también al respeto por los derechos ciudadanos y el entorno.</a:t>
            </a:r>
          </a:p>
        </p:txBody>
      </p:sp>
      <p:sp>
        <p:nvSpPr>
          <p:cNvPr id="23" name="CuadroTexto 22">
            <a:extLst>
              <a:ext uri="{FF2B5EF4-FFF2-40B4-BE49-F238E27FC236}">
                <a16:creationId xmlns:a16="http://schemas.microsoft.com/office/drawing/2014/main" id="{A1AF181D-6F9F-EB1A-F6AD-E16674A5695F}"/>
              </a:ext>
            </a:extLst>
          </p:cNvPr>
          <p:cNvSpPr txBox="1"/>
          <p:nvPr/>
        </p:nvSpPr>
        <p:spPr>
          <a:xfrm>
            <a:off x="2204272" y="4035799"/>
            <a:ext cx="1871615" cy="1477328"/>
          </a:xfrm>
          <a:custGeom>
            <a:avLst/>
            <a:gdLst>
              <a:gd name="connsiteX0" fmla="*/ 0 w 4775340"/>
              <a:gd name="connsiteY0" fmla="*/ 334850 h 2009061"/>
              <a:gd name="connsiteX1" fmla="*/ 334850 w 4775340"/>
              <a:gd name="connsiteY1" fmla="*/ 0 h 2009061"/>
              <a:gd name="connsiteX2" fmla="*/ 4440490 w 4775340"/>
              <a:gd name="connsiteY2" fmla="*/ 0 h 2009061"/>
              <a:gd name="connsiteX3" fmla="*/ 4775340 w 4775340"/>
              <a:gd name="connsiteY3" fmla="*/ 334850 h 2009061"/>
              <a:gd name="connsiteX4" fmla="*/ 4775340 w 4775340"/>
              <a:gd name="connsiteY4" fmla="*/ 1674211 h 2009061"/>
              <a:gd name="connsiteX5" fmla="*/ 4440490 w 4775340"/>
              <a:gd name="connsiteY5" fmla="*/ 2009061 h 2009061"/>
              <a:gd name="connsiteX6" fmla="*/ 334850 w 4775340"/>
              <a:gd name="connsiteY6" fmla="*/ 2009061 h 2009061"/>
              <a:gd name="connsiteX7" fmla="*/ 0 w 4775340"/>
              <a:gd name="connsiteY7" fmla="*/ 1674211 h 2009061"/>
              <a:gd name="connsiteX8" fmla="*/ 0 w 4775340"/>
              <a:gd name="connsiteY8" fmla="*/ 334850 h 2009061"/>
              <a:gd name="connsiteX0" fmla="*/ 0 w 4775340"/>
              <a:gd name="connsiteY0" fmla="*/ 337295 h 2011506"/>
              <a:gd name="connsiteX1" fmla="*/ 334850 w 4775340"/>
              <a:gd name="connsiteY1" fmla="*/ 2445 h 2011506"/>
              <a:gd name="connsiteX2" fmla="*/ 3200540 w 4775340"/>
              <a:gd name="connsiteY2" fmla="*/ 0 h 2011506"/>
              <a:gd name="connsiteX3" fmla="*/ 4440490 w 4775340"/>
              <a:gd name="connsiteY3" fmla="*/ 2445 h 2011506"/>
              <a:gd name="connsiteX4" fmla="*/ 4775340 w 4775340"/>
              <a:gd name="connsiteY4" fmla="*/ 337295 h 2011506"/>
              <a:gd name="connsiteX5" fmla="*/ 4775340 w 4775340"/>
              <a:gd name="connsiteY5" fmla="*/ 1676656 h 2011506"/>
              <a:gd name="connsiteX6" fmla="*/ 4440490 w 4775340"/>
              <a:gd name="connsiteY6" fmla="*/ 2011506 h 2011506"/>
              <a:gd name="connsiteX7" fmla="*/ 334850 w 4775340"/>
              <a:gd name="connsiteY7" fmla="*/ 2011506 h 2011506"/>
              <a:gd name="connsiteX8" fmla="*/ 0 w 4775340"/>
              <a:gd name="connsiteY8" fmla="*/ 1676656 h 2011506"/>
              <a:gd name="connsiteX9" fmla="*/ 0 w 4775340"/>
              <a:gd name="connsiteY9" fmla="*/ 337295 h 2011506"/>
              <a:gd name="connsiteX0" fmla="*/ 0 w 4775341"/>
              <a:gd name="connsiteY0" fmla="*/ 337295 h 2011506"/>
              <a:gd name="connsiteX1" fmla="*/ 334850 w 4775341"/>
              <a:gd name="connsiteY1" fmla="*/ 24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0 w 4775341"/>
              <a:gd name="connsiteY0" fmla="*/ 3372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419740 w 4775341"/>
              <a:gd name="connsiteY5" fmla="*/ 16385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15769"/>
              <a:gd name="connsiteY0" fmla="*/ 311895 h 2011506"/>
              <a:gd name="connsiteX1" fmla="*/ 741250 w 4715769"/>
              <a:gd name="connsiteY1" fmla="*/ 27845 h 2011506"/>
              <a:gd name="connsiteX2" fmla="*/ 3200540 w 4715769"/>
              <a:gd name="connsiteY2" fmla="*/ 0 h 2011506"/>
              <a:gd name="connsiteX3" fmla="*/ 4592890 w 4715769"/>
              <a:gd name="connsiteY3" fmla="*/ 2445 h 2011506"/>
              <a:gd name="connsiteX4" fmla="*/ 4699140 w 4715769"/>
              <a:gd name="connsiteY4" fmla="*/ 337295 h 2011506"/>
              <a:gd name="connsiteX5" fmla="*/ 4419740 w 4715769"/>
              <a:gd name="connsiteY5" fmla="*/ 1638556 h 2011506"/>
              <a:gd name="connsiteX6" fmla="*/ 4046790 w 4715769"/>
              <a:gd name="connsiteY6" fmla="*/ 2011506 h 2011506"/>
              <a:gd name="connsiteX7" fmla="*/ 334850 w 4715769"/>
              <a:gd name="connsiteY7" fmla="*/ 2011506 h 2011506"/>
              <a:gd name="connsiteX8" fmla="*/ 0 w 4715769"/>
              <a:gd name="connsiteY8" fmla="*/ 1676656 h 2011506"/>
              <a:gd name="connsiteX9" fmla="*/ 304800 w 4715769"/>
              <a:gd name="connsiteY9" fmla="*/ 311895 h 2011506"/>
              <a:gd name="connsiteX0" fmla="*/ 304800 w 4699140"/>
              <a:gd name="connsiteY0" fmla="*/ 311895 h 2011506"/>
              <a:gd name="connsiteX1" fmla="*/ 741250 w 4699140"/>
              <a:gd name="connsiteY1" fmla="*/ 27845 h 2011506"/>
              <a:gd name="connsiteX2" fmla="*/ 3200540 w 4699140"/>
              <a:gd name="connsiteY2" fmla="*/ 0 h 2011506"/>
              <a:gd name="connsiteX3" fmla="*/ 4402390 w 4699140"/>
              <a:gd name="connsiteY3" fmla="*/ 2445 h 2011506"/>
              <a:gd name="connsiteX4" fmla="*/ 4699140 w 4699140"/>
              <a:gd name="connsiteY4" fmla="*/ 337295 h 2011506"/>
              <a:gd name="connsiteX5" fmla="*/ 4419740 w 4699140"/>
              <a:gd name="connsiteY5" fmla="*/ 1638556 h 2011506"/>
              <a:gd name="connsiteX6" fmla="*/ 4046790 w 4699140"/>
              <a:gd name="connsiteY6" fmla="*/ 2011506 h 2011506"/>
              <a:gd name="connsiteX7" fmla="*/ 334850 w 4699140"/>
              <a:gd name="connsiteY7" fmla="*/ 2011506 h 2011506"/>
              <a:gd name="connsiteX8" fmla="*/ 0 w 4699140"/>
              <a:gd name="connsiteY8" fmla="*/ 1676656 h 2011506"/>
              <a:gd name="connsiteX9" fmla="*/ 304800 w 4699140"/>
              <a:gd name="connsiteY9" fmla="*/ 311895 h 2011506"/>
              <a:gd name="connsiteX0" fmla="*/ 304800 w 4675939"/>
              <a:gd name="connsiteY0" fmla="*/ 311895 h 2011506"/>
              <a:gd name="connsiteX1" fmla="*/ 741250 w 4675939"/>
              <a:gd name="connsiteY1" fmla="*/ 27845 h 2011506"/>
              <a:gd name="connsiteX2" fmla="*/ 3200540 w 4675939"/>
              <a:gd name="connsiteY2" fmla="*/ 0 h 2011506"/>
              <a:gd name="connsiteX3" fmla="*/ 4402390 w 4675939"/>
              <a:gd name="connsiteY3" fmla="*/ 2445 h 2011506"/>
              <a:gd name="connsiteX4" fmla="*/ 4675939 w 4675939"/>
              <a:gd name="connsiteY4" fmla="*/ 506456 h 2011506"/>
              <a:gd name="connsiteX5" fmla="*/ 4419740 w 4675939"/>
              <a:gd name="connsiteY5" fmla="*/ 1638556 h 2011506"/>
              <a:gd name="connsiteX6" fmla="*/ 4046790 w 4675939"/>
              <a:gd name="connsiteY6" fmla="*/ 2011506 h 2011506"/>
              <a:gd name="connsiteX7" fmla="*/ 334850 w 4675939"/>
              <a:gd name="connsiteY7" fmla="*/ 2011506 h 2011506"/>
              <a:gd name="connsiteX8" fmla="*/ 0 w 4675939"/>
              <a:gd name="connsiteY8" fmla="*/ 1676656 h 2011506"/>
              <a:gd name="connsiteX9" fmla="*/ 304800 w 4675939"/>
              <a:gd name="connsiteY9" fmla="*/ 311895 h 2011506"/>
              <a:gd name="connsiteX0" fmla="*/ 304800 w 4699141"/>
              <a:gd name="connsiteY0" fmla="*/ 311895 h 2011506"/>
              <a:gd name="connsiteX1" fmla="*/ 741250 w 4699141"/>
              <a:gd name="connsiteY1" fmla="*/ 27845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50644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339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35132 w 4699141"/>
              <a:gd name="connsiteY0" fmla="*/ 244822 h 2011506"/>
              <a:gd name="connsiteX1" fmla="*/ 650653 w 4699141"/>
              <a:gd name="connsiteY1" fmla="*/ 339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35132 w 4699141"/>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419740 w 4729472"/>
              <a:gd name="connsiteY5" fmla="*/ 1638556 h 2011506"/>
              <a:gd name="connsiteX6" fmla="*/ 4046790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4046790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3895134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3895134 w 4729472"/>
              <a:gd name="connsiteY6" fmla="*/ 2011506 h 2011506"/>
              <a:gd name="connsiteX7" fmla="*/ 334850 w 4729472"/>
              <a:gd name="connsiteY7" fmla="*/ 2011506 h 2011506"/>
              <a:gd name="connsiteX8" fmla="*/ 0 w 4729472"/>
              <a:gd name="connsiteY8" fmla="*/ 1777265 h 2011506"/>
              <a:gd name="connsiteX9" fmla="*/ 335132 w 4729472"/>
              <a:gd name="connsiteY9" fmla="*/ 244822 h 201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9472" h="2011506">
                <a:moveTo>
                  <a:pt x="335132" y="244822"/>
                </a:moveTo>
                <a:cubicBezTo>
                  <a:pt x="335132" y="59889"/>
                  <a:pt x="465720" y="339"/>
                  <a:pt x="650653" y="339"/>
                </a:cubicBezTo>
                <a:lnTo>
                  <a:pt x="3200540" y="0"/>
                </a:lnTo>
                <a:lnTo>
                  <a:pt x="4402390" y="2445"/>
                </a:lnTo>
                <a:cubicBezTo>
                  <a:pt x="4587323" y="2445"/>
                  <a:pt x="4729472" y="32628"/>
                  <a:pt x="4729472" y="217561"/>
                </a:cubicBezTo>
                <a:lnTo>
                  <a:pt x="4389409" y="1739165"/>
                </a:lnTo>
                <a:cubicBezTo>
                  <a:pt x="4389409" y="1924098"/>
                  <a:pt x="4080067" y="2011506"/>
                  <a:pt x="3895134" y="2011506"/>
                </a:cubicBezTo>
                <a:lnTo>
                  <a:pt x="334850" y="2011506"/>
                </a:lnTo>
                <a:cubicBezTo>
                  <a:pt x="149917" y="2011506"/>
                  <a:pt x="0" y="1962198"/>
                  <a:pt x="0" y="1777265"/>
                </a:cubicBezTo>
                <a:lnTo>
                  <a:pt x="335132" y="244822"/>
                </a:lnTo>
                <a:close/>
              </a:path>
            </a:pathLst>
          </a:custGeom>
          <a:solidFill>
            <a:srgbClr val="00A9EC"/>
          </a:solidFill>
        </p:spPr>
        <p:txBody>
          <a:bodyPr wrap="square">
            <a:spAutoFit/>
          </a:bodyPr>
          <a:lstStyle/>
          <a:p>
            <a:pPr algn="ctr"/>
            <a:r>
              <a:rPr lang="es-ES" b="1" dirty="0">
                <a:solidFill>
                  <a:schemeClr val="bg1"/>
                </a:solidFill>
              </a:rPr>
              <a:t>Peticiones</a:t>
            </a:r>
            <a:r>
              <a:rPr lang="es-ES" dirty="0"/>
              <a:t> </a:t>
            </a:r>
          </a:p>
          <a:p>
            <a:pPr algn="ctr"/>
            <a:r>
              <a:rPr lang="es-ES" b="1" dirty="0">
                <a:solidFill>
                  <a:srgbClr val="FFC000"/>
                </a:solidFill>
              </a:rPr>
              <a:t>Quejas</a:t>
            </a:r>
            <a:r>
              <a:rPr lang="es-ES" dirty="0"/>
              <a:t> </a:t>
            </a:r>
          </a:p>
          <a:p>
            <a:pPr algn="ctr"/>
            <a:r>
              <a:rPr lang="es-ES" b="1" dirty="0">
                <a:solidFill>
                  <a:srgbClr val="D2EAFA"/>
                </a:solidFill>
              </a:rPr>
              <a:t>Reclamos</a:t>
            </a:r>
            <a:r>
              <a:rPr lang="es-ES" dirty="0"/>
              <a:t> </a:t>
            </a:r>
            <a:r>
              <a:rPr lang="es-ES" b="1" dirty="0">
                <a:solidFill>
                  <a:srgbClr val="FFC000"/>
                </a:solidFill>
              </a:rPr>
              <a:t>Sugerencias</a:t>
            </a:r>
            <a:r>
              <a:rPr lang="es-ES" dirty="0"/>
              <a:t>  </a:t>
            </a:r>
            <a:r>
              <a:rPr lang="es-ES" b="1" dirty="0">
                <a:solidFill>
                  <a:schemeClr val="bg1"/>
                </a:solidFill>
              </a:rPr>
              <a:t>Denuncias</a:t>
            </a:r>
            <a:endParaRPr lang="es-ES" sz="2400" b="1" dirty="0">
              <a:solidFill>
                <a:schemeClr val="bg1"/>
              </a:solidFill>
            </a:endParaRPr>
          </a:p>
        </p:txBody>
      </p:sp>
      <p:sp>
        <p:nvSpPr>
          <p:cNvPr id="24" name="CuadroTexto 23">
            <a:extLst>
              <a:ext uri="{FF2B5EF4-FFF2-40B4-BE49-F238E27FC236}">
                <a16:creationId xmlns:a16="http://schemas.microsoft.com/office/drawing/2014/main" id="{2B098687-3DCC-8E0C-DF70-BA331AF58164}"/>
              </a:ext>
            </a:extLst>
          </p:cNvPr>
          <p:cNvSpPr txBox="1"/>
          <p:nvPr/>
        </p:nvSpPr>
        <p:spPr>
          <a:xfrm>
            <a:off x="205687" y="4005021"/>
            <a:ext cx="1871615" cy="1446550"/>
          </a:xfrm>
          <a:custGeom>
            <a:avLst/>
            <a:gdLst>
              <a:gd name="connsiteX0" fmla="*/ 0 w 4775340"/>
              <a:gd name="connsiteY0" fmla="*/ 334850 h 2009061"/>
              <a:gd name="connsiteX1" fmla="*/ 334850 w 4775340"/>
              <a:gd name="connsiteY1" fmla="*/ 0 h 2009061"/>
              <a:gd name="connsiteX2" fmla="*/ 4440490 w 4775340"/>
              <a:gd name="connsiteY2" fmla="*/ 0 h 2009061"/>
              <a:gd name="connsiteX3" fmla="*/ 4775340 w 4775340"/>
              <a:gd name="connsiteY3" fmla="*/ 334850 h 2009061"/>
              <a:gd name="connsiteX4" fmla="*/ 4775340 w 4775340"/>
              <a:gd name="connsiteY4" fmla="*/ 1674211 h 2009061"/>
              <a:gd name="connsiteX5" fmla="*/ 4440490 w 4775340"/>
              <a:gd name="connsiteY5" fmla="*/ 2009061 h 2009061"/>
              <a:gd name="connsiteX6" fmla="*/ 334850 w 4775340"/>
              <a:gd name="connsiteY6" fmla="*/ 2009061 h 2009061"/>
              <a:gd name="connsiteX7" fmla="*/ 0 w 4775340"/>
              <a:gd name="connsiteY7" fmla="*/ 1674211 h 2009061"/>
              <a:gd name="connsiteX8" fmla="*/ 0 w 4775340"/>
              <a:gd name="connsiteY8" fmla="*/ 334850 h 2009061"/>
              <a:gd name="connsiteX0" fmla="*/ 0 w 4775340"/>
              <a:gd name="connsiteY0" fmla="*/ 337295 h 2011506"/>
              <a:gd name="connsiteX1" fmla="*/ 334850 w 4775340"/>
              <a:gd name="connsiteY1" fmla="*/ 2445 h 2011506"/>
              <a:gd name="connsiteX2" fmla="*/ 3200540 w 4775340"/>
              <a:gd name="connsiteY2" fmla="*/ 0 h 2011506"/>
              <a:gd name="connsiteX3" fmla="*/ 4440490 w 4775340"/>
              <a:gd name="connsiteY3" fmla="*/ 2445 h 2011506"/>
              <a:gd name="connsiteX4" fmla="*/ 4775340 w 4775340"/>
              <a:gd name="connsiteY4" fmla="*/ 337295 h 2011506"/>
              <a:gd name="connsiteX5" fmla="*/ 4775340 w 4775340"/>
              <a:gd name="connsiteY5" fmla="*/ 1676656 h 2011506"/>
              <a:gd name="connsiteX6" fmla="*/ 4440490 w 4775340"/>
              <a:gd name="connsiteY6" fmla="*/ 2011506 h 2011506"/>
              <a:gd name="connsiteX7" fmla="*/ 334850 w 4775340"/>
              <a:gd name="connsiteY7" fmla="*/ 2011506 h 2011506"/>
              <a:gd name="connsiteX8" fmla="*/ 0 w 4775340"/>
              <a:gd name="connsiteY8" fmla="*/ 1676656 h 2011506"/>
              <a:gd name="connsiteX9" fmla="*/ 0 w 4775340"/>
              <a:gd name="connsiteY9" fmla="*/ 337295 h 2011506"/>
              <a:gd name="connsiteX0" fmla="*/ 0 w 4775341"/>
              <a:gd name="connsiteY0" fmla="*/ 337295 h 2011506"/>
              <a:gd name="connsiteX1" fmla="*/ 334850 w 4775341"/>
              <a:gd name="connsiteY1" fmla="*/ 24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0 w 4775341"/>
              <a:gd name="connsiteY0" fmla="*/ 3372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419740 w 4775341"/>
              <a:gd name="connsiteY5" fmla="*/ 16385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15769"/>
              <a:gd name="connsiteY0" fmla="*/ 311895 h 2011506"/>
              <a:gd name="connsiteX1" fmla="*/ 741250 w 4715769"/>
              <a:gd name="connsiteY1" fmla="*/ 27845 h 2011506"/>
              <a:gd name="connsiteX2" fmla="*/ 3200540 w 4715769"/>
              <a:gd name="connsiteY2" fmla="*/ 0 h 2011506"/>
              <a:gd name="connsiteX3" fmla="*/ 4592890 w 4715769"/>
              <a:gd name="connsiteY3" fmla="*/ 2445 h 2011506"/>
              <a:gd name="connsiteX4" fmla="*/ 4699140 w 4715769"/>
              <a:gd name="connsiteY4" fmla="*/ 337295 h 2011506"/>
              <a:gd name="connsiteX5" fmla="*/ 4419740 w 4715769"/>
              <a:gd name="connsiteY5" fmla="*/ 1638556 h 2011506"/>
              <a:gd name="connsiteX6" fmla="*/ 4046790 w 4715769"/>
              <a:gd name="connsiteY6" fmla="*/ 2011506 h 2011506"/>
              <a:gd name="connsiteX7" fmla="*/ 334850 w 4715769"/>
              <a:gd name="connsiteY7" fmla="*/ 2011506 h 2011506"/>
              <a:gd name="connsiteX8" fmla="*/ 0 w 4715769"/>
              <a:gd name="connsiteY8" fmla="*/ 1676656 h 2011506"/>
              <a:gd name="connsiteX9" fmla="*/ 304800 w 4715769"/>
              <a:gd name="connsiteY9" fmla="*/ 311895 h 2011506"/>
              <a:gd name="connsiteX0" fmla="*/ 304800 w 4699140"/>
              <a:gd name="connsiteY0" fmla="*/ 311895 h 2011506"/>
              <a:gd name="connsiteX1" fmla="*/ 741250 w 4699140"/>
              <a:gd name="connsiteY1" fmla="*/ 27845 h 2011506"/>
              <a:gd name="connsiteX2" fmla="*/ 3200540 w 4699140"/>
              <a:gd name="connsiteY2" fmla="*/ 0 h 2011506"/>
              <a:gd name="connsiteX3" fmla="*/ 4402390 w 4699140"/>
              <a:gd name="connsiteY3" fmla="*/ 2445 h 2011506"/>
              <a:gd name="connsiteX4" fmla="*/ 4699140 w 4699140"/>
              <a:gd name="connsiteY4" fmla="*/ 337295 h 2011506"/>
              <a:gd name="connsiteX5" fmla="*/ 4419740 w 4699140"/>
              <a:gd name="connsiteY5" fmla="*/ 1638556 h 2011506"/>
              <a:gd name="connsiteX6" fmla="*/ 4046790 w 4699140"/>
              <a:gd name="connsiteY6" fmla="*/ 2011506 h 2011506"/>
              <a:gd name="connsiteX7" fmla="*/ 334850 w 4699140"/>
              <a:gd name="connsiteY7" fmla="*/ 2011506 h 2011506"/>
              <a:gd name="connsiteX8" fmla="*/ 0 w 4699140"/>
              <a:gd name="connsiteY8" fmla="*/ 1676656 h 2011506"/>
              <a:gd name="connsiteX9" fmla="*/ 304800 w 4699140"/>
              <a:gd name="connsiteY9" fmla="*/ 311895 h 2011506"/>
              <a:gd name="connsiteX0" fmla="*/ 304800 w 4675939"/>
              <a:gd name="connsiteY0" fmla="*/ 311895 h 2011506"/>
              <a:gd name="connsiteX1" fmla="*/ 741250 w 4675939"/>
              <a:gd name="connsiteY1" fmla="*/ 27845 h 2011506"/>
              <a:gd name="connsiteX2" fmla="*/ 3200540 w 4675939"/>
              <a:gd name="connsiteY2" fmla="*/ 0 h 2011506"/>
              <a:gd name="connsiteX3" fmla="*/ 4402390 w 4675939"/>
              <a:gd name="connsiteY3" fmla="*/ 2445 h 2011506"/>
              <a:gd name="connsiteX4" fmla="*/ 4675939 w 4675939"/>
              <a:gd name="connsiteY4" fmla="*/ 506456 h 2011506"/>
              <a:gd name="connsiteX5" fmla="*/ 4419740 w 4675939"/>
              <a:gd name="connsiteY5" fmla="*/ 1638556 h 2011506"/>
              <a:gd name="connsiteX6" fmla="*/ 4046790 w 4675939"/>
              <a:gd name="connsiteY6" fmla="*/ 2011506 h 2011506"/>
              <a:gd name="connsiteX7" fmla="*/ 334850 w 4675939"/>
              <a:gd name="connsiteY7" fmla="*/ 2011506 h 2011506"/>
              <a:gd name="connsiteX8" fmla="*/ 0 w 4675939"/>
              <a:gd name="connsiteY8" fmla="*/ 1676656 h 2011506"/>
              <a:gd name="connsiteX9" fmla="*/ 304800 w 4675939"/>
              <a:gd name="connsiteY9" fmla="*/ 311895 h 2011506"/>
              <a:gd name="connsiteX0" fmla="*/ 304800 w 4699141"/>
              <a:gd name="connsiteY0" fmla="*/ 311895 h 2011506"/>
              <a:gd name="connsiteX1" fmla="*/ 741250 w 4699141"/>
              <a:gd name="connsiteY1" fmla="*/ 27845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50644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339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35132 w 4699141"/>
              <a:gd name="connsiteY0" fmla="*/ 244822 h 2011506"/>
              <a:gd name="connsiteX1" fmla="*/ 650653 w 4699141"/>
              <a:gd name="connsiteY1" fmla="*/ 339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35132 w 4699141"/>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419740 w 4729472"/>
              <a:gd name="connsiteY5" fmla="*/ 1638556 h 2011506"/>
              <a:gd name="connsiteX6" fmla="*/ 4046790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4046790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3895134 w 4729472"/>
              <a:gd name="connsiteY6" fmla="*/ 2011506 h 2011506"/>
              <a:gd name="connsiteX7" fmla="*/ 334850 w 4729472"/>
              <a:gd name="connsiteY7" fmla="*/ 2011506 h 2011506"/>
              <a:gd name="connsiteX8" fmla="*/ 0 w 4729472"/>
              <a:gd name="connsiteY8" fmla="*/ 1676656 h 2011506"/>
              <a:gd name="connsiteX9" fmla="*/ 335132 w 4729472"/>
              <a:gd name="connsiteY9" fmla="*/ 244822 h 2011506"/>
              <a:gd name="connsiteX0" fmla="*/ 335132 w 4729472"/>
              <a:gd name="connsiteY0" fmla="*/ 244822 h 2011506"/>
              <a:gd name="connsiteX1" fmla="*/ 650653 w 4729472"/>
              <a:gd name="connsiteY1" fmla="*/ 339 h 2011506"/>
              <a:gd name="connsiteX2" fmla="*/ 3200540 w 4729472"/>
              <a:gd name="connsiteY2" fmla="*/ 0 h 2011506"/>
              <a:gd name="connsiteX3" fmla="*/ 4402390 w 4729472"/>
              <a:gd name="connsiteY3" fmla="*/ 2445 h 2011506"/>
              <a:gd name="connsiteX4" fmla="*/ 4729472 w 4729472"/>
              <a:gd name="connsiteY4" fmla="*/ 217561 h 2011506"/>
              <a:gd name="connsiteX5" fmla="*/ 4389409 w 4729472"/>
              <a:gd name="connsiteY5" fmla="*/ 1739165 h 2011506"/>
              <a:gd name="connsiteX6" fmla="*/ 3895134 w 4729472"/>
              <a:gd name="connsiteY6" fmla="*/ 2011506 h 2011506"/>
              <a:gd name="connsiteX7" fmla="*/ 334850 w 4729472"/>
              <a:gd name="connsiteY7" fmla="*/ 2011506 h 2011506"/>
              <a:gd name="connsiteX8" fmla="*/ 0 w 4729472"/>
              <a:gd name="connsiteY8" fmla="*/ 1777265 h 2011506"/>
              <a:gd name="connsiteX9" fmla="*/ 335132 w 4729472"/>
              <a:gd name="connsiteY9" fmla="*/ 244822 h 201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9472" h="2011506">
                <a:moveTo>
                  <a:pt x="335132" y="244822"/>
                </a:moveTo>
                <a:cubicBezTo>
                  <a:pt x="335132" y="59889"/>
                  <a:pt x="465720" y="339"/>
                  <a:pt x="650653" y="339"/>
                </a:cubicBezTo>
                <a:lnTo>
                  <a:pt x="3200540" y="0"/>
                </a:lnTo>
                <a:lnTo>
                  <a:pt x="4402390" y="2445"/>
                </a:lnTo>
                <a:cubicBezTo>
                  <a:pt x="4587323" y="2445"/>
                  <a:pt x="4729472" y="32628"/>
                  <a:pt x="4729472" y="217561"/>
                </a:cubicBezTo>
                <a:lnTo>
                  <a:pt x="4389409" y="1739165"/>
                </a:lnTo>
                <a:cubicBezTo>
                  <a:pt x="4389409" y="1924098"/>
                  <a:pt x="4080067" y="2011506"/>
                  <a:pt x="3895134" y="2011506"/>
                </a:cubicBezTo>
                <a:lnTo>
                  <a:pt x="334850" y="2011506"/>
                </a:lnTo>
                <a:cubicBezTo>
                  <a:pt x="149917" y="2011506"/>
                  <a:pt x="0" y="1962198"/>
                  <a:pt x="0" y="1777265"/>
                </a:cubicBezTo>
                <a:lnTo>
                  <a:pt x="335132" y="244822"/>
                </a:lnTo>
                <a:close/>
              </a:path>
            </a:pathLst>
          </a:custGeom>
          <a:solidFill>
            <a:srgbClr val="00A9EC"/>
          </a:solidFill>
        </p:spPr>
        <p:txBody>
          <a:bodyPr wrap="square">
            <a:spAutoFit/>
          </a:bodyPr>
          <a:lstStyle/>
          <a:p>
            <a:pPr algn="ctr"/>
            <a:r>
              <a:rPr lang="es-ES" sz="2200" b="1" dirty="0">
                <a:solidFill>
                  <a:schemeClr val="bg1"/>
                </a:solidFill>
                <a:latin typeface="Arial" panose="020B0604020202020204" pitchFamily="34" charset="0"/>
                <a:cs typeface="Arial" panose="020B0604020202020204" pitchFamily="34" charset="0"/>
              </a:rPr>
              <a:t>Canales efectivos para la atención</a:t>
            </a:r>
          </a:p>
        </p:txBody>
      </p:sp>
    </p:spTree>
    <p:extLst>
      <p:ext uri="{BB962C8B-B14F-4D97-AF65-F5344CB8AC3E}">
        <p14:creationId xmlns:p14="http://schemas.microsoft.com/office/powerpoint/2010/main" val="27235627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5615369-332A-4953-B681-52295583F9D5}"/>
              </a:ext>
            </a:extLst>
          </p:cNvPr>
          <p:cNvSpPr txBox="1"/>
          <p:nvPr/>
        </p:nvSpPr>
        <p:spPr>
          <a:xfrm>
            <a:off x="1046922" y="2464904"/>
            <a:ext cx="9144000" cy="1200329"/>
          </a:xfrm>
          <a:prstGeom prst="rect">
            <a:avLst/>
          </a:prstGeom>
          <a:noFill/>
        </p:spPr>
        <p:txBody>
          <a:bodyPr wrap="square" rtlCol="0">
            <a:spAutoFit/>
          </a:bodyPr>
          <a:lstStyle/>
          <a:p>
            <a:pPr algn="just"/>
            <a:r>
              <a:rPr lang="es-ES" sz="1800" b="0" spc="-5" dirty="0">
                <a:latin typeface="Arial" panose="020B0604020202020204" pitchFamily="34" charset="0"/>
                <a:cs typeface="Arial" panose="020B0604020202020204" pitchFamily="34" charset="0"/>
              </a:rPr>
              <a:t>Con</a:t>
            </a:r>
            <a:r>
              <a:rPr lang="es-ES" sz="1800" b="0" dirty="0">
                <a:latin typeface="Arial" panose="020B0604020202020204" pitchFamily="34" charset="0"/>
                <a:cs typeface="Arial" panose="020B0604020202020204" pitchFamily="34" charset="0"/>
              </a:rPr>
              <a:t> </a:t>
            </a:r>
            <a:r>
              <a:rPr lang="es-ES" sz="1800" b="0" spc="-5" dirty="0">
                <a:latin typeface="Arial" panose="020B0604020202020204" pitchFamily="34" charset="0"/>
                <a:cs typeface="Arial" panose="020B0604020202020204" pitchFamily="34" charset="0"/>
              </a:rPr>
              <a:t>el</a:t>
            </a:r>
            <a:r>
              <a:rPr lang="es-ES" sz="1800" b="0" dirty="0">
                <a:latin typeface="Arial" panose="020B0604020202020204" pitchFamily="34" charset="0"/>
                <a:cs typeface="Arial" panose="020B0604020202020204" pitchFamily="34" charset="0"/>
              </a:rPr>
              <a:t> </a:t>
            </a:r>
            <a:r>
              <a:rPr lang="es-ES" sz="1800" b="0" spc="-10" dirty="0">
                <a:latin typeface="Arial" panose="020B0604020202020204" pitchFamily="34" charset="0"/>
                <a:cs typeface="Arial" panose="020B0604020202020204" pitchFamily="34" charset="0"/>
              </a:rPr>
              <a:t>propósito</a:t>
            </a:r>
            <a:r>
              <a:rPr lang="es-ES" sz="1800" b="0" spc="-5" dirty="0">
                <a:latin typeface="Arial" panose="020B0604020202020204" pitchFamily="34" charset="0"/>
                <a:cs typeface="Arial" panose="020B0604020202020204" pitchFamily="34" charset="0"/>
              </a:rPr>
              <a:t> </a:t>
            </a:r>
            <a:r>
              <a:rPr lang="es-ES" sz="1800" b="0" dirty="0">
                <a:latin typeface="Arial" panose="020B0604020202020204" pitchFamily="34" charset="0"/>
                <a:cs typeface="Arial" panose="020B0604020202020204" pitchFamily="34" charset="0"/>
              </a:rPr>
              <a:t>de</a:t>
            </a:r>
            <a:r>
              <a:rPr lang="es-ES" sz="1800" b="0" spc="5" dirty="0">
                <a:latin typeface="Arial" panose="020B0604020202020204" pitchFamily="34" charset="0"/>
                <a:cs typeface="Arial" panose="020B0604020202020204" pitchFamily="34" charset="0"/>
              </a:rPr>
              <a:t> </a:t>
            </a:r>
            <a:r>
              <a:rPr lang="es-ES" sz="1800" b="0" spc="-15" dirty="0">
                <a:latin typeface="Arial" panose="020B0604020202020204" pitchFamily="34" charset="0"/>
                <a:cs typeface="Arial" panose="020B0604020202020204" pitchFamily="34" charset="0"/>
              </a:rPr>
              <a:t>garantizar</a:t>
            </a:r>
            <a:r>
              <a:rPr lang="es-ES" sz="1800" b="0" spc="-10" dirty="0">
                <a:latin typeface="Arial" panose="020B0604020202020204" pitchFamily="34" charset="0"/>
                <a:cs typeface="Arial" panose="020B0604020202020204" pitchFamily="34" charset="0"/>
              </a:rPr>
              <a:t> </a:t>
            </a:r>
            <a:r>
              <a:rPr lang="es-ES" sz="1800" b="0" dirty="0">
                <a:latin typeface="Arial" panose="020B0604020202020204" pitchFamily="34" charset="0"/>
                <a:cs typeface="Arial" panose="020B0604020202020204" pitchFamily="34" charset="0"/>
              </a:rPr>
              <a:t>y</a:t>
            </a:r>
            <a:r>
              <a:rPr lang="es-ES" sz="1800" b="0" spc="5" dirty="0">
                <a:latin typeface="Arial" panose="020B0604020202020204" pitchFamily="34" charset="0"/>
                <a:cs typeface="Arial" panose="020B0604020202020204" pitchFamily="34" charset="0"/>
              </a:rPr>
              <a:t> </a:t>
            </a:r>
            <a:r>
              <a:rPr lang="es-ES" sz="1800" b="0" spc="-15" dirty="0">
                <a:latin typeface="Arial" panose="020B0604020202020204" pitchFamily="34" charset="0"/>
                <a:cs typeface="Arial" panose="020B0604020202020204" pitchFamily="34" charset="0"/>
              </a:rPr>
              <a:t>promover</a:t>
            </a:r>
            <a:r>
              <a:rPr lang="es-ES" sz="1800" b="0" spc="-10" dirty="0">
                <a:latin typeface="Arial" panose="020B0604020202020204" pitchFamily="34" charset="0"/>
                <a:cs typeface="Arial" panose="020B0604020202020204" pitchFamily="34" charset="0"/>
              </a:rPr>
              <a:t> </a:t>
            </a:r>
            <a:r>
              <a:rPr lang="es-ES" sz="1800" b="0" dirty="0">
                <a:latin typeface="Arial" panose="020B0604020202020204" pitchFamily="34" charset="0"/>
                <a:cs typeface="Arial" panose="020B0604020202020204" pitchFamily="34" charset="0"/>
              </a:rPr>
              <a:t>un</a:t>
            </a:r>
            <a:r>
              <a:rPr lang="es-ES" sz="1800" b="0" spc="5" dirty="0">
                <a:latin typeface="Arial" panose="020B0604020202020204" pitchFamily="34" charset="0"/>
                <a:cs typeface="Arial" panose="020B0604020202020204" pitchFamily="34" charset="0"/>
              </a:rPr>
              <a:t> </a:t>
            </a:r>
            <a:r>
              <a:rPr lang="es-ES" sz="1800" b="0" spc="-15" dirty="0">
                <a:latin typeface="Arial" panose="020B0604020202020204" pitchFamily="34" charset="0"/>
                <a:cs typeface="Arial" panose="020B0604020202020204" pitchFamily="34" charset="0"/>
              </a:rPr>
              <a:t>excelente</a:t>
            </a:r>
            <a:r>
              <a:rPr lang="es-ES" sz="1800" b="0" spc="-10" dirty="0">
                <a:latin typeface="Arial" panose="020B0604020202020204" pitchFamily="34" charset="0"/>
                <a:cs typeface="Arial" panose="020B0604020202020204" pitchFamily="34" charset="0"/>
              </a:rPr>
              <a:t> </a:t>
            </a:r>
            <a:r>
              <a:rPr lang="es-ES" sz="1800" b="0" spc="-5" dirty="0">
                <a:latin typeface="Arial" panose="020B0604020202020204" pitchFamily="34" charset="0"/>
                <a:cs typeface="Arial" panose="020B0604020202020204" pitchFamily="34" charset="0"/>
              </a:rPr>
              <a:t>ambiente</a:t>
            </a:r>
            <a:r>
              <a:rPr lang="es-ES" sz="1800" b="0" dirty="0">
                <a:latin typeface="Arial" panose="020B0604020202020204" pitchFamily="34" charset="0"/>
                <a:cs typeface="Arial" panose="020B0604020202020204" pitchFamily="34" charset="0"/>
              </a:rPr>
              <a:t> de</a:t>
            </a:r>
            <a:r>
              <a:rPr lang="es-ES" sz="1800" b="0" spc="5" dirty="0">
                <a:latin typeface="Arial" panose="020B0604020202020204" pitchFamily="34" charset="0"/>
                <a:cs typeface="Arial" panose="020B0604020202020204" pitchFamily="34" charset="0"/>
              </a:rPr>
              <a:t> </a:t>
            </a:r>
            <a:r>
              <a:rPr lang="es-ES" sz="1800" b="0" spc="-10" dirty="0">
                <a:latin typeface="Arial" panose="020B0604020202020204" pitchFamily="34" charset="0"/>
                <a:cs typeface="Arial" panose="020B0604020202020204" pitchFamily="34" charset="0"/>
              </a:rPr>
              <a:t>convivencia</a:t>
            </a:r>
            <a:r>
              <a:rPr lang="es-ES" sz="1800" b="0" spc="-5" dirty="0">
                <a:latin typeface="Arial" panose="020B0604020202020204" pitchFamily="34" charset="0"/>
                <a:cs typeface="Arial" panose="020B0604020202020204" pitchFamily="34" charset="0"/>
              </a:rPr>
              <a:t> laboral,</a:t>
            </a:r>
            <a:r>
              <a:rPr lang="es-ES" sz="1800" b="0" spc="440" dirty="0">
                <a:latin typeface="Arial" panose="020B0604020202020204" pitchFamily="34" charset="0"/>
                <a:cs typeface="Arial" panose="020B0604020202020204" pitchFamily="34" charset="0"/>
              </a:rPr>
              <a:t> </a:t>
            </a:r>
            <a:r>
              <a:rPr lang="es-ES" sz="1800" b="0" spc="-15" dirty="0">
                <a:latin typeface="Arial" panose="020B0604020202020204" pitchFamily="34" charset="0"/>
                <a:cs typeface="Arial" panose="020B0604020202020204" pitchFamily="34" charset="0"/>
              </a:rPr>
              <a:t>fomentar</a:t>
            </a:r>
            <a:r>
              <a:rPr lang="es-ES" sz="1800" b="0" spc="420" dirty="0">
                <a:latin typeface="Arial" panose="020B0604020202020204" pitchFamily="34" charset="0"/>
                <a:cs typeface="Arial" panose="020B0604020202020204" pitchFamily="34" charset="0"/>
              </a:rPr>
              <a:t> </a:t>
            </a:r>
            <a:r>
              <a:rPr lang="es-ES" sz="1800" b="0" dirty="0">
                <a:latin typeface="Arial" panose="020B0604020202020204" pitchFamily="34" charset="0"/>
                <a:cs typeface="Arial" panose="020B0604020202020204" pitchFamily="34" charset="0"/>
              </a:rPr>
              <a:t>las </a:t>
            </a:r>
            <a:r>
              <a:rPr lang="es-ES" sz="1800" b="0" spc="5" dirty="0">
                <a:latin typeface="Arial" panose="020B0604020202020204" pitchFamily="34" charset="0"/>
                <a:cs typeface="Arial" panose="020B0604020202020204" pitchFamily="34" charset="0"/>
              </a:rPr>
              <a:t> </a:t>
            </a:r>
            <a:r>
              <a:rPr lang="es-ES" sz="1800" b="0" spc="-5" dirty="0">
                <a:latin typeface="Arial" panose="020B0604020202020204" pitchFamily="34" charset="0"/>
                <a:cs typeface="Arial" panose="020B0604020202020204" pitchFamily="34" charset="0"/>
              </a:rPr>
              <a:t>relaciones </a:t>
            </a:r>
            <a:r>
              <a:rPr lang="es-ES" sz="1800" b="0" dirty="0">
                <a:latin typeface="Arial" panose="020B0604020202020204" pitchFamily="34" charset="0"/>
                <a:cs typeface="Arial" panose="020B0604020202020204" pitchFamily="34" charset="0"/>
              </a:rPr>
              <a:t>sociales </a:t>
            </a:r>
            <a:r>
              <a:rPr lang="es-ES" sz="1800" b="0" spc="-5" dirty="0">
                <a:latin typeface="Arial" panose="020B0604020202020204" pitchFamily="34" charset="0"/>
                <a:cs typeface="Arial" panose="020B0604020202020204" pitchFamily="34" charset="0"/>
              </a:rPr>
              <a:t>positivas </a:t>
            </a:r>
            <a:r>
              <a:rPr lang="es-ES" sz="1800" b="0" spc="-10" dirty="0">
                <a:latin typeface="Arial" panose="020B0604020202020204" pitchFamily="34" charset="0"/>
                <a:cs typeface="Arial" panose="020B0604020202020204" pitchFamily="34" charset="0"/>
              </a:rPr>
              <a:t>entre </a:t>
            </a:r>
            <a:r>
              <a:rPr lang="es-ES" sz="1800" b="0" dirty="0">
                <a:latin typeface="Arial" panose="020B0604020202020204" pitchFamily="34" charset="0"/>
                <a:cs typeface="Arial" panose="020B0604020202020204" pitchFamily="34" charset="0"/>
              </a:rPr>
              <a:t>los </a:t>
            </a:r>
            <a:r>
              <a:rPr lang="es-ES" sz="1800" b="0" spc="-5" dirty="0">
                <a:latin typeface="Arial" panose="020B0604020202020204" pitchFamily="34" charset="0"/>
                <a:cs typeface="Arial" panose="020B0604020202020204" pitchFamily="34" charset="0"/>
              </a:rPr>
              <a:t>trabajadores </a:t>
            </a:r>
            <a:r>
              <a:rPr lang="es-ES" sz="1800" b="0" dirty="0">
                <a:latin typeface="Arial" panose="020B0604020202020204" pitchFamily="34" charset="0"/>
                <a:cs typeface="Arial" panose="020B0604020202020204" pitchFamily="34" charset="0"/>
              </a:rPr>
              <a:t>y las </a:t>
            </a:r>
            <a:r>
              <a:rPr lang="es-ES" sz="1800" b="0" spc="-5" dirty="0">
                <a:latin typeface="Arial" panose="020B0604020202020204" pitchFamily="34" charset="0"/>
                <a:cs typeface="Arial" panose="020B0604020202020204" pitchFamily="34" charset="0"/>
              </a:rPr>
              <a:t>empresas usuarias, </a:t>
            </a:r>
            <a:r>
              <a:rPr lang="es-ES" sz="1800" b="0" spc="-10" dirty="0">
                <a:latin typeface="Arial" panose="020B0604020202020204" pitchFamily="34" charset="0"/>
                <a:cs typeface="Arial" panose="020B0604020202020204" pitchFamily="34" charset="0"/>
              </a:rPr>
              <a:t>respetar </a:t>
            </a:r>
            <a:r>
              <a:rPr lang="es-ES" sz="1800" b="0" dirty="0">
                <a:latin typeface="Arial" panose="020B0604020202020204" pitchFamily="34" charset="0"/>
                <a:cs typeface="Arial" panose="020B0604020202020204" pitchFamily="34" charset="0"/>
              </a:rPr>
              <a:t>y </a:t>
            </a:r>
            <a:r>
              <a:rPr lang="es-ES" sz="1800" b="0" spc="-5" dirty="0">
                <a:latin typeface="Arial" panose="020B0604020202020204" pitchFamily="34" charset="0"/>
                <a:cs typeface="Arial" panose="020B0604020202020204" pitchFamily="34" charset="0"/>
              </a:rPr>
              <a:t>respaldar </a:t>
            </a:r>
            <a:r>
              <a:rPr lang="es-ES" sz="1800" b="0" dirty="0">
                <a:latin typeface="Arial" panose="020B0604020202020204" pitchFamily="34" charset="0"/>
                <a:cs typeface="Arial" panose="020B0604020202020204" pitchFamily="34" charset="0"/>
              </a:rPr>
              <a:t>la </a:t>
            </a:r>
            <a:r>
              <a:rPr lang="es-ES" sz="1800" b="0" spc="-5" dirty="0">
                <a:latin typeface="Arial" panose="020B0604020202020204" pitchFamily="34" charset="0"/>
                <a:cs typeface="Arial" panose="020B0604020202020204" pitchFamily="34" charset="0"/>
              </a:rPr>
              <a:t>dignidad </a:t>
            </a:r>
            <a:r>
              <a:rPr lang="es-ES" sz="1800" b="0" dirty="0">
                <a:latin typeface="Arial" panose="020B0604020202020204" pitchFamily="34" charset="0"/>
                <a:cs typeface="Arial" panose="020B0604020202020204" pitchFamily="34" charset="0"/>
              </a:rPr>
              <a:t>e </a:t>
            </a:r>
            <a:r>
              <a:rPr lang="es-ES" sz="1800" b="0" spc="5" dirty="0">
                <a:latin typeface="Arial" panose="020B0604020202020204" pitchFamily="34" charset="0"/>
                <a:cs typeface="Arial" panose="020B0604020202020204" pitchFamily="34" charset="0"/>
              </a:rPr>
              <a:t> </a:t>
            </a:r>
            <a:r>
              <a:rPr lang="es-ES" sz="1800" b="0" spc="-10" dirty="0">
                <a:latin typeface="Arial" panose="020B0604020202020204" pitchFamily="34" charset="0"/>
                <a:cs typeface="Arial" panose="020B0604020202020204" pitchFamily="34" charset="0"/>
              </a:rPr>
              <a:t>integridad</a:t>
            </a:r>
            <a:r>
              <a:rPr lang="es-ES" sz="1800" b="0" spc="5" dirty="0">
                <a:latin typeface="Arial" panose="020B0604020202020204" pitchFamily="34" charset="0"/>
                <a:cs typeface="Arial" panose="020B0604020202020204" pitchFamily="34" charset="0"/>
              </a:rPr>
              <a:t> </a:t>
            </a:r>
            <a:r>
              <a:rPr lang="es-ES" sz="1800" b="0" dirty="0">
                <a:latin typeface="Arial" panose="020B0604020202020204" pitchFamily="34" charset="0"/>
                <a:cs typeface="Arial" panose="020B0604020202020204" pitchFamily="34" charset="0"/>
              </a:rPr>
              <a:t>de</a:t>
            </a:r>
            <a:r>
              <a:rPr lang="es-ES" sz="1800" b="0" spc="-10" dirty="0">
                <a:latin typeface="Arial" panose="020B0604020202020204" pitchFamily="34" charset="0"/>
                <a:cs typeface="Arial" panose="020B0604020202020204" pitchFamily="34" charset="0"/>
              </a:rPr>
              <a:t> </a:t>
            </a:r>
            <a:r>
              <a:rPr lang="es-ES" sz="1800" b="0" dirty="0">
                <a:latin typeface="Arial" panose="020B0604020202020204" pitchFamily="34" charset="0"/>
                <a:cs typeface="Arial" panose="020B0604020202020204" pitchFamily="34" charset="0"/>
              </a:rPr>
              <a:t>las</a:t>
            </a:r>
            <a:r>
              <a:rPr lang="es-ES" sz="1800" b="0" spc="10" dirty="0">
                <a:latin typeface="Arial" panose="020B0604020202020204" pitchFamily="34" charset="0"/>
                <a:cs typeface="Arial" panose="020B0604020202020204" pitchFamily="34" charset="0"/>
              </a:rPr>
              <a:t> </a:t>
            </a:r>
            <a:r>
              <a:rPr lang="es-ES" sz="1800" b="0" spc="-10" dirty="0">
                <a:latin typeface="Arial" panose="020B0604020202020204" pitchFamily="34" charset="0"/>
                <a:cs typeface="Arial" panose="020B0604020202020204" pitchFamily="34" charset="0"/>
              </a:rPr>
              <a:t>personas</a:t>
            </a:r>
            <a:r>
              <a:rPr lang="es-ES" sz="1800" b="0" spc="15" dirty="0">
                <a:latin typeface="Arial" panose="020B0604020202020204" pitchFamily="34" charset="0"/>
                <a:cs typeface="Arial" panose="020B0604020202020204" pitchFamily="34" charset="0"/>
              </a:rPr>
              <a:t> </a:t>
            </a:r>
            <a:r>
              <a:rPr lang="es-ES" sz="1800" b="0" spc="-5" dirty="0">
                <a:latin typeface="Arial" panose="020B0604020202020204" pitchFamily="34" charset="0"/>
                <a:cs typeface="Arial" panose="020B0604020202020204" pitchFamily="34" charset="0"/>
              </a:rPr>
              <a:t>en</a:t>
            </a:r>
            <a:r>
              <a:rPr lang="es-ES" sz="1800" b="0" dirty="0">
                <a:latin typeface="Arial" panose="020B0604020202020204" pitchFamily="34" charset="0"/>
                <a:cs typeface="Arial" panose="020B0604020202020204" pitchFamily="34" charset="0"/>
              </a:rPr>
              <a:t> </a:t>
            </a:r>
            <a:r>
              <a:rPr lang="es-ES" sz="1800" b="0" spc="-5" dirty="0">
                <a:latin typeface="Arial" panose="020B0604020202020204" pitchFamily="34" charset="0"/>
                <a:cs typeface="Arial" panose="020B0604020202020204" pitchFamily="34" charset="0"/>
              </a:rPr>
              <a:t>el </a:t>
            </a:r>
            <a:r>
              <a:rPr lang="es-ES" sz="1800" b="0" spc="-10" dirty="0">
                <a:latin typeface="Arial" panose="020B0604020202020204" pitchFamily="34" charset="0"/>
                <a:cs typeface="Arial" panose="020B0604020202020204" pitchFamily="34" charset="0"/>
              </a:rPr>
              <a:t>trabajo,</a:t>
            </a:r>
            <a:r>
              <a:rPr lang="es-ES" sz="1800" b="0" spc="-5" dirty="0">
                <a:latin typeface="Arial" panose="020B0604020202020204" pitchFamily="34" charset="0"/>
                <a:cs typeface="Arial" panose="020B0604020202020204" pitchFamily="34" charset="0"/>
              </a:rPr>
              <a:t> el </a:t>
            </a:r>
            <a:r>
              <a:rPr lang="es-ES" sz="1800" b="0" spc="-45" dirty="0">
                <a:latin typeface="Arial" panose="020B0604020202020204" pitchFamily="34" charset="0"/>
                <a:cs typeface="Arial" panose="020B0604020202020204" pitchFamily="34" charset="0"/>
              </a:rPr>
              <a:t>EDAT</a:t>
            </a:r>
            <a:r>
              <a:rPr lang="es-ES" sz="1800" b="0" spc="-40" dirty="0">
                <a:latin typeface="Arial" panose="020B0604020202020204" pitchFamily="34" charset="0"/>
                <a:cs typeface="Arial" panose="020B0604020202020204" pitchFamily="34" charset="0"/>
              </a:rPr>
              <a:t> </a:t>
            </a:r>
            <a:r>
              <a:rPr lang="es-ES" sz="1800" b="0" spc="5" dirty="0">
                <a:latin typeface="Arial" panose="020B0604020202020204" pitchFamily="34" charset="0"/>
                <a:cs typeface="Arial" panose="020B0604020202020204" pitchFamily="34" charset="0"/>
              </a:rPr>
              <a:t>S.A.</a:t>
            </a:r>
            <a:r>
              <a:rPr lang="es-ES" sz="1800" b="0" spc="-5" dirty="0">
                <a:latin typeface="Arial" panose="020B0604020202020204" pitchFamily="34" charset="0"/>
                <a:cs typeface="Arial" panose="020B0604020202020204" pitchFamily="34" charset="0"/>
              </a:rPr>
              <a:t> </a:t>
            </a:r>
            <a:r>
              <a:rPr lang="es-ES" sz="1800" b="0" spc="-45" dirty="0">
                <a:latin typeface="Arial" panose="020B0604020202020204" pitchFamily="34" charset="0"/>
                <a:cs typeface="Arial" panose="020B0604020202020204" pitchFamily="34" charset="0"/>
              </a:rPr>
              <a:t>E.S.P.</a:t>
            </a:r>
            <a:r>
              <a:rPr lang="es-ES" sz="1800" b="0" spc="-25" dirty="0">
                <a:latin typeface="Arial" panose="020B0604020202020204" pitchFamily="34" charset="0"/>
                <a:cs typeface="Arial" panose="020B0604020202020204" pitchFamily="34" charset="0"/>
              </a:rPr>
              <a:t> </a:t>
            </a:r>
            <a:r>
              <a:rPr lang="es-ES" sz="1800" b="0" dirty="0">
                <a:latin typeface="Arial" panose="020B0604020202020204" pitchFamily="34" charset="0"/>
                <a:cs typeface="Arial" panose="020B0604020202020204" pitchFamily="34" charset="0"/>
              </a:rPr>
              <a:t>OFICIAL</a:t>
            </a:r>
            <a:r>
              <a:rPr lang="es-ES" sz="1800" b="0" spc="-20" dirty="0">
                <a:latin typeface="Arial" panose="020B0604020202020204" pitchFamily="34" charset="0"/>
                <a:cs typeface="Arial" panose="020B0604020202020204" pitchFamily="34" charset="0"/>
              </a:rPr>
              <a:t> </a:t>
            </a:r>
            <a:r>
              <a:rPr lang="es-ES" sz="1800" b="0" spc="-5" dirty="0">
                <a:latin typeface="Arial" panose="020B0604020202020204" pitchFamily="34" charset="0"/>
                <a:cs typeface="Arial" panose="020B0604020202020204" pitchFamily="34" charset="0"/>
              </a:rPr>
              <a:t>define</a:t>
            </a:r>
            <a:r>
              <a:rPr lang="es-ES" sz="1800" b="0" spc="-10" dirty="0">
                <a:latin typeface="Arial" panose="020B0604020202020204" pitchFamily="34" charset="0"/>
                <a:cs typeface="Arial" panose="020B0604020202020204" pitchFamily="34" charset="0"/>
              </a:rPr>
              <a:t> </a:t>
            </a:r>
            <a:r>
              <a:rPr lang="es-ES" sz="1800" b="0" dirty="0">
                <a:latin typeface="Arial" panose="020B0604020202020204" pitchFamily="34" charset="0"/>
                <a:cs typeface="Arial" panose="020B0604020202020204" pitchFamily="34" charset="0"/>
              </a:rPr>
              <a:t>los </a:t>
            </a:r>
            <a:r>
              <a:rPr lang="es-ES" sz="1800" b="0" spc="-5" dirty="0">
                <a:latin typeface="Arial" panose="020B0604020202020204" pitchFamily="34" charset="0"/>
                <a:cs typeface="Arial" panose="020B0604020202020204" pitchFamily="34" charset="0"/>
              </a:rPr>
              <a:t>siguientes</a:t>
            </a:r>
            <a:r>
              <a:rPr lang="es-ES" sz="1800" b="0" spc="20" dirty="0">
                <a:latin typeface="Arial" panose="020B0604020202020204" pitchFamily="34" charset="0"/>
                <a:cs typeface="Arial" panose="020B0604020202020204" pitchFamily="34" charset="0"/>
              </a:rPr>
              <a:t> </a:t>
            </a:r>
            <a:r>
              <a:rPr lang="es-ES" sz="1800" b="0" spc="-5" dirty="0">
                <a:latin typeface="Arial" panose="020B0604020202020204" pitchFamily="34" charset="0"/>
                <a:cs typeface="Arial" panose="020B0604020202020204" pitchFamily="34" charset="0"/>
              </a:rPr>
              <a:t>criterios:</a:t>
            </a:r>
            <a:endParaRPr lang="es-CO"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FFE03DC8-A0FD-45B8-9740-6D89181A9827}"/>
              </a:ext>
            </a:extLst>
          </p:cNvPr>
          <p:cNvSpPr txBox="1"/>
          <p:nvPr/>
        </p:nvSpPr>
        <p:spPr>
          <a:xfrm>
            <a:off x="1311965" y="768626"/>
            <a:ext cx="8600661" cy="830997"/>
          </a:xfrm>
          <a:prstGeom prst="rect">
            <a:avLst/>
          </a:prstGeom>
          <a:noFill/>
        </p:spPr>
        <p:txBody>
          <a:bodyPr wrap="square" rtlCol="0">
            <a:spAutoFit/>
          </a:bodyPr>
          <a:lstStyle/>
          <a:p>
            <a:pPr algn="ctr"/>
            <a:r>
              <a:rPr lang="es-CO"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POLITICA DE PREVENCION CONTRA EL ACOSO U HOSTIGAMIENTO SEXUAL Y LABORAL </a:t>
            </a:r>
          </a:p>
        </p:txBody>
      </p:sp>
      <p:grpSp>
        <p:nvGrpSpPr>
          <p:cNvPr id="4" name="object 7">
            <a:extLst>
              <a:ext uri="{FF2B5EF4-FFF2-40B4-BE49-F238E27FC236}">
                <a16:creationId xmlns:a16="http://schemas.microsoft.com/office/drawing/2014/main" id="{38C631A3-ADB8-4019-9724-6B6C7894F6FD}"/>
              </a:ext>
            </a:extLst>
          </p:cNvPr>
          <p:cNvGrpSpPr/>
          <p:nvPr/>
        </p:nvGrpSpPr>
        <p:grpSpPr>
          <a:xfrm>
            <a:off x="373379" y="4271770"/>
            <a:ext cx="1586865" cy="2161595"/>
            <a:chOff x="373379" y="4271771"/>
            <a:chExt cx="1586865" cy="1986280"/>
          </a:xfrm>
        </p:grpSpPr>
        <p:sp>
          <p:nvSpPr>
            <p:cNvPr id="5" name="object 8">
              <a:extLst>
                <a:ext uri="{FF2B5EF4-FFF2-40B4-BE49-F238E27FC236}">
                  <a16:creationId xmlns:a16="http://schemas.microsoft.com/office/drawing/2014/main" id="{EF57089C-8F61-4823-8E49-45C605F1FA1E}"/>
                </a:ext>
              </a:extLst>
            </p:cNvPr>
            <p:cNvSpPr/>
            <p:nvPr/>
          </p:nvSpPr>
          <p:spPr>
            <a:xfrm>
              <a:off x="379475" y="4277867"/>
              <a:ext cx="1574800" cy="1973580"/>
            </a:xfrm>
            <a:custGeom>
              <a:avLst/>
              <a:gdLst/>
              <a:ahLst/>
              <a:cxnLst/>
              <a:rect l="l" t="t" r="r" b="b"/>
              <a:pathLst>
                <a:path w="1574800" h="1973579">
                  <a:moveTo>
                    <a:pt x="1574292" y="0"/>
                  </a:moveTo>
                  <a:lnTo>
                    <a:pt x="0" y="0"/>
                  </a:lnTo>
                  <a:lnTo>
                    <a:pt x="0" y="1808276"/>
                  </a:lnTo>
                  <a:lnTo>
                    <a:pt x="5904" y="1852222"/>
                  </a:lnTo>
                  <a:lnTo>
                    <a:pt x="22567" y="1891711"/>
                  </a:lnTo>
                  <a:lnTo>
                    <a:pt x="48413" y="1925166"/>
                  </a:lnTo>
                  <a:lnTo>
                    <a:pt x="81868" y="1951012"/>
                  </a:lnTo>
                  <a:lnTo>
                    <a:pt x="121357" y="1967675"/>
                  </a:lnTo>
                  <a:lnTo>
                    <a:pt x="165303" y="1973579"/>
                  </a:lnTo>
                  <a:lnTo>
                    <a:pt x="1408938" y="1973579"/>
                  </a:lnTo>
                  <a:lnTo>
                    <a:pt x="1452892" y="1967675"/>
                  </a:lnTo>
                  <a:lnTo>
                    <a:pt x="1492391" y="1951012"/>
                  </a:lnTo>
                  <a:lnTo>
                    <a:pt x="1525857" y="1925166"/>
                  </a:lnTo>
                  <a:lnTo>
                    <a:pt x="1551714" y="1891711"/>
                  </a:lnTo>
                  <a:lnTo>
                    <a:pt x="1568384" y="1852222"/>
                  </a:lnTo>
                  <a:lnTo>
                    <a:pt x="1574292" y="1808276"/>
                  </a:lnTo>
                  <a:lnTo>
                    <a:pt x="1574292" y="0"/>
                  </a:lnTo>
                  <a:close/>
                </a:path>
              </a:pathLst>
            </a:custGeom>
            <a:solidFill>
              <a:srgbClr val="4471C4"/>
            </a:solidFill>
          </p:spPr>
          <p:txBody>
            <a:bodyPr wrap="square" lIns="0" tIns="0" rIns="0" bIns="0" rtlCol="0"/>
            <a:lstStyle/>
            <a:p>
              <a:endParaRPr/>
            </a:p>
          </p:txBody>
        </p:sp>
        <p:sp>
          <p:nvSpPr>
            <p:cNvPr id="6" name="object 9">
              <a:extLst>
                <a:ext uri="{FF2B5EF4-FFF2-40B4-BE49-F238E27FC236}">
                  <a16:creationId xmlns:a16="http://schemas.microsoft.com/office/drawing/2014/main" id="{D8ED51AF-F720-465F-A4F3-528363B806E7}"/>
                </a:ext>
              </a:extLst>
            </p:cNvPr>
            <p:cNvSpPr/>
            <p:nvPr/>
          </p:nvSpPr>
          <p:spPr>
            <a:xfrm>
              <a:off x="379475" y="4277867"/>
              <a:ext cx="1574800" cy="1973580"/>
            </a:xfrm>
            <a:custGeom>
              <a:avLst/>
              <a:gdLst/>
              <a:ahLst/>
              <a:cxnLst/>
              <a:rect l="l" t="t" r="r" b="b"/>
              <a:pathLst>
                <a:path w="1574800" h="1973579">
                  <a:moveTo>
                    <a:pt x="1408938" y="1973579"/>
                  </a:moveTo>
                  <a:lnTo>
                    <a:pt x="165303" y="1973579"/>
                  </a:lnTo>
                  <a:lnTo>
                    <a:pt x="121357" y="1967675"/>
                  </a:lnTo>
                  <a:lnTo>
                    <a:pt x="81868" y="1951012"/>
                  </a:lnTo>
                  <a:lnTo>
                    <a:pt x="48413" y="1925166"/>
                  </a:lnTo>
                  <a:lnTo>
                    <a:pt x="22567" y="1891711"/>
                  </a:lnTo>
                  <a:lnTo>
                    <a:pt x="5904" y="1852222"/>
                  </a:lnTo>
                  <a:lnTo>
                    <a:pt x="0" y="1808276"/>
                  </a:lnTo>
                  <a:lnTo>
                    <a:pt x="0" y="0"/>
                  </a:lnTo>
                  <a:lnTo>
                    <a:pt x="1574292" y="0"/>
                  </a:lnTo>
                  <a:lnTo>
                    <a:pt x="1574292" y="1808276"/>
                  </a:lnTo>
                  <a:lnTo>
                    <a:pt x="1568384" y="1852222"/>
                  </a:lnTo>
                  <a:lnTo>
                    <a:pt x="1551714" y="1891711"/>
                  </a:lnTo>
                  <a:lnTo>
                    <a:pt x="1525857" y="1925166"/>
                  </a:lnTo>
                  <a:lnTo>
                    <a:pt x="1492391" y="1951012"/>
                  </a:lnTo>
                  <a:lnTo>
                    <a:pt x="1452892" y="1967675"/>
                  </a:lnTo>
                  <a:lnTo>
                    <a:pt x="1408938" y="1973579"/>
                  </a:lnTo>
                  <a:close/>
                </a:path>
              </a:pathLst>
            </a:custGeom>
            <a:ln w="12192">
              <a:solidFill>
                <a:srgbClr val="FFFFFF"/>
              </a:solidFill>
            </a:ln>
          </p:spPr>
          <p:txBody>
            <a:bodyPr wrap="square" lIns="0" tIns="0" rIns="0" bIns="0" rtlCol="0"/>
            <a:lstStyle/>
            <a:p>
              <a:endParaRPr/>
            </a:p>
          </p:txBody>
        </p:sp>
      </p:grpSp>
      <p:sp>
        <p:nvSpPr>
          <p:cNvPr id="7" name="object 27">
            <a:extLst>
              <a:ext uri="{FF2B5EF4-FFF2-40B4-BE49-F238E27FC236}">
                <a16:creationId xmlns:a16="http://schemas.microsoft.com/office/drawing/2014/main" id="{B0F8C006-7634-49EA-857B-E104C87CF34F}"/>
              </a:ext>
            </a:extLst>
          </p:cNvPr>
          <p:cNvSpPr txBox="1"/>
          <p:nvPr/>
        </p:nvSpPr>
        <p:spPr>
          <a:xfrm>
            <a:off x="555141" y="4611116"/>
            <a:ext cx="1278229" cy="832600"/>
          </a:xfrm>
          <a:prstGeom prst="rect">
            <a:avLst/>
          </a:prstGeom>
        </p:spPr>
        <p:txBody>
          <a:bodyPr vert="horz" wrap="square" lIns="0" tIns="38100" rIns="0" bIns="0" rtlCol="0">
            <a:spAutoFit/>
          </a:bodyPr>
          <a:lstStyle/>
          <a:p>
            <a:pPr marL="12700" marR="5080" indent="1270" algn="ctr">
              <a:lnSpc>
                <a:spcPct val="86100"/>
              </a:lnSpc>
              <a:spcBef>
                <a:spcPts val="300"/>
              </a:spcBef>
            </a:pPr>
            <a:r>
              <a:rPr sz="1200" spc="-60" dirty="0">
                <a:solidFill>
                  <a:srgbClr val="FFFFFF"/>
                </a:solidFill>
                <a:latin typeface="+mj-lt"/>
                <a:cs typeface="Arial" panose="020B0604020202020204" pitchFamily="34" charset="0"/>
              </a:rPr>
              <a:t>I</a:t>
            </a:r>
            <a:r>
              <a:rPr sz="1200" spc="-114" dirty="0">
                <a:solidFill>
                  <a:srgbClr val="FFFFFF"/>
                </a:solidFill>
                <a:latin typeface="+mj-lt"/>
                <a:cs typeface="Arial" panose="020B0604020202020204" pitchFamily="34" charset="0"/>
              </a:rPr>
              <a:t>n</a:t>
            </a:r>
            <a:r>
              <a:rPr sz="1200" spc="-90" dirty="0">
                <a:solidFill>
                  <a:srgbClr val="FFFFFF"/>
                </a:solidFill>
                <a:latin typeface="+mj-lt"/>
                <a:cs typeface="Arial" panose="020B0604020202020204" pitchFamily="34" charset="0"/>
              </a:rPr>
              <a:t>clui</a:t>
            </a:r>
            <a:r>
              <a:rPr sz="1200" spc="-75" dirty="0">
                <a:solidFill>
                  <a:srgbClr val="FFFFFF"/>
                </a:solidFill>
                <a:latin typeface="+mj-lt"/>
                <a:cs typeface="Arial" panose="020B0604020202020204" pitchFamily="34" charset="0"/>
              </a:rPr>
              <a:t>r</a:t>
            </a:r>
            <a:r>
              <a:rPr sz="1200" spc="-65" dirty="0">
                <a:solidFill>
                  <a:srgbClr val="FFFFFF"/>
                </a:solidFill>
                <a:latin typeface="+mj-lt"/>
                <a:cs typeface="Arial" panose="020B0604020202020204" pitchFamily="34" charset="0"/>
              </a:rPr>
              <a:t> </a:t>
            </a:r>
            <a:r>
              <a:rPr sz="1200" spc="-55" dirty="0">
                <a:solidFill>
                  <a:srgbClr val="FFFFFF"/>
                </a:solidFill>
                <a:latin typeface="+mj-lt"/>
                <a:cs typeface="Arial" panose="020B0604020202020204" pitchFamily="34" charset="0"/>
              </a:rPr>
              <a:t>l</a:t>
            </a:r>
            <a:r>
              <a:rPr sz="1200" spc="-125" dirty="0">
                <a:solidFill>
                  <a:srgbClr val="FFFFFF"/>
                </a:solidFill>
                <a:latin typeface="+mj-lt"/>
                <a:cs typeface="Arial" panose="020B0604020202020204" pitchFamily="34" charset="0"/>
              </a:rPr>
              <a:t>o</a:t>
            </a:r>
            <a:r>
              <a:rPr sz="1200" spc="-110" dirty="0">
                <a:solidFill>
                  <a:srgbClr val="FFFFFF"/>
                </a:solidFill>
                <a:latin typeface="+mj-lt"/>
                <a:cs typeface="Arial" panose="020B0604020202020204" pitchFamily="34" charset="0"/>
              </a:rPr>
              <a:t>s</a:t>
            </a:r>
            <a:r>
              <a:rPr sz="1200" spc="-70" dirty="0">
                <a:solidFill>
                  <a:srgbClr val="FFFFFF"/>
                </a:solidFill>
                <a:latin typeface="+mj-lt"/>
                <a:cs typeface="Arial" panose="020B0604020202020204" pitchFamily="34" charset="0"/>
              </a:rPr>
              <a:t> </a:t>
            </a:r>
            <a:r>
              <a:rPr sz="1200" spc="-114" dirty="0">
                <a:solidFill>
                  <a:srgbClr val="FFFFFF"/>
                </a:solidFill>
                <a:latin typeface="+mj-lt"/>
                <a:cs typeface="Arial" panose="020B0604020202020204" pitchFamily="34" charset="0"/>
              </a:rPr>
              <a:t>v</a:t>
            </a:r>
            <a:r>
              <a:rPr sz="1200" spc="-120" dirty="0">
                <a:solidFill>
                  <a:srgbClr val="FFFFFF"/>
                </a:solidFill>
                <a:latin typeface="+mj-lt"/>
                <a:cs typeface="Arial" panose="020B0604020202020204" pitchFamily="34" charset="0"/>
              </a:rPr>
              <a:t>a</a:t>
            </a:r>
            <a:r>
              <a:rPr sz="1200" spc="-90" dirty="0">
                <a:solidFill>
                  <a:srgbClr val="FFFFFF"/>
                </a:solidFill>
                <a:latin typeface="+mj-lt"/>
                <a:cs typeface="Arial" panose="020B0604020202020204" pitchFamily="34" charset="0"/>
              </a:rPr>
              <a:t>lor</a:t>
            </a:r>
            <a:r>
              <a:rPr sz="1200" spc="-125" dirty="0">
                <a:solidFill>
                  <a:srgbClr val="FFFFFF"/>
                </a:solidFill>
                <a:latin typeface="+mj-lt"/>
                <a:cs typeface="Arial" panose="020B0604020202020204" pitchFamily="34" charset="0"/>
              </a:rPr>
              <a:t>e</a:t>
            </a:r>
            <a:r>
              <a:rPr sz="1200" spc="-110" dirty="0">
                <a:solidFill>
                  <a:srgbClr val="FFFFFF"/>
                </a:solidFill>
                <a:latin typeface="+mj-lt"/>
                <a:cs typeface="Arial" panose="020B0604020202020204" pitchFamily="34" charset="0"/>
              </a:rPr>
              <a:t>s</a:t>
            </a:r>
            <a:r>
              <a:rPr sz="1200" spc="-70" dirty="0">
                <a:solidFill>
                  <a:srgbClr val="FFFFFF"/>
                </a:solidFill>
                <a:latin typeface="+mj-lt"/>
                <a:cs typeface="Arial" panose="020B0604020202020204" pitchFamily="34" charset="0"/>
              </a:rPr>
              <a:t> </a:t>
            </a:r>
            <a:r>
              <a:rPr sz="1200" spc="-80" dirty="0">
                <a:solidFill>
                  <a:srgbClr val="FFFFFF"/>
                </a:solidFill>
                <a:latin typeface="+mj-lt"/>
                <a:cs typeface="Arial" panose="020B0604020202020204" pitchFamily="34" charset="0"/>
              </a:rPr>
              <a:t>y  </a:t>
            </a:r>
            <a:r>
              <a:rPr sz="1200" spc="-125" dirty="0">
                <a:solidFill>
                  <a:srgbClr val="FFFFFF"/>
                </a:solidFill>
                <a:latin typeface="+mj-lt"/>
                <a:cs typeface="Arial" panose="020B0604020202020204" pitchFamily="34" charset="0"/>
              </a:rPr>
              <a:t>p</a:t>
            </a:r>
            <a:r>
              <a:rPr sz="1200" spc="-75" dirty="0">
                <a:solidFill>
                  <a:srgbClr val="FFFFFF"/>
                </a:solidFill>
                <a:latin typeface="+mj-lt"/>
                <a:cs typeface="Arial" panose="020B0604020202020204" pitchFamily="34" charset="0"/>
              </a:rPr>
              <a:t>r</a:t>
            </a:r>
            <a:r>
              <a:rPr sz="1200" spc="-60" dirty="0">
                <a:solidFill>
                  <a:srgbClr val="FFFFFF"/>
                </a:solidFill>
                <a:latin typeface="+mj-lt"/>
                <a:cs typeface="Arial" panose="020B0604020202020204" pitchFamily="34" charset="0"/>
              </a:rPr>
              <a:t>i</a:t>
            </a:r>
            <a:r>
              <a:rPr sz="1200" spc="-125" dirty="0">
                <a:solidFill>
                  <a:srgbClr val="FFFFFF"/>
                </a:solidFill>
                <a:latin typeface="+mj-lt"/>
                <a:cs typeface="Arial" panose="020B0604020202020204" pitchFamily="34" charset="0"/>
              </a:rPr>
              <a:t>n</a:t>
            </a:r>
            <a:r>
              <a:rPr sz="1200" spc="-90" dirty="0">
                <a:solidFill>
                  <a:srgbClr val="FFFFFF"/>
                </a:solidFill>
                <a:latin typeface="+mj-lt"/>
                <a:cs typeface="Arial" panose="020B0604020202020204" pitchFamily="34" charset="0"/>
              </a:rPr>
              <a:t>cipi</a:t>
            </a:r>
            <a:r>
              <a:rPr sz="1200" spc="-125" dirty="0">
                <a:solidFill>
                  <a:srgbClr val="FFFFFF"/>
                </a:solidFill>
                <a:latin typeface="+mj-lt"/>
                <a:cs typeface="Arial" panose="020B0604020202020204" pitchFamily="34" charset="0"/>
              </a:rPr>
              <a:t>o</a:t>
            </a:r>
            <a:r>
              <a:rPr sz="1200" spc="-110" dirty="0">
                <a:solidFill>
                  <a:srgbClr val="FFFFFF"/>
                </a:solidFill>
                <a:latin typeface="+mj-lt"/>
                <a:cs typeface="Arial" panose="020B0604020202020204" pitchFamily="34" charset="0"/>
              </a:rPr>
              <a:t>s</a:t>
            </a:r>
            <a:r>
              <a:rPr sz="1200" spc="-70" dirty="0">
                <a:solidFill>
                  <a:srgbClr val="FFFFFF"/>
                </a:solidFill>
                <a:latin typeface="+mj-lt"/>
                <a:cs typeface="Arial" panose="020B0604020202020204" pitchFamily="34" charset="0"/>
              </a:rPr>
              <a:t> </a:t>
            </a:r>
            <a:r>
              <a:rPr sz="1200" spc="-125" dirty="0">
                <a:solidFill>
                  <a:srgbClr val="FFFFFF"/>
                </a:solidFill>
                <a:latin typeface="+mj-lt"/>
                <a:cs typeface="Arial" panose="020B0604020202020204" pitchFamily="34" charset="0"/>
              </a:rPr>
              <a:t>é</a:t>
            </a:r>
            <a:r>
              <a:rPr sz="1200" spc="-85" dirty="0">
                <a:solidFill>
                  <a:srgbClr val="FFFFFF"/>
                </a:solidFill>
                <a:latin typeface="+mj-lt"/>
                <a:cs typeface="Arial" panose="020B0604020202020204" pitchFamily="34" charset="0"/>
              </a:rPr>
              <a:t>tico</a:t>
            </a:r>
            <a:r>
              <a:rPr sz="1200" spc="-80" dirty="0">
                <a:solidFill>
                  <a:srgbClr val="FFFFFF"/>
                </a:solidFill>
                <a:latin typeface="+mj-lt"/>
                <a:cs typeface="Arial" panose="020B0604020202020204" pitchFamily="34" charset="0"/>
              </a:rPr>
              <a:t>s  </a:t>
            </a:r>
            <a:r>
              <a:rPr sz="1200" spc="-120" dirty="0">
                <a:solidFill>
                  <a:srgbClr val="FFFFFF"/>
                </a:solidFill>
                <a:latin typeface="+mj-lt"/>
                <a:cs typeface="Arial" panose="020B0604020202020204" pitchFamily="34" charset="0"/>
              </a:rPr>
              <a:t>con</a:t>
            </a:r>
            <a:r>
              <a:rPr sz="1200" spc="-90" dirty="0">
                <a:solidFill>
                  <a:srgbClr val="FFFFFF"/>
                </a:solidFill>
                <a:latin typeface="+mj-lt"/>
                <a:cs typeface="Arial" panose="020B0604020202020204" pitchFamily="34" charset="0"/>
              </a:rPr>
              <a:t>te</a:t>
            </a:r>
            <a:r>
              <a:rPr sz="1200" spc="-120" dirty="0">
                <a:solidFill>
                  <a:srgbClr val="FFFFFF"/>
                </a:solidFill>
                <a:latin typeface="+mj-lt"/>
                <a:cs typeface="Arial" panose="020B0604020202020204" pitchFamily="34" charset="0"/>
              </a:rPr>
              <a:t>n</a:t>
            </a:r>
            <a:r>
              <a:rPr sz="1200" spc="-90" dirty="0">
                <a:solidFill>
                  <a:srgbClr val="FFFFFF"/>
                </a:solidFill>
                <a:latin typeface="+mj-lt"/>
                <a:cs typeface="Arial" panose="020B0604020202020204" pitchFamily="34" charset="0"/>
              </a:rPr>
              <a:t>id</a:t>
            </a:r>
            <a:r>
              <a:rPr sz="1200" spc="-120" dirty="0">
                <a:solidFill>
                  <a:srgbClr val="FFFFFF"/>
                </a:solidFill>
                <a:latin typeface="+mj-lt"/>
                <a:cs typeface="Arial" panose="020B0604020202020204" pitchFamily="34" charset="0"/>
              </a:rPr>
              <a:t>o</a:t>
            </a:r>
            <a:r>
              <a:rPr sz="1200" spc="-110" dirty="0">
                <a:solidFill>
                  <a:srgbClr val="FFFFFF"/>
                </a:solidFill>
                <a:latin typeface="+mj-lt"/>
                <a:cs typeface="Arial" panose="020B0604020202020204" pitchFamily="34" charset="0"/>
              </a:rPr>
              <a:t>s</a:t>
            </a:r>
            <a:r>
              <a:rPr sz="1200" spc="-85" dirty="0">
                <a:solidFill>
                  <a:srgbClr val="FFFFFF"/>
                </a:solidFill>
                <a:latin typeface="+mj-lt"/>
                <a:cs typeface="Arial" panose="020B0604020202020204" pitchFamily="34" charset="0"/>
              </a:rPr>
              <a:t> </a:t>
            </a:r>
            <a:r>
              <a:rPr sz="1200" spc="-120" dirty="0">
                <a:solidFill>
                  <a:srgbClr val="FFFFFF"/>
                </a:solidFill>
                <a:latin typeface="+mj-lt"/>
                <a:cs typeface="Arial" panose="020B0604020202020204" pitchFamily="34" charset="0"/>
              </a:rPr>
              <a:t>en</a:t>
            </a:r>
            <a:r>
              <a:rPr sz="1200" spc="-70" dirty="0">
                <a:solidFill>
                  <a:srgbClr val="FFFFFF"/>
                </a:solidFill>
                <a:latin typeface="+mj-lt"/>
                <a:cs typeface="Arial" panose="020B0604020202020204" pitchFamily="34" charset="0"/>
              </a:rPr>
              <a:t> </a:t>
            </a:r>
            <a:r>
              <a:rPr sz="1200" spc="-120" dirty="0">
                <a:solidFill>
                  <a:srgbClr val="FFFFFF"/>
                </a:solidFill>
                <a:latin typeface="+mj-lt"/>
                <a:cs typeface="Arial" panose="020B0604020202020204" pitchFamily="34" charset="0"/>
              </a:rPr>
              <a:t>e</a:t>
            </a:r>
            <a:r>
              <a:rPr sz="1200" spc="-60" dirty="0">
                <a:solidFill>
                  <a:srgbClr val="FFFFFF"/>
                </a:solidFill>
                <a:latin typeface="+mj-lt"/>
                <a:cs typeface="Arial" panose="020B0604020202020204" pitchFamily="34" charset="0"/>
              </a:rPr>
              <a:t>l  </a:t>
            </a:r>
            <a:r>
              <a:rPr sz="1200" spc="-140" dirty="0">
                <a:solidFill>
                  <a:srgbClr val="FFFFFF"/>
                </a:solidFill>
                <a:latin typeface="+mj-lt"/>
                <a:cs typeface="Arial" panose="020B0604020202020204" pitchFamily="34" charset="0"/>
              </a:rPr>
              <a:t>Có</a:t>
            </a:r>
            <a:r>
              <a:rPr sz="1200" spc="-120" dirty="0">
                <a:solidFill>
                  <a:srgbClr val="FFFFFF"/>
                </a:solidFill>
                <a:latin typeface="+mj-lt"/>
                <a:cs typeface="Arial" panose="020B0604020202020204" pitchFamily="34" charset="0"/>
              </a:rPr>
              <a:t>d</a:t>
            </a:r>
            <a:r>
              <a:rPr sz="1200" spc="-90" dirty="0">
                <a:solidFill>
                  <a:srgbClr val="FFFFFF"/>
                </a:solidFill>
                <a:latin typeface="+mj-lt"/>
                <a:cs typeface="Arial" panose="020B0604020202020204" pitchFamily="34" charset="0"/>
              </a:rPr>
              <a:t>ig</a:t>
            </a:r>
            <a:r>
              <a:rPr sz="1200" spc="-125" dirty="0">
                <a:solidFill>
                  <a:srgbClr val="FFFFFF"/>
                </a:solidFill>
                <a:latin typeface="+mj-lt"/>
                <a:cs typeface="Arial" panose="020B0604020202020204" pitchFamily="34" charset="0"/>
              </a:rPr>
              <a:t>o</a:t>
            </a:r>
            <a:r>
              <a:rPr sz="1200" spc="-65" dirty="0">
                <a:solidFill>
                  <a:srgbClr val="FFFFFF"/>
                </a:solidFill>
                <a:latin typeface="+mj-lt"/>
                <a:cs typeface="Arial" panose="020B0604020202020204" pitchFamily="34" charset="0"/>
              </a:rPr>
              <a:t> </a:t>
            </a:r>
            <a:r>
              <a:rPr sz="1200" spc="-125" dirty="0">
                <a:solidFill>
                  <a:srgbClr val="FFFFFF"/>
                </a:solidFill>
                <a:latin typeface="+mj-lt"/>
                <a:cs typeface="Arial" panose="020B0604020202020204" pitchFamily="34" charset="0"/>
              </a:rPr>
              <a:t>de</a:t>
            </a:r>
            <a:r>
              <a:rPr sz="1200" spc="-70" dirty="0">
                <a:solidFill>
                  <a:srgbClr val="FFFFFF"/>
                </a:solidFill>
                <a:latin typeface="+mj-lt"/>
                <a:cs typeface="Arial" panose="020B0604020202020204" pitchFamily="34" charset="0"/>
              </a:rPr>
              <a:t> </a:t>
            </a:r>
            <a:r>
              <a:rPr sz="1200" spc="-60" dirty="0">
                <a:solidFill>
                  <a:srgbClr val="FFFFFF"/>
                </a:solidFill>
                <a:latin typeface="+mj-lt"/>
                <a:cs typeface="Arial" panose="020B0604020202020204" pitchFamily="34" charset="0"/>
              </a:rPr>
              <a:t>I</a:t>
            </a:r>
            <a:r>
              <a:rPr sz="1200" spc="-114" dirty="0">
                <a:solidFill>
                  <a:srgbClr val="FFFFFF"/>
                </a:solidFill>
                <a:latin typeface="+mj-lt"/>
                <a:cs typeface="Arial" panose="020B0604020202020204" pitchFamily="34" charset="0"/>
              </a:rPr>
              <a:t>n</a:t>
            </a:r>
            <a:r>
              <a:rPr sz="1200" spc="-60" dirty="0">
                <a:solidFill>
                  <a:srgbClr val="FFFFFF"/>
                </a:solidFill>
                <a:latin typeface="+mj-lt"/>
                <a:cs typeface="Arial" panose="020B0604020202020204" pitchFamily="34" charset="0"/>
              </a:rPr>
              <a:t>t</a:t>
            </a:r>
            <a:r>
              <a:rPr sz="1200" spc="-114" dirty="0">
                <a:solidFill>
                  <a:srgbClr val="FFFFFF"/>
                </a:solidFill>
                <a:latin typeface="+mj-lt"/>
                <a:cs typeface="Arial" panose="020B0604020202020204" pitchFamily="34" charset="0"/>
              </a:rPr>
              <a:t>e</a:t>
            </a:r>
            <a:r>
              <a:rPr sz="1200" spc="-125" dirty="0">
                <a:solidFill>
                  <a:srgbClr val="FFFFFF"/>
                </a:solidFill>
                <a:latin typeface="+mj-lt"/>
                <a:cs typeface="Arial" panose="020B0604020202020204" pitchFamily="34" charset="0"/>
              </a:rPr>
              <a:t>g</a:t>
            </a:r>
            <a:r>
              <a:rPr sz="1200" spc="-75" dirty="0">
                <a:solidFill>
                  <a:srgbClr val="FFFFFF"/>
                </a:solidFill>
                <a:latin typeface="+mj-lt"/>
                <a:cs typeface="Arial" panose="020B0604020202020204" pitchFamily="34" charset="0"/>
              </a:rPr>
              <a:t>r</a:t>
            </a:r>
            <a:r>
              <a:rPr sz="1200" spc="-60" dirty="0">
                <a:solidFill>
                  <a:srgbClr val="FFFFFF"/>
                </a:solidFill>
                <a:latin typeface="+mj-lt"/>
                <a:cs typeface="Arial" panose="020B0604020202020204" pitchFamily="34" charset="0"/>
              </a:rPr>
              <a:t>i</a:t>
            </a:r>
            <a:r>
              <a:rPr sz="1200" spc="-105" dirty="0">
                <a:solidFill>
                  <a:srgbClr val="FFFFFF"/>
                </a:solidFill>
                <a:latin typeface="+mj-lt"/>
                <a:cs typeface="Arial" panose="020B0604020202020204" pitchFamily="34" charset="0"/>
              </a:rPr>
              <a:t>dad  de</a:t>
            </a:r>
            <a:r>
              <a:rPr sz="1200" spc="-70" dirty="0">
                <a:solidFill>
                  <a:srgbClr val="FFFFFF"/>
                </a:solidFill>
                <a:latin typeface="+mj-lt"/>
                <a:cs typeface="Arial" panose="020B0604020202020204" pitchFamily="34" charset="0"/>
              </a:rPr>
              <a:t> </a:t>
            </a:r>
            <a:r>
              <a:rPr sz="1200" spc="-55" dirty="0">
                <a:solidFill>
                  <a:srgbClr val="FFFFFF"/>
                </a:solidFill>
                <a:latin typeface="+mj-lt"/>
                <a:cs typeface="Arial" panose="020B0604020202020204" pitchFamily="34" charset="0"/>
              </a:rPr>
              <a:t>l</a:t>
            </a:r>
            <a:r>
              <a:rPr sz="1200" spc="-125" dirty="0">
                <a:solidFill>
                  <a:srgbClr val="FFFFFF"/>
                </a:solidFill>
                <a:latin typeface="+mj-lt"/>
                <a:cs typeface="Arial" panose="020B0604020202020204" pitchFamily="34" charset="0"/>
              </a:rPr>
              <a:t>a</a:t>
            </a:r>
            <a:r>
              <a:rPr sz="1200" spc="-60" dirty="0">
                <a:solidFill>
                  <a:srgbClr val="FFFFFF"/>
                </a:solidFill>
                <a:latin typeface="+mj-lt"/>
                <a:cs typeface="Arial" panose="020B0604020202020204" pitchFamily="34" charset="0"/>
              </a:rPr>
              <a:t> </a:t>
            </a:r>
            <a:r>
              <a:rPr sz="1200" spc="-125" dirty="0">
                <a:solidFill>
                  <a:srgbClr val="FFFFFF"/>
                </a:solidFill>
                <a:latin typeface="+mj-lt"/>
                <a:cs typeface="Arial" panose="020B0604020202020204" pitchFamily="34" charset="0"/>
              </a:rPr>
              <a:t>Fun</a:t>
            </a:r>
            <a:r>
              <a:rPr sz="1200" spc="-100" dirty="0">
                <a:solidFill>
                  <a:srgbClr val="FFFFFF"/>
                </a:solidFill>
                <a:latin typeface="+mj-lt"/>
                <a:cs typeface="Arial" panose="020B0604020202020204" pitchFamily="34" charset="0"/>
              </a:rPr>
              <a:t>ció</a:t>
            </a:r>
            <a:r>
              <a:rPr sz="1200" spc="-125" dirty="0">
                <a:solidFill>
                  <a:srgbClr val="FFFFFF"/>
                </a:solidFill>
                <a:latin typeface="+mj-lt"/>
                <a:cs typeface="Arial" panose="020B0604020202020204" pitchFamily="34" charset="0"/>
              </a:rPr>
              <a:t>n</a:t>
            </a:r>
            <a:r>
              <a:rPr sz="1200" spc="-80" dirty="0">
                <a:solidFill>
                  <a:srgbClr val="FFFFFF"/>
                </a:solidFill>
                <a:latin typeface="+mj-lt"/>
                <a:cs typeface="Arial" panose="020B0604020202020204" pitchFamily="34" charset="0"/>
              </a:rPr>
              <a:t> </a:t>
            </a:r>
            <a:r>
              <a:rPr sz="1200" spc="-145" dirty="0">
                <a:solidFill>
                  <a:srgbClr val="FFFFFF"/>
                </a:solidFill>
                <a:latin typeface="+mj-lt"/>
                <a:cs typeface="Arial" panose="020B0604020202020204" pitchFamily="34" charset="0"/>
              </a:rPr>
              <a:t>P</a:t>
            </a:r>
            <a:r>
              <a:rPr sz="1200" spc="-125" dirty="0">
                <a:solidFill>
                  <a:srgbClr val="FFFFFF"/>
                </a:solidFill>
                <a:latin typeface="+mj-lt"/>
                <a:cs typeface="Arial" panose="020B0604020202020204" pitchFamily="34" charset="0"/>
              </a:rPr>
              <a:t>úb</a:t>
            </a:r>
            <a:r>
              <a:rPr sz="1200" spc="-55" dirty="0">
                <a:solidFill>
                  <a:srgbClr val="FFFFFF"/>
                </a:solidFill>
                <a:latin typeface="+mj-lt"/>
                <a:cs typeface="Arial" panose="020B0604020202020204" pitchFamily="34" charset="0"/>
              </a:rPr>
              <a:t>li</a:t>
            </a:r>
            <a:r>
              <a:rPr sz="1200" spc="-120" dirty="0">
                <a:solidFill>
                  <a:srgbClr val="FFFFFF"/>
                </a:solidFill>
                <a:latin typeface="+mj-lt"/>
                <a:cs typeface="Arial" panose="020B0604020202020204" pitchFamily="34" charset="0"/>
              </a:rPr>
              <a:t>ca</a:t>
            </a:r>
            <a:endParaRPr sz="1200" dirty="0">
              <a:latin typeface="+mj-lt"/>
              <a:cs typeface="Arial" panose="020B0604020202020204" pitchFamily="34" charset="0"/>
            </a:endParaRPr>
          </a:p>
        </p:txBody>
      </p:sp>
      <p:grpSp>
        <p:nvGrpSpPr>
          <p:cNvPr id="8" name="object 28">
            <a:extLst>
              <a:ext uri="{FF2B5EF4-FFF2-40B4-BE49-F238E27FC236}">
                <a16:creationId xmlns:a16="http://schemas.microsoft.com/office/drawing/2014/main" id="{1628AFAF-1F6C-4974-9F17-2BDE8771A971}"/>
              </a:ext>
            </a:extLst>
          </p:cNvPr>
          <p:cNvGrpSpPr/>
          <p:nvPr/>
        </p:nvGrpSpPr>
        <p:grpSpPr>
          <a:xfrm>
            <a:off x="2153411" y="4299584"/>
            <a:ext cx="1544320" cy="2140652"/>
            <a:chOff x="2116835" y="4306823"/>
            <a:chExt cx="1544320" cy="1972310"/>
          </a:xfrm>
        </p:grpSpPr>
        <p:sp>
          <p:nvSpPr>
            <p:cNvPr id="9" name="object 29">
              <a:extLst>
                <a:ext uri="{FF2B5EF4-FFF2-40B4-BE49-F238E27FC236}">
                  <a16:creationId xmlns:a16="http://schemas.microsoft.com/office/drawing/2014/main" id="{370C7C4F-1DE1-47E4-9059-9E772CFB3979}"/>
                </a:ext>
              </a:extLst>
            </p:cNvPr>
            <p:cNvSpPr/>
            <p:nvPr/>
          </p:nvSpPr>
          <p:spPr>
            <a:xfrm>
              <a:off x="2122931" y="4312919"/>
              <a:ext cx="1531620" cy="1960245"/>
            </a:xfrm>
            <a:custGeom>
              <a:avLst/>
              <a:gdLst/>
              <a:ahLst/>
              <a:cxnLst/>
              <a:rect l="l" t="t" r="r" b="b"/>
              <a:pathLst>
                <a:path w="1531620" h="1960245">
                  <a:moveTo>
                    <a:pt x="1531620" y="0"/>
                  </a:moveTo>
                  <a:lnTo>
                    <a:pt x="0" y="0"/>
                  </a:lnTo>
                  <a:lnTo>
                    <a:pt x="0" y="1799043"/>
                  </a:lnTo>
                  <a:lnTo>
                    <a:pt x="5744" y="1841798"/>
                  </a:lnTo>
                  <a:lnTo>
                    <a:pt x="21956" y="1880215"/>
                  </a:lnTo>
                  <a:lnTo>
                    <a:pt x="47101" y="1912762"/>
                  </a:lnTo>
                  <a:lnTo>
                    <a:pt x="79643" y="1937908"/>
                  </a:lnTo>
                  <a:lnTo>
                    <a:pt x="118048" y="1954119"/>
                  </a:lnTo>
                  <a:lnTo>
                    <a:pt x="160781" y="1959864"/>
                  </a:lnTo>
                  <a:lnTo>
                    <a:pt x="1370838" y="1959864"/>
                  </a:lnTo>
                  <a:lnTo>
                    <a:pt x="1413571" y="1954119"/>
                  </a:lnTo>
                  <a:lnTo>
                    <a:pt x="1451976" y="1937908"/>
                  </a:lnTo>
                  <a:lnTo>
                    <a:pt x="1484518" y="1912762"/>
                  </a:lnTo>
                  <a:lnTo>
                    <a:pt x="1509663" y="1880215"/>
                  </a:lnTo>
                  <a:lnTo>
                    <a:pt x="1525875" y="1841798"/>
                  </a:lnTo>
                  <a:lnTo>
                    <a:pt x="1531620" y="1799043"/>
                  </a:lnTo>
                  <a:lnTo>
                    <a:pt x="1531620" y="0"/>
                  </a:lnTo>
                  <a:close/>
                </a:path>
              </a:pathLst>
            </a:custGeom>
            <a:solidFill>
              <a:srgbClr val="449BC1"/>
            </a:solidFill>
          </p:spPr>
          <p:txBody>
            <a:bodyPr wrap="square" lIns="0" tIns="0" rIns="0" bIns="0" rtlCol="0"/>
            <a:lstStyle/>
            <a:p>
              <a:endParaRPr/>
            </a:p>
          </p:txBody>
        </p:sp>
        <p:sp>
          <p:nvSpPr>
            <p:cNvPr id="10" name="object 30">
              <a:extLst>
                <a:ext uri="{FF2B5EF4-FFF2-40B4-BE49-F238E27FC236}">
                  <a16:creationId xmlns:a16="http://schemas.microsoft.com/office/drawing/2014/main" id="{10C2B0CE-11B1-48B7-8C17-83D38579350D}"/>
                </a:ext>
              </a:extLst>
            </p:cNvPr>
            <p:cNvSpPr/>
            <p:nvPr/>
          </p:nvSpPr>
          <p:spPr>
            <a:xfrm>
              <a:off x="2122931" y="4312919"/>
              <a:ext cx="1531620" cy="1960245"/>
            </a:xfrm>
            <a:custGeom>
              <a:avLst/>
              <a:gdLst/>
              <a:ahLst/>
              <a:cxnLst/>
              <a:rect l="l" t="t" r="r" b="b"/>
              <a:pathLst>
                <a:path w="1531620" h="1960245">
                  <a:moveTo>
                    <a:pt x="1370838" y="1959864"/>
                  </a:moveTo>
                  <a:lnTo>
                    <a:pt x="160781" y="1959864"/>
                  </a:lnTo>
                  <a:lnTo>
                    <a:pt x="118048" y="1954119"/>
                  </a:lnTo>
                  <a:lnTo>
                    <a:pt x="79643" y="1937908"/>
                  </a:lnTo>
                  <a:lnTo>
                    <a:pt x="47101" y="1912762"/>
                  </a:lnTo>
                  <a:lnTo>
                    <a:pt x="21956" y="1880215"/>
                  </a:lnTo>
                  <a:lnTo>
                    <a:pt x="5744" y="1841798"/>
                  </a:lnTo>
                  <a:lnTo>
                    <a:pt x="0" y="1799043"/>
                  </a:lnTo>
                  <a:lnTo>
                    <a:pt x="0" y="0"/>
                  </a:lnTo>
                  <a:lnTo>
                    <a:pt x="1531620" y="0"/>
                  </a:lnTo>
                  <a:lnTo>
                    <a:pt x="1531620" y="1799043"/>
                  </a:lnTo>
                  <a:lnTo>
                    <a:pt x="1525875" y="1841798"/>
                  </a:lnTo>
                  <a:lnTo>
                    <a:pt x="1509663" y="1880215"/>
                  </a:lnTo>
                  <a:lnTo>
                    <a:pt x="1484518" y="1912762"/>
                  </a:lnTo>
                  <a:lnTo>
                    <a:pt x="1451976" y="1937908"/>
                  </a:lnTo>
                  <a:lnTo>
                    <a:pt x="1413571" y="1954119"/>
                  </a:lnTo>
                  <a:lnTo>
                    <a:pt x="1370838" y="1959864"/>
                  </a:lnTo>
                  <a:close/>
                </a:path>
              </a:pathLst>
            </a:custGeom>
            <a:ln w="12191">
              <a:solidFill>
                <a:srgbClr val="FFFFFF"/>
              </a:solidFill>
            </a:ln>
          </p:spPr>
          <p:txBody>
            <a:bodyPr wrap="square" lIns="0" tIns="0" rIns="0" bIns="0" rtlCol="0"/>
            <a:lstStyle/>
            <a:p>
              <a:endParaRPr/>
            </a:p>
          </p:txBody>
        </p:sp>
      </p:grpSp>
      <p:sp>
        <p:nvSpPr>
          <p:cNvPr id="11" name="object 31">
            <a:extLst>
              <a:ext uri="{FF2B5EF4-FFF2-40B4-BE49-F238E27FC236}">
                <a16:creationId xmlns:a16="http://schemas.microsoft.com/office/drawing/2014/main" id="{C1A00878-C10B-48DD-A298-6C9A59904F15}"/>
              </a:ext>
            </a:extLst>
          </p:cNvPr>
          <p:cNvSpPr txBox="1"/>
          <p:nvPr/>
        </p:nvSpPr>
        <p:spPr>
          <a:xfrm>
            <a:off x="2176817" y="4413702"/>
            <a:ext cx="1450300" cy="1309076"/>
          </a:xfrm>
          <a:prstGeom prst="rect">
            <a:avLst/>
          </a:prstGeom>
        </p:spPr>
        <p:txBody>
          <a:bodyPr vert="horz" wrap="square" lIns="0" tIns="38100" rIns="0" bIns="0" rtlCol="0">
            <a:spAutoFit/>
          </a:bodyPr>
          <a:lstStyle/>
          <a:p>
            <a:pPr marL="12065" marR="5080" algn="ctr">
              <a:lnSpc>
                <a:spcPct val="86100"/>
              </a:lnSpc>
              <a:spcBef>
                <a:spcPts val="300"/>
              </a:spcBef>
            </a:pPr>
            <a:r>
              <a:rPr sz="1200" spc="-145" dirty="0">
                <a:solidFill>
                  <a:srgbClr val="FFFFFF"/>
                </a:solidFill>
                <a:latin typeface="+mj-lt"/>
                <a:cs typeface="Arial" panose="020B0604020202020204" pitchFamily="34" charset="0"/>
              </a:rPr>
              <a:t>P</a:t>
            </a:r>
            <a:r>
              <a:rPr sz="1200" spc="-90" dirty="0">
                <a:solidFill>
                  <a:srgbClr val="FFFFFF"/>
                </a:solidFill>
                <a:latin typeface="+mj-lt"/>
                <a:cs typeface="Arial" panose="020B0604020202020204" pitchFamily="34" charset="0"/>
              </a:rPr>
              <a:t>ract</a:t>
            </a:r>
            <a:r>
              <a:rPr sz="1200" spc="-100" dirty="0">
                <a:solidFill>
                  <a:srgbClr val="FFFFFF"/>
                </a:solidFill>
                <a:latin typeface="+mj-lt"/>
                <a:cs typeface="Arial" panose="020B0604020202020204" pitchFamily="34" charset="0"/>
              </a:rPr>
              <a:t>ica</a:t>
            </a:r>
            <a:r>
              <a:rPr sz="1200" spc="-75" dirty="0">
                <a:solidFill>
                  <a:srgbClr val="FFFFFF"/>
                </a:solidFill>
                <a:latin typeface="+mj-lt"/>
                <a:cs typeface="Arial" panose="020B0604020202020204" pitchFamily="34" charset="0"/>
              </a:rPr>
              <a:t>r </a:t>
            </a:r>
            <a:r>
              <a:rPr sz="1200" spc="-125" dirty="0">
                <a:solidFill>
                  <a:srgbClr val="FFFFFF"/>
                </a:solidFill>
                <a:latin typeface="+mj-lt"/>
                <a:cs typeface="Arial" panose="020B0604020202020204" pitchFamily="34" charset="0"/>
              </a:rPr>
              <a:t>e</a:t>
            </a:r>
            <a:r>
              <a:rPr sz="1200" spc="-50" dirty="0">
                <a:solidFill>
                  <a:srgbClr val="FFFFFF"/>
                </a:solidFill>
                <a:latin typeface="+mj-lt"/>
                <a:cs typeface="Arial" panose="020B0604020202020204" pitchFamily="34" charset="0"/>
              </a:rPr>
              <a:t>l</a:t>
            </a:r>
            <a:r>
              <a:rPr sz="1200" spc="-65" dirty="0">
                <a:solidFill>
                  <a:srgbClr val="FFFFFF"/>
                </a:solidFill>
                <a:latin typeface="+mj-lt"/>
                <a:cs typeface="Arial" panose="020B0604020202020204" pitchFamily="34" charset="0"/>
              </a:rPr>
              <a:t> </a:t>
            </a:r>
            <a:r>
              <a:rPr sz="1200" spc="-85" dirty="0">
                <a:solidFill>
                  <a:srgbClr val="FFFFFF"/>
                </a:solidFill>
                <a:latin typeface="+mj-lt"/>
                <a:cs typeface="Arial" panose="020B0604020202020204" pitchFamily="34" charset="0"/>
              </a:rPr>
              <a:t>tra</a:t>
            </a:r>
            <a:r>
              <a:rPr sz="1200" spc="-90" dirty="0">
                <a:solidFill>
                  <a:srgbClr val="FFFFFF"/>
                </a:solidFill>
                <a:latin typeface="+mj-lt"/>
                <a:cs typeface="Arial" panose="020B0604020202020204" pitchFamily="34" charset="0"/>
              </a:rPr>
              <a:t>to</a:t>
            </a:r>
            <a:r>
              <a:rPr sz="1200" spc="-65" dirty="0">
                <a:solidFill>
                  <a:srgbClr val="FFFFFF"/>
                </a:solidFill>
                <a:latin typeface="+mj-lt"/>
                <a:cs typeface="Arial" panose="020B0604020202020204" pitchFamily="34" charset="0"/>
              </a:rPr>
              <a:t> </a:t>
            </a:r>
            <a:r>
              <a:rPr sz="1200" spc="-100" dirty="0">
                <a:solidFill>
                  <a:srgbClr val="FFFFFF"/>
                </a:solidFill>
                <a:latin typeface="+mj-lt"/>
                <a:cs typeface="Arial" panose="020B0604020202020204" pitchFamily="34" charset="0"/>
              </a:rPr>
              <a:t>jus</a:t>
            </a:r>
            <a:r>
              <a:rPr sz="1200" spc="-60" dirty="0">
                <a:solidFill>
                  <a:srgbClr val="FFFFFF"/>
                </a:solidFill>
                <a:latin typeface="+mj-lt"/>
                <a:cs typeface="Arial" panose="020B0604020202020204" pitchFamily="34" charset="0"/>
              </a:rPr>
              <a:t>t</a:t>
            </a:r>
            <a:r>
              <a:rPr sz="1200" spc="-125" dirty="0">
                <a:solidFill>
                  <a:srgbClr val="FFFFFF"/>
                </a:solidFill>
                <a:latin typeface="+mj-lt"/>
                <a:cs typeface="Arial" panose="020B0604020202020204" pitchFamily="34" charset="0"/>
              </a:rPr>
              <a:t>o</a:t>
            </a:r>
            <a:r>
              <a:rPr sz="1200" spc="-60" dirty="0">
                <a:solidFill>
                  <a:srgbClr val="FFFFFF"/>
                </a:solidFill>
                <a:latin typeface="+mj-lt"/>
                <a:cs typeface="Arial" panose="020B0604020202020204" pitchFamily="34" charset="0"/>
              </a:rPr>
              <a:t>,  </a:t>
            </a:r>
            <a:r>
              <a:rPr sz="1200" spc="-125" dirty="0">
                <a:solidFill>
                  <a:srgbClr val="FFFFFF"/>
                </a:solidFill>
                <a:latin typeface="+mj-lt"/>
                <a:cs typeface="Arial" panose="020B0604020202020204" pitchFamily="34" charset="0"/>
              </a:rPr>
              <a:t>hone</a:t>
            </a:r>
            <a:r>
              <a:rPr sz="1200" spc="-90" dirty="0">
                <a:solidFill>
                  <a:srgbClr val="FFFFFF"/>
                </a:solidFill>
                <a:latin typeface="+mj-lt"/>
                <a:cs typeface="Arial" panose="020B0604020202020204" pitchFamily="34" charset="0"/>
              </a:rPr>
              <a:t>st</a:t>
            </a:r>
            <a:r>
              <a:rPr sz="1200" spc="-120" dirty="0">
                <a:solidFill>
                  <a:srgbClr val="FFFFFF"/>
                </a:solidFill>
                <a:latin typeface="+mj-lt"/>
                <a:cs typeface="Arial" panose="020B0604020202020204" pitchFamily="34" charset="0"/>
              </a:rPr>
              <a:t>o</a:t>
            </a:r>
            <a:r>
              <a:rPr sz="1200" spc="-80" dirty="0">
                <a:solidFill>
                  <a:srgbClr val="FFFFFF"/>
                </a:solidFill>
                <a:latin typeface="+mj-lt"/>
                <a:cs typeface="Arial" panose="020B0604020202020204" pitchFamily="34" charset="0"/>
              </a:rPr>
              <a:t> </a:t>
            </a:r>
            <a:r>
              <a:rPr sz="1200" spc="-125" dirty="0">
                <a:solidFill>
                  <a:srgbClr val="FFFFFF"/>
                </a:solidFill>
                <a:latin typeface="+mj-lt"/>
                <a:cs typeface="Arial" panose="020B0604020202020204" pitchFamily="34" charset="0"/>
              </a:rPr>
              <a:t>e</a:t>
            </a:r>
            <a:r>
              <a:rPr sz="1200" spc="-70" dirty="0">
                <a:solidFill>
                  <a:srgbClr val="FFFFFF"/>
                </a:solidFill>
                <a:latin typeface="+mj-lt"/>
                <a:cs typeface="Arial" panose="020B0604020202020204" pitchFamily="34" charset="0"/>
              </a:rPr>
              <a:t> </a:t>
            </a:r>
            <a:r>
              <a:rPr sz="1200" spc="-90" dirty="0">
                <a:solidFill>
                  <a:srgbClr val="FFFFFF"/>
                </a:solidFill>
                <a:latin typeface="+mj-lt"/>
                <a:cs typeface="Arial" panose="020B0604020202020204" pitchFamily="34" charset="0"/>
              </a:rPr>
              <a:t>in</a:t>
            </a:r>
            <a:r>
              <a:rPr sz="1200" spc="-60" dirty="0">
                <a:solidFill>
                  <a:srgbClr val="FFFFFF"/>
                </a:solidFill>
                <a:latin typeface="+mj-lt"/>
                <a:cs typeface="Arial" panose="020B0604020202020204" pitchFamily="34" charset="0"/>
              </a:rPr>
              <a:t>t</a:t>
            </a:r>
            <a:r>
              <a:rPr sz="1200" spc="-125" dirty="0">
                <a:solidFill>
                  <a:srgbClr val="FFFFFF"/>
                </a:solidFill>
                <a:latin typeface="+mj-lt"/>
                <a:cs typeface="Arial" panose="020B0604020202020204" pitchFamily="34" charset="0"/>
              </a:rPr>
              <a:t>eg</a:t>
            </a:r>
            <a:r>
              <a:rPr sz="1200" spc="-100" dirty="0">
                <a:solidFill>
                  <a:srgbClr val="FFFFFF"/>
                </a:solidFill>
                <a:latin typeface="+mj-lt"/>
                <a:cs typeface="Arial" panose="020B0604020202020204" pitchFamily="34" charset="0"/>
              </a:rPr>
              <a:t>ro</a:t>
            </a:r>
            <a:r>
              <a:rPr sz="1200" spc="-70" dirty="0">
                <a:solidFill>
                  <a:srgbClr val="FFFFFF"/>
                </a:solidFill>
                <a:latin typeface="+mj-lt"/>
                <a:cs typeface="Arial" panose="020B0604020202020204" pitchFamily="34" charset="0"/>
              </a:rPr>
              <a:t> </a:t>
            </a:r>
            <a:r>
              <a:rPr sz="1200" spc="-95" dirty="0">
                <a:solidFill>
                  <a:srgbClr val="FFFFFF"/>
                </a:solidFill>
                <a:latin typeface="+mj-lt"/>
                <a:cs typeface="Arial" panose="020B0604020202020204" pitchFamily="34" charset="0"/>
              </a:rPr>
              <a:t>en  </a:t>
            </a:r>
            <a:r>
              <a:rPr sz="1200" spc="-114" dirty="0">
                <a:solidFill>
                  <a:srgbClr val="FFFFFF"/>
                </a:solidFill>
                <a:latin typeface="+mj-lt"/>
                <a:cs typeface="Arial" panose="020B0604020202020204" pitchFamily="34" charset="0"/>
              </a:rPr>
              <a:t>c</a:t>
            </a:r>
            <a:r>
              <a:rPr sz="1200" spc="-120" dirty="0">
                <a:solidFill>
                  <a:srgbClr val="FFFFFF"/>
                </a:solidFill>
                <a:latin typeface="+mj-lt"/>
                <a:cs typeface="Arial" panose="020B0604020202020204" pitchFamily="34" charset="0"/>
              </a:rPr>
              <a:t>a</a:t>
            </a:r>
            <a:r>
              <a:rPr sz="1200" spc="-125" dirty="0">
                <a:solidFill>
                  <a:srgbClr val="FFFFFF"/>
                </a:solidFill>
                <a:latin typeface="+mj-lt"/>
                <a:cs typeface="Arial" panose="020B0604020202020204" pitchFamily="34" charset="0"/>
              </a:rPr>
              <a:t>da</a:t>
            </a:r>
            <a:r>
              <a:rPr sz="1200" spc="-70" dirty="0">
                <a:solidFill>
                  <a:srgbClr val="FFFFFF"/>
                </a:solidFill>
                <a:latin typeface="+mj-lt"/>
                <a:cs typeface="Arial" panose="020B0604020202020204" pitchFamily="34" charset="0"/>
              </a:rPr>
              <a:t> </a:t>
            </a:r>
            <a:r>
              <a:rPr sz="1200" spc="-125" dirty="0">
                <a:solidFill>
                  <a:srgbClr val="FFFFFF"/>
                </a:solidFill>
                <a:latin typeface="+mj-lt"/>
                <a:cs typeface="Arial" panose="020B0604020202020204" pitchFamily="34" charset="0"/>
              </a:rPr>
              <a:t>a</a:t>
            </a:r>
            <a:r>
              <a:rPr sz="1200" spc="-114" dirty="0">
                <a:solidFill>
                  <a:srgbClr val="FFFFFF"/>
                </a:solidFill>
                <a:latin typeface="+mj-lt"/>
                <a:cs typeface="Arial" panose="020B0604020202020204" pitchFamily="34" charset="0"/>
              </a:rPr>
              <a:t>s</a:t>
            </a:r>
            <a:r>
              <a:rPr sz="1200" spc="-120" dirty="0">
                <a:solidFill>
                  <a:srgbClr val="FFFFFF"/>
                </a:solidFill>
                <a:latin typeface="+mj-lt"/>
                <a:cs typeface="Arial" panose="020B0604020202020204" pitchFamily="34" charset="0"/>
              </a:rPr>
              <a:t>p</a:t>
            </a:r>
            <a:r>
              <a:rPr sz="1200" spc="-125" dirty="0">
                <a:solidFill>
                  <a:srgbClr val="FFFFFF"/>
                </a:solidFill>
                <a:latin typeface="+mj-lt"/>
                <a:cs typeface="Arial" panose="020B0604020202020204" pitchFamily="34" charset="0"/>
              </a:rPr>
              <a:t>e</a:t>
            </a:r>
            <a:r>
              <a:rPr sz="1200" spc="-90" dirty="0">
                <a:solidFill>
                  <a:srgbClr val="FFFFFF"/>
                </a:solidFill>
                <a:latin typeface="+mj-lt"/>
                <a:cs typeface="Arial" panose="020B0604020202020204" pitchFamily="34" charset="0"/>
              </a:rPr>
              <a:t>ct</a:t>
            </a:r>
            <a:r>
              <a:rPr sz="1200" spc="-120" dirty="0">
                <a:solidFill>
                  <a:srgbClr val="FFFFFF"/>
                </a:solidFill>
                <a:latin typeface="+mj-lt"/>
                <a:cs typeface="Arial" panose="020B0604020202020204" pitchFamily="34" charset="0"/>
              </a:rPr>
              <a:t>o</a:t>
            </a:r>
            <a:r>
              <a:rPr sz="1200" spc="-80" dirty="0">
                <a:solidFill>
                  <a:srgbClr val="FFFFFF"/>
                </a:solidFill>
                <a:latin typeface="+mj-lt"/>
                <a:cs typeface="Arial" panose="020B0604020202020204" pitchFamily="34" charset="0"/>
              </a:rPr>
              <a:t> </a:t>
            </a:r>
            <a:r>
              <a:rPr sz="1200" spc="-125" dirty="0">
                <a:solidFill>
                  <a:srgbClr val="FFFFFF"/>
                </a:solidFill>
                <a:latin typeface="+mj-lt"/>
                <a:cs typeface="Arial" panose="020B0604020202020204" pitchFamily="34" charset="0"/>
              </a:rPr>
              <a:t>de</a:t>
            </a:r>
            <a:r>
              <a:rPr sz="1200" spc="-70" dirty="0">
                <a:solidFill>
                  <a:srgbClr val="FFFFFF"/>
                </a:solidFill>
                <a:latin typeface="+mj-lt"/>
                <a:cs typeface="Arial" panose="020B0604020202020204" pitchFamily="34" charset="0"/>
              </a:rPr>
              <a:t> </a:t>
            </a:r>
            <a:r>
              <a:rPr sz="1200" spc="-114" dirty="0">
                <a:solidFill>
                  <a:srgbClr val="FFFFFF"/>
                </a:solidFill>
                <a:latin typeface="+mj-lt"/>
                <a:cs typeface="Arial" panose="020B0604020202020204" pitchFamily="34" charset="0"/>
              </a:rPr>
              <a:t>s</a:t>
            </a:r>
            <a:r>
              <a:rPr sz="1200" spc="-120" dirty="0">
                <a:solidFill>
                  <a:srgbClr val="FFFFFF"/>
                </a:solidFill>
                <a:latin typeface="+mj-lt"/>
                <a:cs typeface="Arial" panose="020B0604020202020204" pitchFamily="34" charset="0"/>
              </a:rPr>
              <a:t>u</a:t>
            </a:r>
            <a:r>
              <a:rPr sz="1200" spc="-80" dirty="0">
                <a:solidFill>
                  <a:srgbClr val="FFFFFF"/>
                </a:solidFill>
                <a:latin typeface="+mj-lt"/>
                <a:cs typeface="Arial" panose="020B0604020202020204" pitchFamily="34" charset="0"/>
              </a:rPr>
              <a:t>s  </a:t>
            </a:r>
            <a:r>
              <a:rPr sz="1200" spc="-95" dirty="0">
                <a:solidFill>
                  <a:srgbClr val="FFFFFF"/>
                </a:solidFill>
                <a:latin typeface="+mj-lt"/>
                <a:cs typeface="Arial" panose="020B0604020202020204" pitchFamily="34" charset="0"/>
              </a:rPr>
              <a:t>rela</a:t>
            </a:r>
            <a:r>
              <a:rPr sz="1200" spc="-100" dirty="0">
                <a:solidFill>
                  <a:srgbClr val="FFFFFF"/>
                </a:solidFill>
                <a:latin typeface="+mj-lt"/>
                <a:cs typeface="Arial" panose="020B0604020202020204" pitchFamily="34" charset="0"/>
              </a:rPr>
              <a:t>cio</a:t>
            </a:r>
            <a:r>
              <a:rPr sz="1200" spc="-120" dirty="0">
                <a:solidFill>
                  <a:srgbClr val="FFFFFF"/>
                </a:solidFill>
                <a:latin typeface="+mj-lt"/>
                <a:cs typeface="Arial" panose="020B0604020202020204" pitchFamily="34" charset="0"/>
              </a:rPr>
              <a:t>n</a:t>
            </a:r>
            <a:r>
              <a:rPr sz="1200" spc="-125" dirty="0">
                <a:solidFill>
                  <a:srgbClr val="FFFFFF"/>
                </a:solidFill>
                <a:latin typeface="+mj-lt"/>
                <a:cs typeface="Arial" panose="020B0604020202020204" pitchFamily="34" charset="0"/>
              </a:rPr>
              <a:t>e</a:t>
            </a:r>
            <a:r>
              <a:rPr sz="1200" spc="-110" dirty="0">
                <a:solidFill>
                  <a:srgbClr val="FFFFFF"/>
                </a:solidFill>
                <a:latin typeface="+mj-lt"/>
                <a:cs typeface="Arial" panose="020B0604020202020204" pitchFamily="34" charset="0"/>
              </a:rPr>
              <a:t>s</a:t>
            </a:r>
            <a:r>
              <a:rPr sz="1200" spc="-70" dirty="0">
                <a:solidFill>
                  <a:srgbClr val="FFFFFF"/>
                </a:solidFill>
                <a:latin typeface="+mj-lt"/>
                <a:cs typeface="Arial" panose="020B0604020202020204" pitchFamily="34" charset="0"/>
              </a:rPr>
              <a:t> </a:t>
            </a:r>
            <a:r>
              <a:rPr sz="1200" spc="-114" dirty="0">
                <a:solidFill>
                  <a:srgbClr val="FFFFFF"/>
                </a:solidFill>
                <a:latin typeface="+mj-lt"/>
                <a:cs typeface="Arial" panose="020B0604020202020204" pitchFamily="34" charset="0"/>
              </a:rPr>
              <a:t>c</a:t>
            </a:r>
            <a:r>
              <a:rPr sz="1200" spc="-120" dirty="0">
                <a:solidFill>
                  <a:srgbClr val="FFFFFF"/>
                </a:solidFill>
                <a:latin typeface="+mj-lt"/>
                <a:cs typeface="Arial" panose="020B0604020202020204" pitchFamily="34" charset="0"/>
              </a:rPr>
              <a:t>o</a:t>
            </a:r>
            <a:r>
              <a:rPr sz="1200" spc="-125" dirty="0">
                <a:solidFill>
                  <a:srgbClr val="FFFFFF"/>
                </a:solidFill>
                <a:latin typeface="+mj-lt"/>
                <a:cs typeface="Arial" panose="020B0604020202020204" pitchFamily="34" charset="0"/>
              </a:rPr>
              <a:t>n</a:t>
            </a:r>
            <a:r>
              <a:rPr sz="1200" spc="-70" dirty="0">
                <a:solidFill>
                  <a:srgbClr val="FFFFFF"/>
                </a:solidFill>
                <a:latin typeface="+mj-lt"/>
                <a:cs typeface="Arial" panose="020B0604020202020204" pitchFamily="34" charset="0"/>
              </a:rPr>
              <a:t> </a:t>
            </a:r>
            <a:r>
              <a:rPr sz="1200" spc="-95" dirty="0">
                <a:solidFill>
                  <a:srgbClr val="FFFFFF"/>
                </a:solidFill>
                <a:latin typeface="+mj-lt"/>
                <a:cs typeface="Arial" panose="020B0604020202020204" pitchFamily="34" charset="0"/>
              </a:rPr>
              <a:t>otro</a:t>
            </a:r>
            <a:r>
              <a:rPr sz="1200" spc="-80" dirty="0">
                <a:solidFill>
                  <a:srgbClr val="FFFFFF"/>
                </a:solidFill>
                <a:latin typeface="+mj-lt"/>
                <a:cs typeface="Arial" panose="020B0604020202020204" pitchFamily="34" charset="0"/>
              </a:rPr>
              <a:t>s  </a:t>
            </a:r>
            <a:r>
              <a:rPr sz="1200" spc="-114" dirty="0">
                <a:solidFill>
                  <a:srgbClr val="FFFFFF"/>
                </a:solidFill>
                <a:latin typeface="+mj-lt"/>
                <a:cs typeface="Arial" panose="020B0604020202020204" pitchFamily="34" charset="0"/>
              </a:rPr>
              <a:t>c</a:t>
            </a:r>
            <a:r>
              <a:rPr sz="1200" spc="-120" dirty="0">
                <a:solidFill>
                  <a:srgbClr val="FFFFFF"/>
                </a:solidFill>
                <a:latin typeface="+mj-lt"/>
                <a:cs typeface="Arial" panose="020B0604020202020204" pitchFamily="34" charset="0"/>
              </a:rPr>
              <a:t>o</a:t>
            </a:r>
            <a:r>
              <a:rPr sz="1200" spc="-185" dirty="0">
                <a:solidFill>
                  <a:srgbClr val="FFFFFF"/>
                </a:solidFill>
                <a:latin typeface="+mj-lt"/>
                <a:cs typeface="Arial" panose="020B0604020202020204" pitchFamily="34" charset="0"/>
              </a:rPr>
              <a:t>m</a:t>
            </a:r>
            <a:r>
              <a:rPr sz="1200" spc="-114" dirty="0">
                <a:solidFill>
                  <a:srgbClr val="FFFFFF"/>
                </a:solidFill>
                <a:latin typeface="+mj-lt"/>
                <a:cs typeface="Arial" panose="020B0604020202020204" pitchFamily="34" charset="0"/>
              </a:rPr>
              <a:t>pañeros</a:t>
            </a:r>
            <a:r>
              <a:rPr sz="1200" spc="-85" dirty="0">
                <a:solidFill>
                  <a:srgbClr val="FFFFFF"/>
                </a:solidFill>
                <a:latin typeface="+mj-lt"/>
                <a:cs typeface="Arial" panose="020B0604020202020204" pitchFamily="34" charset="0"/>
              </a:rPr>
              <a:t> </a:t>
            </a:r>
            <a:r>
              <a:rPr sz="1200" spc="-95" dirty="0">
                <a:solidFill>
                  <a:srgbClr val="FFFFFF"/>
                </a:solidFill>
                <a:latin typeface="+mj-lt"/>
                <a:cs typeface="Arial" panose="020B0604020202020204" pitchFamily="34" charset="0"/>
              </a:rPr>
              <a:t>de  traba</a:t>
            </a:r>
            <a:r>
              <a:rPr sz="1200" spc="-55" dirty="0">
                <a:solidFill>
                  <a:srgbClr val="FFFFFF"/>
                </a:solidFill>
                <a:latin typeface="+mj-lt"/>
                <a:cs typeface="Arial" panose="020B0604020202020204" pitchFamily="34" charset="0"/>
              </a:rPr>
              <a:t>j</a:t>
            </a:r>
            <a:r>
              <a:rPr sz="1200" spc="-125" dirty="0">
                <a:solidFill>
                  <a:srgbClr val="FFFFFF"/>
                </a:solidFill>
                <a:latin typeface="+mj-lt"/>
                <a:cs typeface="Arial" panose="020B0604020202020204" pitchFamily="34" charset="0"/>
              </a:rPr>
              <a:t>o</a:t>
            </a:r>
            <a:r>
              <a:rPr sz="1200" spc="-70" dirty="0">
                <a:solidFill>
                  <a:srgbClr val="FFFFFF"/>
                </a:solidFill>
                <a:latin typeface="+mj-lt"/>
                <a:cs typeface="Arial" panose="020B0604020202020204" pitchFamily="34" charset="0"/>
              </a:rPr>
              <a:t> </a:t>
            </a:r>
            <a:r>
              <a:rPr sz="1200" spc="-125" dirty="0">
                <a:solidFill>
                  <a:srgbClr val="FFFFFF"/>
                </a:solidFill>
                <a:latin typeface="+mj-lt"/>
                <a:cs typeface="Arial" panose="020B0604020202020204" pitchFamily="34" charset="0"/>
              </a:rPr>
              <a:t>de</a:t>
            </a:r>
            <a:r>
              <a:rPr sz="1200" spc="-70" dirty="0">
                <a:solidFill>
                  <a:srgbClr val="FFFFFF"/>
                </a:solidFill>
                <a:latin typeface="+mj-lt"/>
                <a:cs typeface="Arial" panose="020B0604020202020204" pitchFamily="34" charset="0"/>
              </a:rPr>
              <a:t> </a:t>
            </a:r>
            <a:r>
              <a:rPr sz="1200" spc="-125" dirty="0">
                <a:solidFill>
                  <a:srgbClr val="FFFFFF"/>
                </a:solidFill>
                <a:latin typeface="+mj-lt"/>
                <a:cs typeface="Arial" panose="020B0604020202020204" pitchFamily="34" charset="0"/>
              </a:rPr>
              <a:t>p</a:t>
            </a:r>
            <a:r>
              <a:rPr sz="1200" spc="-90" dirty="0">
                <a:solidFill>
                  <a:srgbClr val="FFFFFF"/>
                </a:solidFill>
                <a:latin typeface="+mj-lt"/>
                <a:cs typeface="Arial" panose="020B0604020202020204" pitchFamily="34" charset="0"/>
              </a:rPr>
              <a:t>la</a:t>
            </a:r>
            <a:r>
              <a:rPr sz="1200" spc="-120" dirty="0">
                <a:solidFill>
                  <a:srgbClr val="FFFFFF"/>
                </a:solidFill>
                <a:latin typeface="+mj-lt"/>
                <a:cs typeface="Arial" panose="020B0604020202020204" pitchFamily="34" charset="0"/>
              </a:rPr>
              <a:t>n</a:t>
            </a:r>
            <a:r>
              <a:rPr sz="1200" spc="-60" dirty="0">
                <a:solidFill>
                  <a:srgbClr val="FFFFFF"/>
                </a:solidFill>
                <a:latin typeface="+mj-lt"/>
                <a:cs typeface="Arial" panose="020B0604020202020204" pitchFamily="34" charset="0"/>
              </a:rPr>
              <a:t>t</a:t>
            </a:r>
            <a:r>
              <a:rPr sz="1200" spc="-114" dirty="0">
                <a:solidFill>
                  <a:srgbClr val="FFFFFF"/>
                </a:solidFill>
                <a:latin typeface="+mj-lt"/>
                <a:cs typeface="Arial" panose="020B0604020202020204" pitchFamily="34" charset="0"/>
              </a:rPr>
              <a:t>a</a:t>
            </a:r>
            <a:r>
              <a:rPr sz="1200" spc="-60" dirty="0">
                <a:solidFill>
                  <a:srgbClr val="FFFFFF"/>
                </a:solidFill>
                <a:latin typeface="+mj-lt"/>
                <a:cs typeface="Arial" panose="020B0604020202020204" pitchFamily="34" charset="0"/>
              </a:rPr>
              <a:t>,  </a:t>
            </a:r>
            <a:r>
              <a:rPr sz="1200" spc="-95" dirty="0">
                <a:solidFill>
                  <a:srgbClr val="FFFFFF"/>
                </a:solidFill>
                <a:latin typeface="+mj-lt"/>
                <a:cs typeface="Arial" panose="020B0604020202020204" pitchFamily="34" charset="0"/>
              </a:rPr>
              <a:t>contratistas, </a:t>
            </a:r>
            <a:r>
              <a:rPr sz="1200" spc="-90" dirty="0">
                <a:solidFill>
                  <a:srgbClr val="FFFFFF"/>
                </a:solidFill>
                <a:latin typeface="+mj-lt"/>
                <a:cs typeface="Arial" panose="020B0604020202020204" pitchFamily="34" charset="0"/>
              </a:rPr>
              <a:t> </a:t>
            </a:r>
            <a:r>
              <a:rPr sz="1200" spc="-114" dirty="0">
                <a:solidFill>
                  <a:srgbClr val="FFFFFF"/>
                </a:solidFill>
                <a:latin typeface="+mj-lt"/>
                <a:cs typeface="Arial" panose="020B0604020202020204" pitchFamily="34" charset="0"/>
              </a:rPr>
              <a:t>comunidad, </a:t>
            </a:r>
            <a:r>
              <a:rPr sz="1200" spc="-110" dirty="0">
                <a:solidFill>
                  <a:srgbClr val="FFFFFF"/>
                </a:solidFill>
                <a:latin typeface="+mj-lt"/>
                <a:cs typeface="Arial" panose="020B0604020202020204" pitchFamily="34" charset="0"/>
              </a:rPr>
              <a:t> proveedores</a:t>
            </a:r>
            <a:r>
              <a:rPr sz="1200" spc="-85" dirty="0">
                <a:solidFill>
                  <a:srgbClr val="FFFFFF"/>
                </a:solidFill>
                <a:latin typeface="+mj-lt"/>
                <a:cs typeface="Arial" panose="020B0604020202020204" pitchFamily="34" charset="0"/>
              </a:rPr>
              <a:t> </a:t>
            </a:r>
            <a:r>
              <a:rPr sz="1200" spc="-80" dirty="0">
                <a:solidFill>
                  <a:srgbClr val="FFFFFF"/>
                </a:solidFill>
                <a:latin typeface="+mj-lt"/>
                <a:cs typeface="Arial" panose="020B0604020202020204" pitchFamily="34" charset="0"/>
              </a:rPr>
              <a:t>y  </a:t>
            </a:r>
            <a:r>
              <a:rPr sz="1200" spc="-125" dirty="0">
                <a:solidFill>
                  <a:srgbClr val="FFFFFF"/>
                </a:solidFill>
                <a:latin typeface="+mj-lt"/>
                <a:cs typeface="Arial" panose="020B0604020202020204" pitchFamily="34" charset="0"/>
              </a:rPr>
              <a:t>au</a:t>
            </a:r>
            <a:r>
              <a:rPr sz="1200" spc="-60" dirty="0">
                <a:solidFill>
                  <a:srgbClr val="FFFFFF"/>
                </a:solidFill>
                <a:latin typeface="+mj-lt"/>
                <a:cs typeface="Arial" panose="020B0604020202020204" pitchFamily="34" charset="0"/>
              </a:rPr>
              <a:t>t</a:t>
            </a:r>
            <a:r>
              <a:rPr sz="1200" spc="-114" dirty="0">
                <a:solidFill>
                  <a:srgbClr val="FFFFFF"/>
                </a:solidFill>
                <a:latin typeface="+mj-lt"/>
                <a:cs typeface="Arial" panose="020B0604020202020204" pitchFamily="34" charset="0"/>
              </a:rPr>
              <a:t>o</a:t>
            </a:r>
            <a:r>
              <a:rPr sz="1200" spc="-75" dirty="0">
                <a:solidFill>
                  <a:srgbClr val="FFFFFF"/>
                </a:solidFill>
                <a:latin typeface="+mj-lt"/>
                <a:cs typeface="Arial" panose="020B0604020202020204" pitchFamily="34" charset="0"/>
              </a:rPr>
              <a:t>r</a:t>
            </a:r>
            <a:r>
              <a:rPr sz="1200" spc="-60" dirty="0">
                <a:solidFill>
                  <a:srgbClr val="FFFFFF"/>
                </a:solidFill>
                <a:latin typeface="+mj-lt"/>
                <a:cs typeface="Arial" panose="020B0604020202020204" pitchFamily="34" charset="0"/>
              </a:rPr>
              <a:t>i</a:t>
            </a:r>
            <a:r>
              <a:rPr sz="1200" spc="-125" dirty="0">
                <a:solidFill>
                  <a:srgbClr val="FFFFFF"/>
                </a:solidFill>
                <a:latin typeface="+mj-lt"/>
                <a:cs typeface="Arial" panose="020B0604020202020204" pitchFamily="34" charset="0"/>
              </a:rPr>
              <a:t>dade</a:t>
            </a:r>
            <a:r>
              <a:rPr sz="1200" spc="-110" dirty="0">
                <a:solidFill>
                  <a:srgbClr val="FFFFFF"/>
                </a:solidFill>
                <a:latin typeface="+mj-lt"/>
                <a:cs typeface="Arial" panose="020B0604020202020204" pitchFamily="34" charset="0"/>
              </a:rPr>
              <a:t>s</a:t>
            </a:r>
            <a:r>
              <a:rPr sz="1200" spc="-95" dirty="0">
                <a:solidFill>
                  <a:srgbClr val="FFFFFF"/>
                </a:solidFill>
                <a:latin typeface="+mj-lt"/>
                <a:cs typeface="Arial" panose="020B0604020202020204" pitchFamily="34" charset="0"/>
              </a:rPr>
              <a:t> en  </a:t>
            </a:r>
            <a:r>
              <a:rPr sz="1200" spc="-105" dirty="0">
                <a:solidFill>
                  <a:srgbClr val="FFFFFF"/>
                </a:solidFill>
                <a:latin typeface="+mj-lt"/>
                <a:cs typeface="Arial" panose="020B0604020202020204" pitchFamily="34" charset="0"/>
              </a:rPr>
              <a:t>general</a:t>
            </a:r>
            <a:endParaRPr sz="1200" dirty="0">
              <a:latin typeface="+mj-lt"/>
              <a:cs typeface="Arial" panose="020B0604020202020204" pitchFamily="34" charset="0"/>
            </a:endParaRPr>
          </a:p>
        </p:txBody>
      </p:sp>
      <p:grpSp>
        <p:nvGrpSpPr>
          <p:cNvPr id="12" name="object 32">
            <a:extLst>
              <a:ext uri="{FF2B5EF4-FFF2-40B4-BE49-F238E27FC236}">
                <a16:creationId xmlns:a16="http://schemas.microsoft.com/office/drawing/2014/main" id="{20AD744F-3AB0-4A5D-B806-98F57D46CDCF}"/>
              </a:ext>
            </a:extLst>
          </p:cNvPr>
          <p:cNvGrpSpPr/>
          <p:nvPr/>
        </p:nvGrpSpPr>
        <p:grpSpPr>
          <a:xfrm>
            <a:off x="3817620" y="4317365"/>
            <a:ext cx="1478280" cy="2135508"/>
            <a:chOff x="3817620" y="4299203"/>
            <a:chExt cx="1478280" cy="2007235"/>
          </a:xfrm>
        </p:grpSpPr>
        <p:sp>
          <p:nvSpPr>
            <p:cNvPr id="13" name="object 33">
              <a:extLst>
                <a:ext uri="{FF2B5EF4-FFF2-40B4-BE49-F238E27FC236}">
                  <a16:creationId xmlns:a16="http://schemas.microsoft.com/office/drawing/2014/main" id="{DEB1DA5A-316A-4000-94EB-757CFEFD7631}"/>
                </a:ext>
              </a:extLst>
            </p:cNvPr>
            <p:cNvSpPr/>
            <p:nvPr/>
          </p:nvSpPr>
          <p:spPr>
            <a:xfrm>
              <a:off x="3823716" y="4305299"/>
              <a:ext cx="1466215" cy="1995170"/>
            </a:xfrm>
            <a:custGeom>
              <a:avLst/>
              <a:gdLst/>
              <a:ahLst/>
              <a:cxnLst/>
              <a:rect l="l" t="t" r="r" b="b"/>
              <a:pathLst>
                <a:path w="1466214" h="1995170">
                  <a:moveTo>
                    <a:pt x="1466088" y="0"/>
                  </a:moveTo>
                  <a:lnTo>
                    <a:pt x="0" y="0"/>
                  </a:lnTo>
                  <a:lnTo>
                    <a:pt x="0" y="1840979"/>
                  </a:lnTo>
                  <a:lnTo>
                    <a:pt x="7851" y="1889634"/>
                  </a:lnTo>
                  <a:lnTo>
                    <a:pt x="29711" y="1931890"/>
                  </a:lnTo>
                  <a:lnTo>
                    <a:pt x="63038" y="1965214"/>
                  </a:lnTo>
                  <a:lnTo>
                    <a:pt x="105290" y="1987067"/>
                  </a:lnTo>
                  <a:lnTo>
                    <a:pt x="153924" y="1994915"/>
                  </a:lnTo>
                  <a:lnTo>
                    <a:pt x="1312164" y="1994915"/>
                  </a:lnTo>
                  <a:lnTo>
                    <a:pt x="1360797" y="1987067"/>
                  </a:lnTo>
                  <a:lnTo>
                    <a:pt x="1403049" y="1965214"/>
                  </a:lnTo>
                  <a:lnTo>
                    <a:pt x="1436376" y="1931890"/>
                  </a:lnTo>
                  <a:lnTo>
                    <a:pt x="1458236" y="1889634"/>
                  </a:lnTo>
                  <a:lnTo>
                    <a:pt x="1466088" y="1840979"/>
                  </a:lnTo>
                  <a:lnTo>
                    <a:pt x="1466088" y="0"/>
                  </a:lnTo>
                  <a:close/>
                </a:path>
              </a:pathLst>
            </a:custGeom>
            <a:solidFill>
              <a:srgbClr val="43BDB8"/>
            </a:solidFill>
          </p:spPr>
          <p:txBody>
            <a:bodyPr wrap="square" lIns="0" tIns="0" rIns="0" bIns="0" rtlCol="0"/>
            <a:lstStyle/>
            <a:p>
              <a:endParaRPr/>
            </a:p>
          </p:txBody>
        </p:sp>
        <p:sp>
          <p:nvSpPr>
            <p:cNvPr id="14" name="object 34">
              <a:extLst>
                <a:ext uri="{FF2B5EF4-FFF2-40B4-BE49-F238E27FC236}">
                  <a16:creationId xmlns:a16="http://schemas.microsoft.com/office/drawing/2014/main" id="{CFF1AB85-50D2-4523-ABBF-8DD51FAAC44D}"/>
                </a:ext>
              </a:extLst>
            </p:cNvPr>
            <p:cNvSpPr/>
            <p:nvPr/>
          </p:nvSpPr>
          <p:spPr>
            <a:xfrm>
              <a:off x="3823716" y="4305299"/>
              <a:ext cx="1466215" cy="1995170"/>
            </a:xfrm>
            <a:custGeom>
              <a:avLst/>
              <a:gdLst/>
              <a:ahLst/>
              <a:cxnLst/>
              <a:rect l="l" t="t" r="r" b="b"/>
              <a:pathLst>
                <a:path w="1466214" h="1995170">
                  <a:moveTo>
                    <a:pt x="1312164" y="1994915"/>
                  </a:moveTo>
                  <a:lnTo>
                    <a:pt x="153924" y="1994915"/>
                  </a:lnTo>
                  <a:lnTo>
                    <a:pt x="105290" y="1987067"/>
                  </a:lnTo>
                  <a:lnTo>
                    <a:pt x="63038" y="1965214"/>
                  </a:lnTo>
                  <a:lnTo>
                    <a:pt x="29711" y="1931890"/>
                  </a:lnTo>
                  <a:lnTo>
                    <a:pt x="7851" y="1889634"/>
                  </a:lnTo>
                  <a:lnTo>
                    <a:pt x="0" y="1840979"/>
                  </a:lnTo>
                  <a:lnTo>
                    <a:pt x="0" y="0"/>
                  </a:lnTo>
                  <a:lnTo>
                    <a:pt x="1466088" y="0"/>
                  </a:lnTo>
                  <a:lnTo>
                    <a:pt x="1466088" y="1840979"/>
                  </a:lnTo>
                  <a:lnTo>
                    <a:pt x="1458236" y="1889634"/>
                  </a:lnTo>
                  <a:lnTo>
                    <a:pt x="1436376" y="1931890"/>
                  </a:lnTo>
                  <a:lnTo>
                    <a:pt x="1403049" y="1965214"/>
                  </a:lnTo>
                  <a:lnTo>
                    <a:pt x="1360797" y="1987067"/>
                  </a:lnTo>
                  <a:lnTo>
                    <a:pt x="1312164" y="1994915"/>
                  </a:lnTo>
                  <a:close/>
                </a:path>
              </a:pathLst>
            </a:custGeom>
            <a:ln w="12192">
              <a:solidFill>
                <a:srgbClr val="FFFFFF"/>
              </a:solidFill>
            </a:ln>
          </p:spPr>
          <p:txBody>
            <a:bodyPr wrap="square" lIns="0" tIns="0" rIns="0" bIns="0" rtlCol="0"/>
            <a:lstStyle/>
            <a:p>
              <a:endParaRPr/>
            </a:p>
          </p:txBody>
        </p:sp>
      </p:grpSp>
      <p:sp>
        <p:nvSpPr>
          <p:cNvPr id="15" name="object 35">
            <a:extLst>
              <a:ext uri="{FF2B5EF4-FFF2-40B4-BE49-F238E27FC236}">
                <a16:creationId xmlns:a16="http://schemas.microsoft.com/office/drawing/2014/main" id="{B7ACC0EB-CF3C-4D19-A514-F633DEE15409}"/>
              </a:ext>
            </a:extLst>
          </p:cNvPr>
          <p:cNvSpPr txBox="1"/>
          <p:nvPr/>
        </p:nvSpPr>
        <p:spPr>
          <a:xfrm>
            <a:off x="3973448" y="4611116"/>
            <a:ext cx="1165225" cy="1310640"/>
          </a:xfrm>
          <a:prstGeom prst="rect">
            <a:avLst/>
          </a:prstGeom>
        </p:spPr>
        <p:txBody>
          <a:bodyPr vert="horz" wrap="square" lIns="0" tIns="38100" rIns="0" bIns="0" rtlCol="0">
            <a:spAutoFit/>
          </a:bodyPr>
          <a:lstStyle/>
          <a:p>
            <a:pPr marL="12700" marR="5080" indent="1905" algn="ctr">
              <a:lnSpc>
                <a:spcPct val="86100"/>
              </a:lnSpc>
              <a:spcBef>
                <a:spcPts val="300"/>
              </a:spcBef>
            </a:pPr>
            <a:r>
              <a:rPr sz="1200" spc="-175" dirty="0">
                <a:solidFill>
                  <a:srgbClr val="FFFFFF"/>
                </a:solidFill>
                <a:latin typeface="+mj-lt"/>
                <a:cs typeface="Arial MT"/>
              </a:rPr>
              <a:t>G</a:t>
            </a:r>
            <a:r>
              <a:rPr sz="1200" spc="-114" dirty="0">
                <a:solidFill>
                  <a:srgbClr val="FFFFFF"/>
                </a:solidFill>
                <a:latin typeface="+mj-lt"/>
                <a:cs typeface="Arial MT"/>
              </a:rPr>
              <a:t>u</a:t>
            </a:r>
            <a:r>
              <a:rPr sz="1200" spc="-110" dirty="0">
                <a:solidFill>
                  <a:srgbClr val="FFFFFF"/>
                </a:solidFill>
                <a:latin typeface="+mj-lt"/>
                <a:cs typeface="Arial MT"/>
              </a:rPr>
              <a:t>arda</a:t>
            </a:r>
            <a:r>
              <a:rPr sz="1200" spc="-75" dirty="0">
                <a:solidFill>
                  <a:srgbClr val="FFFFFF"/>
                </a:solidFill>
                <a:latin typeface="+mj-lt"/>
                <a:cs typeface="Arial MT"/>
              </a:rPr>
              <a:t>r </a:t>
            </a:r>
            <a:r>
              <a:rPr sz="1200" spc="-105" dirty="0">
                <a:solidFill>
                  <a:srgbClr val="FFFFFF"/>
                </a:solidFill>
                <a:latin typeface="+mj-lt"/>
                <a:cs typeface="Arial MT"/>
              </a:rPr>
              <a:t>buena  </a:t>
            </a:r>
            <a:r>
              <a:rPr sz="1200" spc="-114" dirty="0">
                <a:solidFill>
                  <a:srgbClr val="FFFFFF"/>
                </a:solidFill>
                <a:latin typeface="+mj-lt"/>
                <a:cs typeface="Arial MT"/>
              </a:rPr>
              <a:t>c</a:t>
            </a:r>
            <a:r>
              <a:rPr sz="1200" spc="-120" dirty="0">
                <a:solidFill>
                  <a:srgbClr val="FFFFFF"/>
                </a:solidFill>
                <a:latin typeface="+mj-lt"/>
                <a:cs typeface="Arial MT"/>
              </a:rPr>
              <a:t>o</a:t>
            </a:r>
            <a:r>
              <a:rPr sz="1200" spc="-125" dirty="0">
                <a:solidFill>
                  <a:srgbClr val="FFFFFF"/>
                </a:solidFill>
                <a:latin typeface="+mj-lt"/>
                <a:cs typeface="Arial MT"/>
              </a:rPr>
              <a:t>ndu</a:t>
            </a:r>
            <a:r>
              <a:rPr sz="1200" spc="-90" dirty="0">
                <a:solidFill>
                  <a:srgbClr val="FFFFFF"/>
                </a:solidFill>
                <a:latin typeface="+mj-lt"/>
                <a:cs typeface="Arial MT"/>
              </a:rPr>
              <a:t>ct</a:t>
            </a:r>
            <a:r>
              <a:rPr sz="1200" spc="-120" dirty="0">
                <a:solidFill>
                  <a:srgbClr val="FFFFFF"/>
                </a:solidFill>
                <a:latin typeface="+mj-lt"/>
                <a:cs typeface="Arial MT"/>
              </a:rPr>
              <a:t>a</a:t>
            </a:r>
            <a:r>
              <a:rPr sz="1200" spc="-80" dirty="0">
                <a:solidFill>
                  <a:srgbClr val="FFFFFF"/>
                </a:solidFill>
                <a:latin typeface="+mj-lt"/>
                <a:cs typeface="Arial MT"/>
              </a:rPr>
              <a:t> </a:t>
            </a:r>
            <a:r>
              <a:rPr sz="1200" spc="-125" dirty="0">
                <a:solidFill>
                  <a:srgbClr val="FFFFFF"/>
                </a:solidFill>
                <a:latin typeface="+mj-lt"/>
                <a:cs typeface="Arial MT"/>
              </a:rPr>
              <a:t>en</a:t>
            </a:r>
            <a:r>
              <a:rPr sz="1200" spc="-70" dirty="0">
                <a:solidFill>
                  <a:srgbClr val="FFFFFF"/>
                </a:solidFill>
                <a:latin typeface="+mj-lt"/>
                <a:cs typeface="Arial MT"/>
              </a:rPr>
              <a:t> </a:t>
            </a:r>
            <a:r>
              <a:rPr sz="1200" spc="-60" dirty="0">
                <a:solidFill>
                  <a:srgbClr val="FFFFFF"/>
                </a:solidFill>
                <a:latin typeface="+mj-lt"/>
                <a:cs typeface="Arial MT"/>
              </a:rPr>
              <a:t>t</a:t>
            </a:r>
            <a:r>
              <a:rPr sz="1200" spc="-114" dirty="0">
                <a:solidFill>
                  <a:srgbClr val="FFFFFF"/>
                </a:solidFill>
                <a:latin typeface="+mj-lt"/>
                <a:cs typeface="Arial MT"/>
              </a:rPr>
              <a:t>o</a:t>
            </a:r>
            <a:r>
              <a:rPr sz="1200" spc="-95" dirty="0">
                <a:solidFill>
                  <a:srgbClr val="FFFFFF"/>
                </a:solidFill>
                <a:latin typeface="+mj-lt"/>
                <a:cs typeface="Arial MT"/>
              </a:rPr>
              <a:t>do  </a:t>
            </a:r>
            <a:r>
              <a:rPr sz="1200" spc="-114" dirty="0">
                <a:solidFill>
                  <a:srgbClr val="FFFFFF"/>
                </a:solidFill>
                <a:latin typeface="+mj-lt"/>
                <a:cs typeface="Arial MT"/>
              </a:rPr>
              <a:t>s</a:t>
            </a:r>
            <a:r>
              <a:rPr sz="1200" spc="-120" dirty="0">
                <a:solidFill>
                  <a:srgbClr val="FFFFFF"/>
                </a:solidFill>
                <a:latin typeface="+mj-lt"/>
                <a:cs typeface="Arial MT"/>
              </a:rPr>
              <a:t>e</a:t>
            </a:r>
            <a:r>
              <a:rPr sz="1200" spc="-125" dirty="0">
                <a:solidFill>
                  <a:srgbClr val="FFFFFF"/>
                </a:solidFill>
                <a:latin typeface="+mj-lt"/>
                <a:cs typeface="Arial MT"/>
              </a:rPr>
              <a:t>n</a:t>
            </a:r>
            <a:r>
              <a:rPr sz="1200" spc="-80" dirty="0">
                <a:solidFill>
                  <a:srgbClr val="FFFFFF"/>
                </a:solidFill>
                <a:latin typeface="+mj-lt"/>
                <a:cs typeface="Arial MT"/>
              </a:rPr>
              <a:t>tid</a:t>
            </a:r>
            <a:r>
              <a:rPr sz="1200" spc="-125" dirty="0">
                <a:solidFill>
                  <a:srgbClr val="FFFFFF"/>
                </a:solidFill>
                <a:latin typeface="+mj-lt"/>
                <a:cs typeface="Arial MT"/>
              </a:rPr>
              <a:t>o</a:t>
            </a:r>
            <a:r>
              <a:rPr sz="1200" spc="-80" dirty="0">
                <a:solidFill>
                  <a:srgbClr val="FFFFFF"/>
                </a:solidFill>
                <a:latin typeface="+mj-lt"/>
                <a:cs typeface="Arial MT"/>
              </a:rPr>
              <a:t> </a:t>
            </a:r>
            <a:r>
              <a:rPr sz="1200" spc="-110" dirty="0">
                <a:solidFill>
                  <a:srgbClr val="FFFFFF"/>
                </a:solidFill>
                <a:latin typeface="+mj-lt"/>
                <a:cs typeface="Arial MT"/>
              </a:rPr>
              <a:t>y</a:t>
            </a:r>
            <a:r>
              <a:rPr sz="1200" spc="-65" dirty="0">
                <a:solidFill>
                  <a:srgbClr val="FFFFFF"/>
                </a:solidFill>
                <a:latin typeface="+mj-lt"/>
                <a:cs typeface="Arial MT"/>
              </a:rPr>
              <a:t> </a:t>
            </a:r>
            <a:r>
              <a:rPr sz="1200" spc="-120" dirty="0">
                <a:solidFill>
                  <a:srgbClr val="FFFFFF"/>
                </a:solidFill>
                <a:latin typeface="+mj-lt"/>
                <a:cs typeface="Arial MT"/>
              </a:rPr>
              <a:t>o</a:t>
            </a:r>
            <a:r>
              <a:rPr sz="1200" spc="-125" dirty="0">
                <a:solidFill>
                  <a:srgbClr val="FFFFFF"/>
                </a:solidFill>
                <a:latin typeface="+mj-lt"/>
                <a:cs typeface="Arial MT"/>
              </a:rPr>
              <a:t>b</a:t>
            </a:r>
            <a:r>
              <a:rPr sz="1200" spc="-90" dirty="0">
                <a:solidFill>
                  <a:srgbClr val="FFFFFF"/>
                </a:solidFill>
                <a:latin typeface="+mj-lt"/>
                <a:cs typeface="Arial MT"/>
              </a:rPr>
              <a:t>rar</a:t>
            </a:r>
            <a:r>
              <a:rPr sz="1200" spc="-75" dirty="0">
                <a:solidFill>
                  <a:srgbClr val="FFFFFF"/>
                </a:solidFill>
                <a:latin typeface="+mj-lt"/>
                <a:cs typeface="Arial MT"/>
              </a:rPr>
              <a:t> </a:t>
            </a:r>
            <a:r>
              <a:rPr sz="1200" spc="-114" dirty="0">
                <a:solidFill>
                  <a:srgbClr val="FFFFFF"/>
                </a:solidFill>
                <a:latin typeface="+mj-lt"/>
                <a:cs typeface="Arial MT"/>
              </a:rPr>
              <a:t>c</a:t>
            </a:r>
            <a:r>
              <a:rPr sz="1200" spc="-120" dirty="0">
                <a:solidFill>
                  <a:srgbClr val="FFFFFF"/>
                </a:solidFill>
                <a:latin typeface="+mj-lt"/>
                <a:cs typeface="Arial MT"/>
              </a:rPr>
              <a:t>o</a:t>
            </a:r>
            <a:r>
              <a:rPr sz="1200" spc="-95" dirty="0">
                <a:solidFill>
                  <a:srgbClr val="FFFFFF"/>
                </a:solidFill>
                <a:latin typeface="+mj-lt"/>
                <a:cs typeface="Arial MT"/>
              </a:rPr>
              <a:t>n  e</a:t>
            </a:r>
            <a:r>
              <a:rPr sz="1200" spc="-114" dirty="0">
                <a:solidFill>
                  <a:srgbClr val="FFFFFF"/>
                </a:solidFill>
                <a:latin typeface="+mj-lt"/>
                <a:cs typeface="Arial MT"/>
              </a:rPr>
              <a:t>s</a:t>
            </a:r>
            <a:r>
              <a:rPr sz="1200" spc="-80" dirty="0">
                <a:solidFill>
                  <a:srgbClr val="FFFFFF"/>
                </a:solidFill>
                <a:latin typeface="+mj-lt"/>
                <a:cs typeface="Arial MT"/>
              </a:rPr>
              <a:t>píritu</a:t>
            </a:r>
            <a:r>
              <a:rPr sz="1200" spc="-70" dirty="0">
                <a:solidFill>
                  <a:srgbClr val="FFFFFF"/>
                </a:solidFill>
                <a:latin typeface="+mj-lt"/>
                <a:cs typeface="Arial MT"/>
              </a:rPr>
              <a:t> </a:t>
            </a:r>
            <a:r>
              <a:rPr sz="1200" spc="-125" dirty="0">
                <a:solidFill>
                  <a:srgbClr val="FFFFFF"/>
                </a:solidFill>
                <a:latin typeface="+mj-lt"/>
                <a:cs typeface="Arial MT"/>
              </a:rPr>
              <a:t>de</a:t>
            </a:r>
            <a:r>
              <a:rPr sz="1200" spc="-70" dirty="0">
                <a:solidFill>
                  <a:srgbClr val="FFFFFF"/>
                </a:solidFill>
                <a:latin typeface="+mj-lt"/>
                <a:cs typeface="Arial MT"/>
              </a:rPr>
              <a:t> </a:t>
            </a:r>
            <a:r>
              <a:rPr sz="1200" spc="-90" dirty="0">
                <a:solidFill>
                  <a:srgbClr val="FFFFFF"/>
                </a:solidFill>
                <a:latin typeface="+mj-lt"/>
                <a:cs typeface="Arial MT"/>
              </a:rPr>
              <a:t>le</a:t>
            </a:r>
            <a:r>
              <a:rPr sz="1200" spc="-120" dirty="0">
                <a:solidFill>
                  <a:srgbClr val="FFFFFF"/>
                </a:solidFill>
                <a:latin typeface="+mj-lt"/>
                <a:cs typeface="Arial MT"/>
              </a:rPr>
              <a:t>a</a:t>
            </a:r>
            <a:r>
              <a:rPr sz="1200" spc="-60" dirty="0">
                <a:solidFill>
                  <a:srgbClr val="FFFFFF"/>
                </a:solidFill>
                <a:latin typeface="+mj-lt"/>
                <a:cs typeface="Arial MT"/>
              </a:rPr>
              <a:t>l  </a:t>
            </a:r>
            <a:r>
              <a:rPr sz="1200" spc="-114" dirty="0">
                <a:solidFill>
                  <a:srgbClr val="FFFFFF"/>
                </a:solidFill>
                <a:latin typeface="+mj-lt"/>
                <a:cs typeface="Arial MT"/>
              </a:rPr>
              <a:t>c</a:t>
            </a:r>
            <a:r>
              <a:rPr sz="1200" spc="-120" dirty="0">
                <a:solidFill>
                  <a:srgbClr val="FFFFFF"/>
                </a:solidFill>
                <a:latin typeface="+mj-lt"/>
                <a:cs typeface="Arial MT"/>
              </a:rPr>
              <a:t>o</a:t>
            </a:r>
            <a:r>
              <a:rPr sz="1200" spc="-90" dirty="0">
                <a:solidFill>
                  <a:srgbClr val="FFFFFF"/>
                </a:solidFill>
                <a:latin typeface="+mj-lt"/>
                <a:cs typeface="Arial MT"/>
              </a:rPr>
              <a:t>la</a:t>
            </a:r>
            <a:r>
              <a:rPr sz="1200" spc="-120" dirty="0">
                <a:solidFill>
                  <a:srgbClr val="FFFFFF"/>
                </a:solidFill>
                <a:latin typeface="+mj-lt"/>
                <a:cs typeface="Arial MT"/>
              </a:rPr>
              <a:t>b</a:t>
            </a:r>
            <a:r>
              <a:rPr sz="1200" spc="-105" dirty="0">
                <a:solidFill>
                  <a:srgbClr val="FFFFFF"/>
                </a:solidFill>
                <a:latin typeface="+mj-lt"/>
                <a:cs typeface="Arial MT"/>
              </a:rPr>
              <a:t>oración</a:t>
            </a:r>
            <a:r>
              <a:rPr sz="1200" spc="-80" dirty="0">
                <a:solidFill>
                  <a:srgbClr val="FFFFFF"/>
                </a:solidFill>
                <a:latin typeface="+mj-lt"/>
                <a:cs typeface="Arial MT"/>
              </a:rPr>
              <a:t> </a:t>
            </a:r>
            <a:r>
              <a:rPr sz="1200" spc="-125" dirty="0">
                <a:solidFill>
                  <a:srgbClr val="FFFFFF"/>
                </a:solidFill>
                <a:latin typeface="+mj-lt"/>
                <a:cs typeface="Arial MT"/>
              </a:rPr>
              <a:t>en</a:t>
            </a:r>
            <a:r>
              <a:rPr sz="1200" spc="-70" dirty="0">
                <a:solidFill>
                  <a:srgbClr val="FFFFFF"/>
                </a:solidFill>
                <a:latin typeface="+mj-lt"/>
                <a:cs typeface="Arial MT"/>
              </a:rPr>
              <a:t> </a:t>
            </a:r>
            <a:r>
              <a:rPr sz="1200" spc="-125" dirty="0">
                <a:solidFill>
                  <a:srgbClr val="FFFFFF"/>
                </a:solidFill>
                <a:latin typeface="+mj-lt"/>
                <a:cs typeface="Arial MT"/>
              </a:rPr>
              <a:t>e</a:t>
            </a:r>
            <a:r>
              <a:rPr sz="1200" spc="-60" dirty="0">
                <a:solidFill>
                  <a:srgbClr val="FFFFFF"/>
                </a:solidFill>
                <a:latin typeface="+mj-lt"/>
                <a:cs typeface="Arial MT"/>
              </a:rPr>
              <a:t>l  </a:t>
            </a:r>
            <a:r>
              <a:rPr sz="1200" spc="-114" dirty="0">
                <a:solidFill>
                  <a:srgbClr val="FFFFFF"/>
                </a:solidFill>
                <a:latin typeface="+mj-lt"/>
                <a:cs typeface="Arial MT"/>
              </a:rPr>
              <a:t>orden</a:t>
            </a:r>
            <a:r>
              <a:rPr sz="1200" spc="-70" dirty="0">
                <a:solidFill>
                  <a:srgbClr val="FFFFFF"/>
                </a:solidFill>
                <a:latin typeface="+mj-lt"/>
                <a:cs typeface="Arial MT"/>
              </a:rPr>
              <a:t> </a:t>
            </a:r>
            <a:r>
              <a:rPr sz="1200" spc="-185" dirty="0">
                <a:solidFill>
                  <a:srgbClr val="FFFFFF"/>
                </a:solidFill>
                <a:latin typeface="+mj-lt"/>
                <a:cs typeface="Arial MT"/>
              </a:rPr>
              <a:t>m</a:t>
            </a:r>
            <a:r>
              <a:rPr sz="1200" spc="-125" dirty="0">
                <a:solidFill>
                  <a:srgbClr val="FFFFFF"/>
                </a:solidFill>
                <a:latin typeface="+mj-lt"/>
                <a:cs typeface="Arial MT"/>
              </a:rPr>
              <a:t>o</a:t>
            </a:r>
            <a:r>
              <a:rPr sz="1200" spc="-85" dirty="0">
                <a:solidFill>
                  <a:srgbClr val="FFFFFF"/>
                </a:solidFill>
                <a:latin typeface="+mj-lt"/>
                <a:cs typeface="Arial MT"/>
              </a:rPr>
              <a:t>ral</a:t>
            </a:r>
            <a:r>
              <a:rPr sz="1200" spc="-75" dirty="0">
                <a:solidFill>
                  <a:srgbClr val="FFFFFF"/>
                </a:solidFill>
                <a:latin typeface="+mj-lt"/>
                <a:cs typeface="Arial MT"/>
              </a:rPr>
              <a:t> </a:t>
            </a:r>
            <a:r>
              <a:rPr sz="1200" spc="-80" dirty="0">
                <a:solidFill>
                  <a:srgbClr val="FFFFFF"/>
                </a:solidFill>
                <a:latin typeface="+mj-lt"/>
                <a:cs typeface="Arial MT"/>
              </a:rPr>
              <a:t>y  </a:t>
            </a:r>
            <a:r>
              <a:rPr sz="1200" spc="-120" dirty="0">
                <a:solidFill>
                  <a:srgbClr val="FFFFFF"/>
                </a:solidFill>
                <a:latin typeface="+mj-lt"/>
                <a:cs typeface="Arial MT"/>
              </a:rPr>
              <a:t>d</a:t>
            </a:r>
            <a:r>
              <a:rPr sz="1200" spc="-85" dirty="0">
                <a:solidFill>
                  <a:srgbClr val="FFFFFF"/>
                </a:solidFill>
                <a:latin typeface="+mj-lt"/>
                <a:cs typeface="Arial MT"/>
              </a:rPr>
              <a:t>isci</a:t>
            </a:r>
            <a:r>
              <a:rPr sz="1200" spc="-120" dirty="0">
                <a:solidFill>
                  <a:srgbClr val="FFFFFF"/>
                </a:solidFill>
                <a:latin typeface="+mj-lt"/>
                <a:cs typeface="Arial MT"/>
              </a:rPr>
              <a:t>p</a:t>
            </a:r>
            <a:r>
              <a:rPr sz="1200" spc="-55" dirty="0">
                <a:solidFill>
                  <a:srgbClr val="FFFFFF"/>
                </a:solidFill>
                <a:latin typeface="+mj-lt"/>
                <a:cs typeface="Arial MT"/>
              </a:rPr>
              <a:t>l</a:t>
            </a:r>
            <a:r>
              <a:rPr sz="1200" spc="-60" dirty="0">
                <a:solidFill>
                  <a:srgbClr val="FFFFFF"/>
                </a:solidFill>
                <a:latin typeface="+mj-lt"/>
                <a:cs typeface="Arial MT"/>
              </a:rPr>
              <a:t>i</a:t>
            </a:r>
            <a:r>
              <a:rPr sz="1200" spc="-120" dirty="0">
                <a:solidFill>
                  <a:srgbClr val="FFFFFF"/>
                </a:solidFill>
                <a:latin typeface="+mj-lt"/>
                <a:cs typeface="Arial MT"/>
              </a:rPr>
              <a:t>na</a:t>
            </a:r>
            <a:r>
              <a:rPr sz="1200" spc="-70" dirty="0">
                <a:solidFill>
                  <a:srgbClr val="FFFFFF"/>
                </a:solidFill>
                <a:latin typeface="+mj-lt"/>
                <a:cs typeface="Arial MT"/>
              </a:rPr>
              <a:t> </a:t>
            </a:r>
            <a:r>
              <a:rPr sz="1200" spc="-120" dirty="0">
                <a:solidFill>
                  <a:srgbClr val="FFFFFF"/>
                </a:solidFill>
                <a:latin typeface="+mj-lt"/>
                <a:cs typeface="Arial MT"/>
              </a:rPr>
              <a:t>gene</a:t>
            </a:r>
            <a:r>
              <a:rPr sz="1200" spc="-80" dirty="0">
                <a:solidFill>
                  <a:srgbClr val="FFFFFF"/>
                </a:solidFill>
                <a:latin typeface="+mj-lt"/>
                <a:cs typeface="Arial MT"/>
              </a:rPr>
              <a:t>r</a:t>
            </a:r>
            <a:r>
              <a:rPr sz="1200" spc="-120" dirty="0">
                <a:solidFill>
                  <a:srgbClr val="FFFFFF"/>
                </a:solidFill>
                <a:latin typeface="+mj-lt"/>
                <a:cs typeface="Arial MT"/>
              </a:rPr>
              <a:t>a</a:t>
            </a:r>
            <a:r>
              <a:rPr sz="1200" spc="-50" dirty="0">
                <a:solidFill>
                  <a:srgbClr val="FFFFFF"/>
                </a:solidFill>
                <a:latin typeface="+mj-lt"/>
                <a:cs typeface="Arial MT"/>
              </a:rPr>
              <a:t>l</a:t>
            </a:r>
            <a:r>
              <a:rPr sz="1200" spc="-75" dirty="0">
                <a:solidFill>
                  <a:srgbClr val="FFFFFF"/>
                </a:solidFill>
                <a:latin typeface="+mj-lt"/>
                <a:cs typeface="Arial MT"/>
              </a:rPr>
              <a:t> </a:t>
            </a:r>
            <a:r>
              <a:rPr sz="1200" spc="-90" dirty="0">
                <a:solidFill>
                  <a:srgbClr val="FFFFFF"/>
                </a:solidFill>
                <a:latin typeface="+mj-lt"/>
                <a:cs typeface="Arial MT"/>
              </a:rPr>
              <a:t>de  </a:t>
            </a:r>
            <a:r>
              <a:rPr sz="1200" spc="-55" dirty="0">
                <a:solidFill>
                  <a:srgbClr val="FFFFFF"/>
                </a:solidFill>
                <a:latin typeface="+mj-lt"/>
                <a:cs typeface="Arial MT"/>
              </a:rPr>
              <a:t>l</a:t>
            </a:r>
            <a:r>
              <a:rPr sz="1200" spc="-125" dirty="0">
                <a:solidFill>
                  <a:srgbClr val="FFFFFF"/>
                </a:solidFill>
                <a:latin typeface="+mj-lt"/>
                <a:cs typeface="Arial MT"/>
              </a:rPr>
              <a:t>a</a:t>
            </a:r>
            <a:r>
              <a:rPr sz="1200" spc="-60" dirty="0">
                <a:solidFill>
                  <a:srgbClr val="FFFFFF"/>
                </a:solidFill>
                <a:latin typeface="+mj-lt"/>
                <a:cs typeface="Arial MT"/>
              </a:rPr>
              <a:t> </a:t>
            </a:r>
            <a:r>
              <a:rPr sz="1200" spc="-125" dirty="0">
                <a:solidFill>
                  <a:srgbClr val="FFFFFF"/>
                </a:solidFill>
                <a:latin typeface="+mj-lt"/>
                <a:cs typeface="Arial MT"/>
              </a:rPr>
              <a:t>en</a:t>
            </a:r>
            <a:r>
              <a:rPr sz="1200" spc="-80" dirty="0">
                <a:solidFill>
                  <a:srgbClr val="FFFFFF"/>
                </a:solidFill>
                <a:latin typeface="+mj-lt"/>
                <a:cs typeface="Arial MT"/>
              </a:rPr>
              <a:t>tid</a:t>
            </a:r>
            <a:r>
              <a:rPr sz="1200" spc="-125" dirty="0">
                <a:solidFill>
                  <a:srgbClr val="FFFFFF"/>
                </a:solidFill>
                <a:latin typeface="+mj-lt"/>
                <a:cs typeface="Arial MT"/>
              </a:rPr>
              <a:t>ad</a:t>
            </a:r>
            <a:r>
              <a:rPr sz="1200" spc="-60" dirty="0">
                <a:solidFill>
                  <a:srgbClr val="FFFFFF"/>
                </a:solidFill>
                <a:latin typeface="+mj-lt"/>
                <a:cs typeface="Arial MT"/>
              </a:rPr>
              <a:t>.</a:t>
            </a:r>
            <a:endParaRPr sz="1200" dirty="0">
              <a:latin typeface="+mj-lt"/>
              <a:cs typeface="Arial MT"/>
            </a:endParaRPr>
          </a:p>
        </p:txBody>
      </p:sp>
      <p:grpSp>
        <p:nvGrpSpPr>
          <p:cNvPr id="16" name="object 36">
            <a:extLst>
              <a:ext uri="{FF2B5EF4-FFF2-40B4-BE49-F238E27FC236}">
                <a16:creationId xmlns:a16="http://schemas.microsoft.com/office/drawing/2014/main" id="{2522CB7D-7045-44E1-A28B-7AA8B2C101C2}"/>
              </a:ext>
            </a:extLst>
          </p:cNvPr>
          <p:cNvGrpSpPr/>
          <p:nvPr/>
        </p:nvGrpSpPr>
        <p:grpSpPr>
          <a:xfrm>
            <a:off x="5384291" y="4291584"/>
            <a:ext cx="1379220" cy="2148652"/>
            <a:chOff x="5384291" y="4291584"/>
            <a:chExt cx="1379220" cy="1972310"/>
          </a:xfrm>
        </p:grpSpPr>
        <p:sp>
          <p:nvSpPr>
            <p:cNvPr id="17" name="object 37">
              <a:extLst>
                <a:ext uri="{FF2B5EF4-FFF2-40B4-BE49-F238E27FC236}">
                  <a16:creationId xmlns:a16="http://schemas.microsoft.com/office/drawing/2014/main" id="{A93BE640-B3A3-459E-8686-2F65E2D76B99}"/>
                </a:ext>
              </a:extLst>
            </p:cNvPr>
            <p:cNvSpPr/>
            <p:nvPr/>
          </p:nvSpPr>
          <p:spPr>
            <a:xfrm>
              <a:off x="5390387" y="4297680"/>
              <a:ext cx="1367155" cy="1960245"/>
            </a:xfrm>
            <a:custGeom>
              <a:avLst/>
              <a:gdLst/>
              <a:ahLst/>
              <a:cxnLst/>
              <a:rect l="l" t="t" r="r" b="b"/>
              <a:pathLst>
                <a:path w="1367154" h="1960245">
                  <a:moveTo>
                    <a:pt x="1367028" y="0"/>
                  </a:moveTo>
                  <a:lnTo>
                    <a:pt x="0" y="0"/>
                  </a:lnTo>
                  <a:lnTo>
                    <a:pt x="0" y="1816328"/>
                  </a:lnTo>
                  <a:lnTo>
                    <a:pt x="7317" y="1861697"/>
                  </a:lnTo>
                  <a:lnTo>
                    <a:pt x="27692" y="1901099"/>
                  </a:lnTo>
                  <a:lnTo>
                    <a:pt x="58759" y="1932170"/>
                  </a:lnTo>
                  <a:lnTo>
                    <a:pt x="98153" y="1952546"/>
                  </a:lnTo>
                  <a:lnTo>
                    <a:pt x="143510" y="1959864"/>
                  </a:lnTo>
                  <a:lnTo>
                    <a:pt x="1223517" y="1959864"/>
                  </a:lnTo>
                  <a:lnTo>
                    <a:pt x="1268874" y="1952546"/>
                  </a:lnTo>
                  <a:lnTo>
                    <a:pt x="1308268" y="1932170"/>
                  </a:lnTo>
                  <a:lnTo>
                    <a:pt x="1339335" y="1901099"/>
                  </a:lnTo>
                  <a:lnTo>
                    <a:pt x="1359710" y="1861697"/>
                  </a:lnTo>
                  <a:lnTo>
                    <a:pt x="1367028" y="1816328"/>
                  </a:lnTo>
                  <a:lnTo>
                    <a:pt x="1367028" y="0"/>
                  </a:lnTo>
                  <a:close/>
                </a:path>
              </a:pathLst>
            </a:custGeom>
            <a:solidFill>
              <a:srgbClr val="43BA8D"/>
            </a:solidFill>
          </p:spPr>
          <p:txBody>
            <a:bodyPr wrap="square" lIns="0" tIns="0" rIns="0" bIns="0" rtlCol="0"/>
            <a:lstStyle/>
            <a:p>
              <a:endParaRPr/>
            </a:p>
          </p:txBody>
        </p:sp>
        <p:sp>
          <p:nvSpPr>
            <p:cNvPr id="18" name="object 38">
              <a:extLst>
                <a:ext uri="{FF2B5EF4-FFF2-40B4-BE49-F238E27FC236}">
                  <a16:creationId xmlns:a16="http://schemas.microsoft.com/office/drawing/2014/main" id="{4964B0C6-D493-4348-937C-F45F2F4150E3}"/>
                </a:ext>
              </a:extLst>
            </p:cNvPr>
            <p:cNvSpPr/>
            <p:nvPr/>
          </p:nvSpPr>
          <p:spPr>
            <a:xfrm>
              <a:off x="5390387" y="4297680"/>
              <a:ext cx="1367155" cy="1960245"/>
            </a:xfrm>
            <a:custGeom>
              <a:avLst/>
              <a:gdLst/>
              <a:ahLst/>
              <a:cxnLst/>
              <a:rect l="l" t="t" r="r" b="b"/>
              <a:pathLst>
                <a:path w="1367154" h="1960245">
                  <a:moveTo>
                    <a:pt x="1223517" y="1959864"/>
                  </a:moveTo>
                  <a:lnTo>
                    <a:pt x="143510" y="1959864"/>
                  </a:lnTo>
                  <a:lnTo>
                    <a:pt x="98153" y="1952546"/>
                  </a:lnTo>
                  <a:lnTo>
                    <a:pt x="58759" y="1932170"/>
                  </a:lnTo>
                  <a:lnTo>
                    <a:pt x="27692" y="1901099"/>
                  </a:lnTo>
                  <a:lnTo>
                    <a:pt x="7317" y="1861697"/>
                  </a:lnTo>
                  <a:lnTo>
                    <a:pt x="0" y="1816328"/>
                  </a:lnTo>
                  <a:lnTo>
                    <a:pt x="0" y="0"/>
                  </a:lnTo>
                  <a:lnTo>
                    <a:pt x="1367028" y="0"/>
                  </a:lnTo>
                  <a:lnTo>
                    <a:pt x="1367028" y="1816328"/>
                  </a:lnTo>
                  <a:lnTo>
                    <a:pt x="1359710" y="1861697"/>
                  </a:lnTo>
                  <a:lnTo>
                    <a:pt x="1339335" y="1901099"/>
                  </a:lnTo>
                  <a:lnTo>
                    <a:pt x="1308268" y="1932170"/>
                  </a:lnTo>
                  <a:lnTo>
                    <a:pt x="1268874" y="1952546"/>
                  </a:lnTo>
                  <a:lnTo>
                    <a:pt x="1223517" y="1959864"/>
                  </a:lnTo>
                  <a:close/>
                </a:path>
              </a:pathLst>
            </a:custGeom>
            <a:ln w="12192">
              <a:solidFill>
                <a:srgbClr val="FFFFFF"/>
              </a:solidFill>
            </a:ln>
          </p:spPr>
          <p:txBody>
            <a:bodyPr wrap="square" lIns="0" tIns="0" rIns="0" bIns="0" rtlCol="0"/>
            <a:lstStyle/>
            <a:p>
              <a:endParaRPr/>
            </a:p>
          </p:txBody>
        </p:sp>
      </p:grpSp>
      <p:sp>
        <p:nvSpPr>
          <p:cNvPr id="19" name="object 39">
            <a:extLst>
              <a:ext uri="{FF2B5EF4-FFF2-40B4-BE49-F238E27FC236}">
                <a16:creationId xmlns:a16="http://schemas.microsoft.com/office/drawing/2014/main" id="{15CD3E92-405B-44B3-9B01-268C8CC279D5}"/>
              </a:ext>
            </a:extLst>
          </p:cNvPr>
          <p:cNvSpPr txBox="1"/>
          <p:nvPr/>
        </p:nvSpPr>
        <p:spPr>
          <a:xfrm>
            <a:off x="5530722" y="4666615"/>
            <a:ext cx="1087755" cy="1153795"/>
          </a:xfrm>
          <a:prstGeom prst="rect">
            <a:avLst/>
          </a:prstGeom>
        </p:spPr>
        <p:txBody>
          <a:bodyPr vert="horz" wrap="square" lIns="0" tIns="38100" rIns="0" bIns="0" rtlCol="0">
            <a:spAutoFit/>
          </a:bodyPr>
          <a:lstStyle/>
          <a:p>
            <a:pPr marL="12700" marR="5080" indent="-1270" algn="ctr">
              <a:lnSpc>
                <a:spcPct val="86100"/>
              </a:lnSpc>
              <a:spcBef>
                <a:spcPts val="300"/>
              </a:spcBef>
            </a:pPr>
            <a:r>
              <a:rPr sz="1200" spc="-145" dirty="0">
                <a:solidFill>
                  <a:srgbClr val="FFFFFF"/>
                </a:solidFill>
                <a:latin typeface="Arial MT"/>
                <a:cs typeface="Arial MT"/>
              </a:rPr>
              <a:t>S</a:t>
            </a:r>
            <a:r>
              <a:rPr sz="1200" spc="-125" dirty="0">
                <a:solidFill>
                  <a:srgbClr val="FFFFFF"/>
                </a:solidFill>
                <a:latin typeface="Arial MT"/>
                <a:cs typeface="Arial MT"/>
              </a:rPr>
              <a:t>e</a:t>
            </a:r>
            <a:r>
              <a:rPr sz="1200" spc="-70" dirty="0">
                <a:solidFill>
                  <a:srgbClr val="FFFFFF"/>
                </a:solidFill>
                <a:latin typeface="Arial MT"/>
                <a:cs typeface="Arial MT"/>
              </a:rPr>
              <a:t> </a:t>
            </a:r>
            <a:r>
              <a:rPr sz="1200" spc="-105" dirty="0">
                <a:solidFill>
                  <a:srgbClr val="FFFFFF"/>
                </a:solidFill>
                <a:latin typeface="Arial MT"/>
                <a:cs typeface="Arial MT"/>
              </a:rPr>
              <a:t>debe  proporc</a:t>
            </a:r>
            <a:r>
              <a:rPr sz="1200" spc="-60" dirty="0">
                <a:solidFill>
                  <a:srgbClr val="FFFFFF"/>
                </a:solidFill>
                <a:latin typeface="Arial MT"/>
                <a:cs typeface="Arial MT"/>
              </a:rPr>
              <a:t>i</a:t>
            </a:r>
            <a:r>
              <a:rPr sz="1200" spc="-125" dirty="0">
                <a:solidFill>
                  <a:srgbClr val="FFFFFF"/>
                </a:solidFill>
                <a:latin typeface="Arial MT"/>
                <a:cs typeface="Arial MT"/>
              </a:rPr>
              <a:t>ona</a:t>
            </a:r>
            <a:r>
              <a:rPr sz="1200" spc="-75" dirty="0">
                <a:solidFill>
                  <a:srgbClr val="FFFFFF"/>
                </a:solidFill>
                <a:latin typeface="Arial MT"/>
                <a:cs typeface="Arial MT"/>
              </a:rPr>
              <a:t>r</a:t>
            </a:r>
            <a:r>
              <a:rPr sz="1200" spc="-85" dirty="0">
                <a:solidFill>
                  <a:srgbClr val="FFFFFF"/>
                </a:solidFill>
                <a:latin typeface="Arial MT"/>
                <a:cs typeface="Arial MT"/>
              </a:rPr>
              <a:t> </a:t>
            </a:r>
            <a:r>
              <a:rPr sz="1200" spc="-100" dirty="0">
                <a:solidFill>
                  <a:srgbClr val="FFFFFF"/>
                </a:solidFill>
                <a:latin typeface="Arial MT"/>
                <a:cs typeface="Arial MT"/>
              </a:rPr>
              <a:t>un  a</a:t>
            </a:r>
            <a:r>
              <a:rPr sz="1200" spc="-185" dirty="0">
                <a:solidFill>
                  <a:srgbClr val="FFFFFF"/>
                </a:solidFill>
                <a:latin typeface="Arial MT"/>
                <a:cs typeface="Arial MT"/>
              </a:rPr>
              <a:t>m</a:t>
            </a:r>
            <a:r>
              <a:rPr sz="1200" spc="-125" dirty="0">
                <a:solidFill>
                  <a:srgbClr val="FFFFFF"/>
                </a:solidFill>
                <a:latin typeface="Arial MT"/>
                <a:cs typeface="Arial MT"/>
              </a:rPr>
              <a:t>b</a:t>
            </a:r>
            <a:r>
              <a:rPr sz="1200" spc="-90" dirty="0">
                <a:solidFill>
                  <a:srgbClr val="FFFFFF"/>
                </a:solidFill>
                <a:latin typeface="Arial MT"/>
                <a:cs typeface="Arial MT"/>
              </a:rPr>
              <a:t>ie</a:t>
            </a:r>
            <a:r>
              <a:rPr sz="1200" spc="-120" dirty="0">
                <a:solidFill>
                  <a:srgbClr val="FFFFFF"/>
                </a:solidFill>
                <a:latin typeface="Arial MT"/>
                <a:cs typeface="Arial MT"/>
              </a:rPr>
              <a:t>n</a:t>
            </a:r>
            <a:r>
              <a:rPr sz="1200" spc="-90" dirty="0">
                <a:solidFill>
                  <a:srgbClr val="FFFFFF"/>
                </a:solidFill>
                <a:latin typeface="Arial MT"/>
                <a:cs typeface="Arial MT"/>
              </a:rPr>
              <a:t>te</a:t>
            </a:r>
            <a:r>
              <a:rPr sz="1200" spc="-80" dirty="0">
                <a:solidFill>
                  <a:srgbClr val="FFFFFF"/>
                </a:solidFill>
                <a:latin typeface="Arial MT"/>
                <a:cs typeface="Arial MT"/>
              </a:rPr>
              <a:t> </a:t>
            </a:r>
            <a:r>
              <a:rPr sz="1200" spc="-90" dirty="0">
                <a:solidFill>
                  <a:srgbClr val="FFFFFF"/>
                </a:solidFill>
                <a:latin typeface="Arial MT"/>
                <a:cs typeface="Arial MT"/>
              </a:rPr>
              <a:t>la</a:t>
            </a:r>
            <a:r>
              <a:rPr sz="1200" spc="-120" dirty="0">
                <a:solidFill>
                  <a:srgbClr val="FFFFFF"/>
                </a:solidFill>
                <a:latin typeface="Arial MT"/>
                <a:cs typeface="Arial MT"/>
              </a:rPr>
              <a:t>b</a:t>
            </a:r>
            <a:r>
              <a:rPr sz="1200" spc="-125" dirty="0">
                <a:solidFill>
                  <a:srgbClr val="FFFFFF"/>
                </a:solidFill>
                <a:latin typeface="Arial MT"/>
                <a:cs typeface="Arial MT"/>
              </a:rPr>
              <a:t>o</a:t>
            </a:r>
            <a:r>
              <a:rPr sz="1200" spc="-75" dirty="0">
                <a:solidFill>
                  <a:srgbClr val="FFFFFF"/>
                </a:solidFill>
                <a:latin typeface="Arial MT"/>
                <a:cs typeface="Arial MT"/>
              </a:rPr>
              <a:t>ral  </a:t>
            </a:r>
            <a:r>
              <a:rPr sz="1200" spc="-55" dirty="0">
                <a:solidFill>
                  <a:srgbClr val="FFFFFF"/>
                </a:solidFill>
                <a:latin typeface="Arial MT"/>
                <a:cs typeface="Arial MT"/>
              </a:rPr>
              <a:t>l</a:t>
            </a:r>
            <a:r>
              <a:rPr sz="1200" spc="-60" dirty="0">
                <a:solidFill>
                  <a:srgbClr val="FFFFFF"/>
                </a:solidFill>
                <a:latin typeface="Arial MT"/>
                <a:cs typeface="Arial MT"/>
              </a:rPr>
              <a:t>i</a:t>
            </a:r>
            <a:r>
              <a:rPr sz="1200" spc="-120" dirty="0">
                <a:solidFill>
                  <a:srgbClr val="FFFFFF"/>
                </a:solidFill>
                <a:latin typeface="Arial MT"/>
                <a:cs typeface="Arial MT"/>
              </a:rPr>
              <a:t>b</a:t>
            </a:r>
            <a:r>
              <a:rPr sz="1200" spc="-80" dirty="0">
                <a:solidFill>
                  <a:srgbClr val="FFFFFF"/>
                </a:solidFill>
                <a:latin typeface="Arial MT"/>
                <a:cs typeface="Arial MT"/>
              </a:rPr>
              <a:t>r</a:t>
            </a:r>
            <a:r>
              <a:rPr sz="1200" spc="-120" dirty="0">
                <a:solidFill>
                  <a:srgbClr val="FFFFFF"/>
                </a:solidFill>
                <a:latin typeface="Arial MT"/>
                <a:cs typeface="Arial MT"/>
              </a:rPr>
              <a:t>e</a:t>
            </a:r>
            <a:r>
              <a:rPr sz="1200" spc="-60" dirty="0">
                <a:solidFill>
                  <a:srgbClr val="FFFFFF"/>
                </a:solidFill>
                <a:latin typeface="Arial MT"/>
                <a:cs typeface="Arial MT"/>
              </a:rPr>
              <a:t> </a:t>
            </a:r>
            <a:r>
              <a:rPr sz="1200" spc="-90" dirty="0">
                <a:solidFill>
                  <a:srgbClr val="FFFFFF"/>
                </a:solidFill>
                <a:latin typeface="Arial MT"/>
                <a:cs typeface="Arial MT"/>
              </a:rPr>
              <a:t>de  </a:t>
            </a:r>
            <a:r>
              <a:rPr sz="1200" spc="-100" dirty="0">
                <a:solidFill>
                  <a:srgbClr val="FFFFFF"/>
                </a:solidFill>
                <a:latin typeface="Arial MT"/>
                <a:cs typeface="Arial MT"/>
              </a:rPr>
              <a:t>discriminación, </a:t>
            </a:r>
            <a:r>
              <a:rPr sz="1200" spc="-95" dirty="0">
                <a:solidFill>
                  <a:srgbClr val="FFFFFF"/>
                </a:solidFill>
                <a:latin typeface="Arial MT"/>
                <a:cs typeface="Arial MT"/>
              </a:rPr>
              <a:t> </a:t>
            </a:r>
            <a:r>
              <a:rPr sz="1200" spc="-125" dirty="0">
                <a:solidFill>
                  <a:srgbClr val="FFFFFF"/>
                </a:solidFill>
                <a:latin typeface="Arial MT"/>
                <a:cs typeface="Arial MT"/>
              </a:rPr>
              <a:t>a</a:t>
            </a:r>
            <a:r>
              <a:rPr sz="1200" spc="-114" dirty="0">
                <a:solidFill>
                  <a:srgbClr val="FFFFFF"/>
                </a:solidFill>
                <a:latin typeface="Arial MT"/>
                <a:cs typeface="Arial MT"/>
              </a:rPr>
              <a:t>c</a:t>
            </a:r>
            <a:r>
              <a:rPr sz="1200" spc="-120" dirty="0">
                <a:solidFill>
                  <a:srgbClr val="FFFFFF"/>
                </a:solidFill>
                <a:latin typeface="Arial MT"/>
                <a:cs typeface="Arial MT"/>
              </a:rPr>
              <a:t>o</a:t>
            </a:r>
            <a:r>
              <a:rPr sz="1200" spc="-114" dirty="0">
                <a:solidFill>
                  <a:srgbClr val="FFFFFF"/>
                </a:solidFill>
                <a:latin typeface="Arial MT"/>
                <a:cs typeface="Arial MT"/>
              </a:rPr>
              <a:t>s</a:t>
            </a:r>
            <a:r>
              <a:rPr sz="1200" spc="-120" dirty="0">
                <a:solidFill>
                  <a:srgbClr val="FFFFFF"/>
                </a:solidFill>
                <a:latin typeface="Arial MT"/>
                <a:cs typeface="Arial MT"/>
              </a:rPr>
              <a:t>o</a:t>
            </a:r>
            <a:r>
              <a:rPr sz="1200" spc="-60" dirty="0">
                <a:solidFill>
                  <a:srgbClr val="FFFFFF"/>
                </a:solidFill>
                <a:latin typeface="Arial MT"/>
                <a:cs typeface="Arial MT"/>
              </a:rPr>
              <a:t>,</a:t>
            </a:r>
            <a:r>
              <a:rPr sz="1200" spc="-80" dirty="0">
                <a:solidFill>
                  <a:srgbClr val="FFFFFF"/>
                </a:solidFill>
                <a:latin typeface="Arial MT"/>
                <a:cs typeface="Arial MT"/>
              </a:rPr>
              <a:t> </a:t>
            </a:r>
            <a:r>
              <a:rPr sz="1200" spc="-90" dirty="0">
                <a:solidFill>
                  <a:srgbClr val="FFFFFF"/>
                </a:solidFill>
                <a:latin typeface="Arial MT"/>
                <a:cs typeface="Arial MT"/>
              </a:rPr>
              <a:t>in</a:t>
            </a:r>
            <a:r>
              <a:rPr sz="1200" spc="-60" dirty="0">
                <a:solidFill>
                  <a:srgbClr val="FFFFFF"/>
                </a:solidFill>
                <a:latin typeface="Arial MT"/>
                <a:cs typeface="Arial MT"/>
              </a:rPr>
              <a:t>t</a:t>
            </a:r>
            <a:r>
              <a:rPr sz="1200" spc="-55" dirty="0">
                <a:solidFill>
                  <a:srgbClr val="FFFFFF"/>
                </a:solidFill>
                <a:latin typeface="Arial MT"/>
                <a:cs typeface="Arial MT"/>
              </a:rPr>
              <a:t>i</a:t>
            </a:r>
            <a:r>
              <a:rPr sz="1200" spc="-190" dirty="0">
                <a:solidFill>
                  <a:srgbClr val="FFFFFF"/>
                </a:solidFill>
                <a:latin typeface="Arial MT"/>
                <a:cs typeface="Arial MT"/>
              </a:rPr>
              <a:t>m</a:t>
            </a:r>
            <a:r>
              <a:rPr sz="1200" spc="-90" dirty="0">
                <a:solidFill>
                  <a:srgbClr val="FFFFFF"/>
                </a:solidFill>
                <a:latin typeface="Arial MT"/>
                <a:cs typeface="Arial MT"/>
              </a:rPr>
              <a:t>id</a:t>
            </a:r>
            <a:r>
              <a:rPr sz="1200" spc="-120" dirty="0">
                <a:solidFill>
                  <a:srgbClr val="FFFFFF"/>
                </a:solidFill>
                <a:latin typeface="Arial MT"/>
                <a:cs typeface="Arial MT"/>
              </a:rPr>
              <a:t>a</a:t>
            </a:r>
            <a:r>
              <a:rPr sz="1200" spc="-95" dirty="0">
                <a:solidFill>
                  <a:srgbClr val="FFFFFF"/>
                </a:solidFill>
                <a:latin typeface="Arial MT"/>
                <a:cs typeface="Arial MT"/>
              </a:rPr>
              <a:t>ción  </a:t>
            </a:r>
            <a:r>
              <a:rPr sz="1200" spc="-125" dirty="0">
                <a:solidFill>
                  <a:srgbClr val="FFFFFF"/>
                </a:solidFill>
                <a:latin typeface="Arial MT"/>
                <a:cs typeface="Arial MT"/>
              </a:rPr>
              <a:t>o</a:t>
            </a:r>
            <a:r>
              <a:rPr sz="1200" spc="-70" dirty="0">
                <a:solidFill>
                  <a:srgbClr val="FFFFFF"/>
                </a:solidFill>
                <a:latin typeface="Arial MT"/>
                <a:cs typeface="Arial MT"/>
              </a:rPr>
              <a:t> </a:t>
            </a:r>
            <a:r>
              <a:rPr sz="1200" spc="-114" dirty="0">
                <a:solidFill>
                  <a:srgbClr val="FFFFFF"/>
                </a:solidFill>
                <a:latin typeface="Arial MT"/>
                <a:cs typeface="Arial MT"/>
              </a:rPr>
              <a:t>c</a:t>
            </a:r>
            <a:r>
              <a:rPr sz="1200" spc="-120" dirty="0">
                <a:solidFill>
                  <a:srgbClr val="FFFFFF"/>
                </a:solidFill>
                <a:latin typeface="Arial MT"/>
                <a:cs typeface="Arial MT"/>
              </a:rPr>
              <a:t>o</a:t>
            </a:r>
            <a:r>
              <a:rPr sz="1200" spc="-100" dirty="0">
                <a:solidFill>
                  <a:srgbClr val="FFFFFF"/>
                </a:solidFill>
                <a:latin typeface="Arial MT"/>
                <a:cs typeface="Arial MT"/>
              </a:rPr>
              <a:t>erc</a:t>
            </a:r>
            <a:r>
              <a:rPr sz="1200" spc="-60" dirty="0">
                <a:solidFill>
                  <a:srgbClr val="FFFFFF"/>
                </a:solidFill>
                <a:latin typeface="Arial MT"/>
                <a:cs typeface="Arial MT"/>
              </a:rPr>
              <a:t>i</a:t>
            </a:r>
            <a:r>
              <a:rPr sz="1200" spc="-125" dirty="0">
                <a:solidFill>
                  <a:srgbClr val="FFFFFF"/>
                </a:solidFill>
                <a:latin typeface="Arial MT"/>
                <a:cs typeface="Arial MT"/>
              </a:rPr>
              <a:t>ón</a:t>
            </a:r>
            <a:endParaRPr sz="1200" dirty="0">
              <a:latin typeface="Arial MT"/>
              <a:cs typeface="Arial MT"/>
            </a:endParaRPr>
          </a:p>
        </p:txBody>
      </p:sp>
      <p:grpSp>
        <p:nvGrpSpPr>
          <p:cNvPr id="24" name="object 36">
            <a:extLst>
              <a:ext uri="{FF2B5EF4-FFF2-40B4-BE49-F238E27FC236}">
                <a16:creationId xmlns:a16="http://schemas.microsoft.com/office/drawing/2014/main" id="{EAB5D122-E8A8-44CA-ABC9-1D30FB6A2FA9}"/>
              </a:ext>
            </a:extLst>
          </p:cNvPr>
          <p:cNvGrpSpPr/>
          <p:nvPr/>
        </p:nvGrpSpPr>
        <p:grpSpPr>
          <a:xfrm>
            <a:off x="7077582" y="4278404"/>
            <a:ext cx="1379220" cy="2168137"/>
            <a:chOff x="5384291" y="4291584"/>
            <a:chExt cx="1379220" cy="1972310"/>
          </a:xfrm>
        </p:grpSpPr>
        <p:sp>
          <p:nvSpPr>
            <p:cNvPr id="25" name="object 37">
              <a:extLst>
                <a:ext uri="{FF2B5EF4-FFF2-40B4-BE49-F238E27FC236}">
                  <a16:creationId xmlns:a16="http://schemas.microsoft.com/office/drawing/2014/main" id="{1F53E639-AD9C-4030-88C5-0F740BC704E0}"/>
                </a:ext>
              </a:extLst>
            </p:cNvPr>
            <p:cNvSpPr/>
            <p:nvPr/>
          </p:nvSpPr>
          <p:spPr>
            <a:xfrm>
              <a:off x="5390387" y="4297680"/>
              <a:ext cx="1367155" cy="1960245"/>
            </a:xfrm>
            <a:custGeom>
              <a:avLst/>
              <a:gdLst/>
              <a:ahLst/>
              <a:cxnLst/>
              <a:rect l="l" t="t" r="r" b="b"/>
              <a:pathLst>
                <a:path w="1367154" h="1960245">
                  <a:moveTo>
                    <a:pt x="1367028" y="0"/>
                  </a:moveTo>
                  <a:lnTo>
                    <a:pt x="0" y="0"/>
                  </a:lnTo>
                  <a:lnTo>
                    <a:pt x="0" y="1816328"/>
                  </a:lnTo>
                  <a:lnTo>
                    <a:pt x="7317" y="1861697"/>
                  </a:lnTo>
                  <a:lnTo>
                    <a:pt x="27692" y="1901099"/>
                  </a:lnTo>
                  <a:lnTo>
                    <a:pt x="58759" y="1932170"/>
                  </a:lnTo>
                  <a:lnTo>
                    <a:pt x="98153" y="1952546"/>
                  </a:lnTo>
                  <a:lnTo>
                    <a:pt x="143510" y="1959864"/>
                  </a:lnTo>
                  <a:lnTo>
                    <a:pt x="1223517" y="1959864"/>
                  </a:lnTo>
                  <a:lnTo>
                    <a:pt x="1268874" y="1952546"/>
                  </a:lnTo>
                  <a:lnTo>
                    <a:pt x="1308268" y="1932170"/>
                  </a:lnTo>
                  <a:lnTo>
                    <a:pt x="1339335" y="1901099"/>
                  </a:lnTo>
                  <a:lnTo>
                    <a:pt x="1359710" y="1861697"/>
                  </a:lnTo>
                  <a:lnTo>
                    <a:pt x="1367028" y="1816328"/>
                  </a:lnTo>
                  <a:lnTo>
                    <a:pt x="1367028" y="0"/>
                  </a:lnTo>
                  <a:close/>
                </a:path>
              </a:pathLst>
            </a:custGeom>
            <a:solidFill>
              <a:srgbClr val="43BA8D"/>
            </a:solidFill>
          </p:spPr>
          <p:txBody>
            <a:bodyPr wrap="square" lIns="0" tIns="0" rIns="0" bIns="0" rtlCol="0"/>
            <a:lstStyle/>
            <a:p>
              <a:endParaRPr/>
            </a:p>
          </p:txBody>
        </p:sp>
        <p:sp>
          <p:nvSpPr>
            <p:cNvPr id="26" name="object 38">
              <a:extLst>
                <a:ext uri="{FF2B5EF4-FFF2-40B4-BE49-F238E27FC236}">
                  <a16:creationId xmlns:a16="http://schemas.microsoft.com/office/drawing/2014/main" id="{25C6E1D0-4C17-40E0-AD69-78D21F8178A4}"/>
                </a:ext>
              </a:extLst>
            </p:cNvPr>
            <p:cNvSpPr/>
            <p:nvPr/>
          </p:nvSpPr>
          <p:spPr>
            <a:xfrm>
              <a:off x="5390387" y="4297680"/>
              <a:ext cx="1367155" cy="1960245"/>
            </a:xfrm>
            <a:custGeom>
              <a:avLst/>
              <a:gdLst/>
              <a:ahLst/>
              <a:cxnLst/>
              <a:rect l="l" t="t" r="r" b="b"/>
              <a:pathLst>
                <a:path w="1367154" h="1960245">
                  <a:moveTo>
                    <a:pt x="1223517" y="1959864"/>
                  </a:moveTo>
                  <a:lnTo>
                    <a:pt x="143510" y="1959864"/>
                  </a:lnTo>
                  <a:lnTo>
                    <a:pt x="98153" y="1952546"/>
                  </a:lnTo>
                  <a:lnTo>
                    <a:pt x="58759" y="1932170"/>
                  </a:lnTo>
                  <a:lnTo>
                    <a:pt x="27692" y="1901099"/>
                  </a:lnTo>
                  <a:lnTo>
                    <a:pt x="7317" y="1861697"/>
                  </a:lnTo>
                  <a:lnTo>
                    <a:pt x="0" y="1816328"/>
                  </a:lnTo>
                  <a:lnTo>
                    <a:pt x="0" y="0"/>
                  </a:lnTo>
                  <a:lnTo>
                    <a:pt x="1367028" y="0"/>
                  </a:lnTo>
                  <a:lnTo>
                    <a:pt x="1367028" y="1816328"/>
                  </a:lnTo>
                  <a:lnTo>
                    <a:pt x="1359710" y="1861697"/>
                  </a:lnTo>
                  <a:lnTo>
                    <a:pt x="1339335" y="1901099"/>
                  </a:lnTo>
                  <a:lnTo>
                    <a:pt x="1308268" y="1932170"/>
                  </a:lnTo>
                  <a:lnTo>
                    <a:pt x="1268874" y="1952546"/>
                  </a:lnTo>
                  <a:lnTo>
                    <a:pt x="1223517" y="1959864"/>
                  </a:lnTo>
                  <a:close/>
                </a:path>
              </a:pathLst>
            </a:custGeom>
            <a:ln w="12192">
              <a:solidFill>
                <a:srgbClr val="FFFFFF"/>
              </a:solidFill>
            </a:ln>
          </p:spPr>
          <p:txBody>
            <a:bodyPr wrap="square" lIns="0" tIns="0" rIns="0" bIns="0" rtlCol="0"/>
            <a:lstStyle/>
            <a:p>
              <a:endParaRPr/>
            </a:p>
          </p:txBody>
        </p:sp>
      </p:grpSp>
      <p:sp>
        <p:nvSpPr>
          <p:cNvPr id="27" name="object 39">
            <a:extLst>
              <a:ext uri="{FF2B5EF4-FFF2-40B4-BE49-F238E27FC236}">
                <a16:creationId xmlns:a16="http://schemas.microsoft.com/office/drawing/2014/main" id="{C9369C18-D1E5-403C-9340-1BA8A05F0AE9}"/>
              </a:ext>
            </a:extLst>
          </p:cNvPr>
          <p:cNvSpPr txBox="1"/>
          <p:nvPr/>
        </p:nvSpPr>
        <p:spPr>
          <a:xfrm>
            <a:off x="7223378" y="4666615"/>
            <a:ext cx="1188846" cy="1150251"/>
          </a:xfrm>
          <a:prstGeom prst="rect">
            <a:avLst/>
          </a:prstGeom>
        </p:spPr>
        <p:txBody>
          <a:bodyPr vert="horz" wrap="square" lIns="0" tIns="38100" rIns="0" bIns="0" rtlCol="0">
            <a:spAutoFit/>
          </a:bodyPr>
          <a:lstStyle/>
          <a:p>
            <a:pPr marL="12700" marR="5080" indent="-1270" algn="ctr">
              <a:lnSpc>
                <a:spcPct val="86100"/>
              </a:lnSpc>
              <a:spcBef>
                <a:spcPts val="300"/>
              </a:spcBef>
            </a:pPr>
            <a:r>
              <a:rPr lang="es-ES" sz="1200" dirty="0">
                <a:solidFill>
                  <a:schemeClr val="bg1"/>
                </a:solidFill>
              </a:rPr>
              <a:t>Favorecer los espacios de participación y consulta, teniendo en cuenta las ideas del capital humano</a:t>
            </a:r>
            <a:endParaRPr sz="1200" dirty="0">
              <a:solidFill>
                <a:schemeClr val="bg1"/>
              </a:solidFill>
              <a:latin typeface="Arial MT"/>
              <a:cs typeface="Arial MT"/>
            </a:endParaRPr>
          </a:p>
        </p:txBody>
      </p:sp>
      <p:grpSp>
        <p:nvGrpSpPr>
          <p:cNvPr id="28" name="object 32">
            <a:extLst>
              <a:ext uri="{FF2B5EF4-FFF2-40B4-BE49-F238E27FC236}">
                <a16:creationId xmlns:a16="http://schemas.microsoft.com/office/drawing/2014/main" id="{1F1D2162-9174-4C17-A916-FB9089B1483B}"/>
              </a:ext>
            </a:extLst>
          </p:cNvPr>
          <p:cNvGrpSpPr/>
          <p:nvPr/>
        </p:nvGrpSpPr>
        <p:grpSpPr>
          <a:xfrm>
            <a:off x="8657939" y="4297680"/>
            <a:ext cx="1481651" cy="2148862"/>
            <a:chOff x="3823716" y="4279455"/>
            <a:chExt cx="1481651" cy="2021014"/>
          </a:xfrm>
        </p:grpSpPr>
        <p:sp>
          <p:nvSpPr>
            <p:cNvPr id="29" name="object 33">
              <a:extLst>
                <a:ext uri="{FF2B5EF4-FFF2-40B4-BE49-F238E27FC236}">
                  <a16:creationId xmlns:a16="http://schemas.microsoft.com/office/drawing/2014/main" id="{A8B641E6-000B-454B-AD9C-68D208F756FA}"/>
                </a:ext>
              </a:extLst>
            </p:cNvPr>
            <p:cNvSpPr/>
            <p:nvPr/>
          </p:nvSpPr>
          <p:spPr>
            <a:xfrm>
              <a:off x="3839152" y="4279455"/>
              <a:ext cx="1466215" cy="1995170"/>
            </a:xfrm>
            <a:custGeom>
              <a:avLst/>
              <a:gdLst/>
              <a:ahLst/>
              <a:cxnLst/>
              <a:rect l="l" t="t" r="r" b="b"/>
              <a:pathLst>
                <a:path w="1466214" h="1995170">
                  <a:moveTo>
                    <a:pt x="1466088" y="0"/>
                  </a:moveTo>
                  <a:lnTo>
                    <a:pt x="0" y="0"/>
                  </a:lnTo>
                  <a:lnTo>
                    <a:pt x="0" y="1840979"/>
                  </a:lnTo>
                  <a:lnTo>
                    <a:pt x="7851" y="1889634"/>
                  </a:lnTo>
                  <a:lnTo>
                    <a:pt x="29711" y="1931890"/>
                  </a:lnTo>
                  <a:lnTo>
                    <a:pt x="63038" y="1965214"/>
                  </a:lnTo>
                  <a:lnTo>
                    <a:pt x="105290" y="1987067"/>
                  </a:lnTo>
                  <a:lnTo>
                    <a:pt x="153924" y="1994915"/>
                  </a:lnTo>
                  <a:lnTo>
                    <a:pt x="1312164" y="1994915"/>
                  </a:lnTo>
                  <a:lnTo>
                    <a:pt x="1360797" y="1987067"/>
                  </a:lnTo>
                  <a:lnTo>
                    <a:pt x="1403049" y="1965214"/>
                  </a:lnTo>
                  <a:lnTo>
                    <a:pt x="1436376" y="1931890"/>
                  </a:lnTo>
                  <a:lnTo>
                    <a:pt x="1458236" y="1889634"/>
                  </a:lnTo>
                  <a:lnTo>
                    <a:pt x="1466088" y="1840979"/>
                  </a:lnTo>
                  <a:lnTo>
                    <a:pt x="1466088" y="0"/>
                  </a:lnTo>
                  <a:close/>
                </a:path>
              </a:pathLst>
            </a:custGeom>
            <a:solidFill>
              <a:srgbClr val="43BDB8"/>
            </a:solidFill>
          </p:spPr>
          <p:txBody>
            <a:bodyPr wrap="square" lIns="0" tIns="0" rIns="0" bIns="0" rtlCol="0"/>
            <a:lstStyle/>
            <a:p>
              <a:endParaRPr/>
            </a:p>
          </p:txBody>
        </p:sp>
        <p:sp>
          <p:nvSpPr>
            <p:cNvPr id="30" name="object 34">
              <a:extLst>
                <a:ext uri="{FF2B5EF4-FFF2-40B4-BE49-F238E27FC236}">
                  <a16:creationId xmlns:a16="http://schemas.microsoft.com/office/drawing/2014/main" id="{4A98E470-676D-458B-8D88-FC69E6947D98}"/>
                </a:ext>
              </a:extLst>
            </p:cNvPr>
            <p:cNvSpPr/>
            <p:nvPr/>
          </p:nvSpPr>
          <p:spPr>
            <a:xfrm>
              <a:off x="3823716" y="4305299"/>
              <a:ext cx="1466215" cy="1995170"/>
            </a:xfrm>
            <a:custGeom>
              <a:avLst/>
              <a:gdLst/>
              <a:ahLst/>
              <a:cxnLst/>
              <a:rect l="l" t="t" r="r" b="b"/>
              <a:pathLst>
                <a:path w="1466214" h="1995170">
                  <a:moveTo>
                    <a:pt x="1312164" y="1994915"/>
                  </a:moveTo>
                  <a:lnTo>
                    <a:pt x="153924" y="1994915"/>
                  </a:lnTo>
                  <a:lnTo>
                    <a:pt x="105290" y="1987067"/>
                  </a:lnTo>
                  <a:lnTo>
                    <a:pt x="63038" y="1965214"/>
                  </a:lnTo>
                  <a:lnTo>
                    <a:pt x="29711" y="1931890"/>
                  </a:lnTo>
                  <a:lnTo>
                    <a:pt x="7851" y="1889634"/>
                  </a:lnTo>
                  <a:lnTo>
                    <a:pt x="0" y="1840979"/>
                  </a:lnTo>
                  <a:lnTo>
                    <a:pt x="0" y="0"/>
                  </a:lnTo>
                  <a:lnTo>
                    <a:pt x="1466088" y="0"/>
                  </a:lnTo>
                  <a:lnTo>
                    <a:pt x="1466088" y="1840979"/>
                  </a:lnTo>
                  <a:lnTo>
                    <a:pt x="1458236" y="1889634"/>
                  </a:lnTo>
                  <a:lnTo>
                    <a:pt x="1436376" y="1931890"/>
                  </a:lnTo>
                  <a:lnTo>
                    <a:pt x="1403049" y="1965214"/>
                  </a:lnTo>
                  <a:lnTo>
                    <a:pt x="1360797" y="1987067"/>
                  </a:lnTo>
                  <a:lnTo>
                    <a:pt x="1312164" y="1994915"/>
                  </a:lnTo>
                  <a:close/>
                </a:path>
              </a:pathLst>
            </a:custGeom>
            <a:ln w="12192">
              <a:solidFill>
                <a:srgbClr val="FFFFFF"/>
              </a:solidFill>
            </a:ln>
          </p:spPr>
          <p:txBody>
            <a:bodyPr wrap="square" lIns="0" tIns="0" rIns="0" bIns="0" rtlCol="0"/>
            <a:lstStyle/>
            <a:p>
              <a:endParaRPr/>
            </a:p>
          </p:txBody>
        </p:sp>
      </p:grpSp>
      <p:sp>
        <p:nvSpPr>
          <p:cNvPr id="31" name="object 39">
            <a:extLst>
              <a:ext uri="{FF2B5EF4-FFF2-40B4-BE49-F238E27FC236}">
                <a16:creationId xmlns:a16="http://schemas.microsoft.com/office/drawing/2014/main" id="{04EBF0F1-606D-4DB6-837A-D350DF14AAA8}"/>
              </a:ext>
            </a:extLst>
          </p:cNvPr>
          <p:cNvSpPr txBox="1"/>
          <p:nvPr/>
        </p:nvSpPr>
        <p:spPr>
          <a:xfrm>
            <a:off x="8813186" y="4744561"/>
            <a:ext cx="1188846" cy="965008"/>
          </a:xfrm>
          <a:prstGeom prst="rect">
            <a:avLst/>
          </a:prstGeom>
        </p:spPr>
        <p:txBody>
          <a:bodyPr vert="horz" wrap="square" lIns="0" tIns="38100" rIns="0" bIns="0" rtlCol="0">
            <a:spAutoFit/>
          </a:bodyPr>
          <a:lstStyle/>
          <a:p>
            <a:pPr marL="12700" marR="5080" indent="-1270" algn="ctr">
              <a:lnSpc>
                <a:spcPct val="86100"/>
              </a:lnSpc>
              <a:spcBef>
                <a:spcPts val="300"/>
              </a:spcBef>
            </a:pPr>
            <a:r>
              <a:rPr lang="es-ES" sz="1400" dirty="0">
                <a:solidFill>
                  <a:schemeClr val="bg1"/>
                </a:solidFill>
              </a:rPr>
              <a:t>Todas las personas deben ser tratadas con dignidad y respeto</a:t>
            </a:r>
            <a:endParaRPr sz="1400" dirty="0">
              <a:solidFill>
                <a:schemeClr val="bg1"/>
              </a:solidFill>
              <a:latin typeface="Arial MT"/>
              <a:cs typeface="Arial MT"/>
            </a:endParaRPr>
          </a:p>
        </p:txBody>
      </p:sp>
      <p:grpSp>
        <p:nvGrpSpPr>
          <p:cNvPr id="35" name="object 7">
            <a:extLst>
              <a:ext uri="{FF2B5EF4-FFF2-40B4-BE49-F238E27FC236}">
                <a16:creationId xmlns:a16="http://schemas.microsoft.com/office/drawing/2014/main" id="{EED11C18-3A0A-4AFE-99AB-BC05ECB52D0F}"/>
              </a:ext>
            </a:extLst>
          </p:cNvPr>
          <p:cNvGrpSpPr/>
          <p:nvPr/>
        </p:nvGrpSpPr>
        <p:grpSpPr>
          <a:xfrm>
            <a:off x="10231733" y="4277867"/>
            <a:ext cx="1586865" cy="2162690"/>
            <a:chOff x="373379" y="4271771"/>
            <a:chExt cx="1586865" cy="1986280"/>
          </a:xfrm>
        </p:grpSpPr>
        <p:sp>
          <p:nvSpPr>
            <p:cNvPr id="36" name="object 8">
              <a:extLst>
                <a:ext uri="{FF2B5EF4-FFF2-40B4-BE49-F238E27FC236}">
                  <a16:creationId xmlns:a16="http://schemas.microsoft.com/office/drawing/2014/main" id="{10693BBA-D887-4694-B5CB-4DA99D0BA693}"/>
                </a:ext>
              </a:extLst>
            </p:cNvPr>
            <p:cNvSpPr/>
            <p:nvPr/>
          </p:nvSpPr>
          <p:spPr>
            <a:xfrm>
              <a:off x="379475" y="4277867"/>
              <a:ext cx="1574800" cy="1973580"/>
            </a:xfrm>
            <a:custGeom>
              <a:avLst/>
              <a:gdLst/>
              <a:ahLst/>
              <a:cxnLst/>
              <a:rect l="l" t="t" r="r" b="b"/>
              <a:pathLst>
                <a:path w="1574800" h="1973579">
                  <a:moveTo>
                    <a:pt x="1574292" y="0"/>
                  </a:moveTo>
                  <a:lnTo>
                    <a:pt x="0" y="0"/>
                  </a:lnTo>
                  <a:lnTo>
                    <a:pt x="0" y="1808276"/>
                  </a:lnTo>
                  <a:lnTo>
                    <a:pt x="5904" y="1852222"/>
                  </a:lnTo>
                  <a:lnTo>
                    <a:pt x="22567" y="1891711"/>
                  </a:lnTo>
                  <a:lnTo>
                    <a:pt x="48413" y="1925166"/>
                  </a:lnTo>
                  <a:lnTo>
                    <a:pt x="81868" y="1951012"/>
                  </a:lnTo>
                  <a:lnTo>
                    <a:pt x="121357" y="1967675"/>
                  </a:lnTo>
                  <a:lnTo>
                    <a:pt x="165303" y="1973579"/>
                  </a:lnTo>
                  <a:lnTo>
                    <a:pt x="1408938" y="1973579"/>
                  </a:lnTo>
                  <a:lnTo>
                    <a:pt x="1452892" y="1967675"/>
                  </a:lnTo>
                  <a:lnTo>
                    <a:pt x="1492391" y="1951012"/>
                  </a:lnTo>
                  <a:lnTo>
                    <a:pt x="1525857" y="1925166"/>
                  </a:lnTo>
                  <a:lnTo>
                    <a:pt x="1551714" y="1891711"/>
                  </a:lnTo>
                  <a:lnTo>
                    <a:pt x="1568384" y="1852222"/>
                  </a:lnTo>
                  <a:lnTo>
                    <a:pt x="1574292" y="1808276"/>
                  </a:lnTo>
                  <a:lnTo>
                    <a:pt x="1574292" y="0"/>
                  </a:lnTo>
                  <a:close/>
                </a:path>
              </a:pathLst>
            </a:custGeom>
            <a:solidFill>
              <a:srgbClr val="4471C4"/>
            </a:solidFill>
          </p:spPr>
          <p:txBody>
            <a:bodyPr wrap="square" lIns="0" tIns="0" rIns="0" bIns="0" rtlCol="0"/>
            <a:lstStyle/>
            <a:p>
              <a:endParaRPr/>
            </a:p>
          </p:txBody>
        </p:sp>
        <p:sp>
          <p:nvSpPr>
            <p:cNvPr id="37" name="object 9">
              <a:extLst>
                <a:ext uri="{FF2B5EF4-FFF2-40B4-BE49-F238E27FC236}">
                  <a16:creationId xmlns:a16="http://schemas.microsoft.com/office/drawing/2014/main" id="{E4CE16FC-8432-4045-95AC-9C1BD1BD1EB7}"/>
                </a:ext>
              </a:extLst>
            </p:cNvPr>
            <p:cNvSpPr/>
            <p:nvPr/>
          </p:nvSpPr>
          <p:spPr>
            <a:xfrm>
              <a:off x="379475" y="4277867"/>
              <a:ext cx="1574800" cy="1973580"/>
            </a:xfrm>
            <a:custGeom>
              <a:avLst/>
              <a:gdLst/>
              <a:ahLst/>
              <a:cxnLst/>
              <a:rect l="l" t="t" r="r" b="b"/>
              <a:pathLst>
                <a:path w="1574800" h="1973579">
                  <a:moveTo>
                    <a:pt x="1408938" y="1973579"/>
                  </a:moveTo>
                  <a:lnTo>
                    <a:pt x="165303" y="1973579"/>
                  </a:lnTo>
                  <a:lnTo>
                    <a:pt x="121357" y="1967675"/>
                  </a:lnTo>
                  <a:lnTo>
                    <a:pt x="81868" y="1951012"/>
                  </a:lnTo>
                  <a:lnTo>
                    <a:pt x="48413" y="1925166"/>
                  </a:lnTo>
                  <a:lnTo>
                    <a:pt x="22567" y="1891711"/>
                  </a:lnTo>
                  <a:lnTo>
                    <a:pt x="5904" y="1852222"/>
                  </a:lnTo>
                  <a:lnTo>
                    <a:pt x="0" y="1808276"/>
                  </a:lnTo>
                  <a:lnTo>
                    <a:pt x="0" y="0"/>
                  </a:lnTo>
                  <a:lnTo>
                    <a:pt x="1574292" y="0"/>
                  </a:lnTo>
                  <a:lnTo>
                    <a:pt x="1574292" y="1808276"/>
                  </a:lnTo>
                  <a:lnTo>
                    <a:pt x="1568384" y="1852222"/>
                  </a:lnTo>
                  <a:lnTo>
                    <a:pt x="1551714" y="1891711"/>
                  </a:lnTo>
                  <a:lnTo>
                    <a:pt x="1525857" y="1925166"/>
                  </a:lnTo>
                  <a:lnTo>
                    <a:pt x="1492391" y="1951012"/>
                  </a:lnTo>
                  <a:lnTo>
                    <a:pt x="1452892" y="1967675"/>
                  </a:lnTo>
                  <a:lnTo>
                    <a:pt x="1408938" y="1973579"/>
                  </a:lnTo>
                  <a:close/>
                </a:path>
              </a:pathLst>
            </a:custGeom>
            <a:ln w="12192">
              <a:solidFill>
                <a:srgbClr val="FFFFFF"/>
              </a:solidFill>
            </a:ln>
          </p:spPr>
          <p:txBody>
            <a:bodyPr wrap="square" lIns="0" tIns="0" rIns="0" bIns="0" rtlCol="0"/>
            <a:lstStyle/>
            <a:p>
              <a:endParaRPr/>
            </a:p>
          </p:txBody>
        </p:sp>
      </p:grpSp>
      <p:sp>
        <p:nvSpPr>
          <p:cNvPr id="39" name="object 39">
            <a:extLst>
              <a:ext uri="{FF2B5EF4-FFF2-40B4-BE49-F238E27FC236}">
                <a16:creationId xmlns:a16="http://schemas.microsoft.com/office/drawing/2014/main" id="{B644A4C6-3445-4821-899D-943470225DC5}"/>
              </a:ext>
            </a:extLst>
          </p:cNvPr>
          <p:cNvSpPr txBox="1"/>
          <p:nvPr/>
        </p:nvSpPr>
        <p:spPr>
          <a:xfrm>
            <a:off x="10218717" y="4507682"/>
            <a:ext cx="1593808" cy="1626727"/>
          </a:xfrm>
          <a:prstGeom prst="rect">
            <a:avLst/>
          </a:prstGeom>
        </p:spPr>
        <p:txBody>
          <a:bodyPr vert="horz" wrap="square" lIns="0" tIns="38100" rIns="0" bIns="0" rtlCol="0">
            <a:spAutoFit/>
          </a:bodyPr>
          <a:lstStyle/>
          <a:p>
            <a:pPr marL="12700" marR="5080" indent="-1270" algn="ctr">
              <a:lnSpc>
                <a:spcPct val="86100"/>
              </a:lnSpc>
              <a:spcBef>
                <a:spcPts val="300"/>
              </a:spcBef>
            </a:pPr>
            <a:r>
              <a:rPr lang="es-ES" sz="1200" dirty="0">
                <a:solidFill>
                  <a:schemeClr val="bg1"/>
                </a:solidFill>
              </a:rPr>
              <a:t>No se debe permitir ningún comportamiento que sea amenazador, abusivo, intimidante, explotador o sexualmente coercitivo, incluyendo gestos, lenguaje y contacto físico en el lugar de trabajo y, donde sea aplicable</a:t>
            </a:r>
            <a:endParaRPr sz="1200" dirty="0">
              <a:solidFill>
                <a:schemeClr val="bg1"/>
              </a:solidFill>
              <a:latin typeface="Arial MT"/>
              <a:cs typeface="Arial MT"/>
            </a:endParaRPr>
          </a:p>
        </p:txBody>
      </p:sp>
    </p:spTree>
    <p:extLst>
      <p:ext uri="{BB962C8B-B14F-4D97-AF65-F5344CB8AC3E}">
        <p14:creationId xmlns:p14="http://schemas.microsoft.com/office/powerpoint/2010/main" val="19196252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98C4172-6614-4FD0-91BE-7CCE2DDFED40}"/>
              </a:ext>
            </a:extLst>
          </p:cNvPr>
          <p:cNvSpPr txBox="1"/>
          <p:nvPr/>
        </p:nvSpPr>
        <p:spPr>
          <a:xfrm>
            <a:off x="1393586" y="341786"/>
            <a:ext cx="8481391" cy="830997"/>
          </a:xfrm>
          <a:prstGeom prst="rect">
            <a:avLst/>
          </a:prstGeom>
          <a:noFill/>
        </p:spPr>
        <p:txBody>
          <a:bodyPr wrap="square" rtlCol="0">
            <a:spAutoFit/>
          </a:bodyPr>
          <a:lstStyle/>
          <a:p>
            <a:pPr algn="ctr"/>
            <a:r>
              <a:rPr lang="es-CO"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POLITICA DE PREVENCION  DE CONSUMO DE SUSTANCIAS PSICOACTIVAS ,TABACO O HALCOHOL </a:t>
            </a:r>
          </a:p>
        </p:txBody>
      </p:sp>
      <p:sp>
        <p:nvSpPr>
          <p:cNvPr id="3" name="CuadroTexto 2">
            <a:extLst>
              <a:ext uri="{FF2B5EF4-FFF2-40B4-BE49-F238E27FC236}">
                <a16:creationId xmlns:a16="http://schemas.microsoft.com/office/drawing/2014/main" id="{1FAA49F5-C9B8-4BE2-9D11-AE73C89FA10C}"/>
              </a:ext>
            </a:extLst>
          </p:cNvPr>
          <p:cNvSpPr txBox="1"/>
          <p:nvPr/>
        </p:nvSpPr>
        <p:spPr>
          <a:xfrm>
            <a:off x="3067878" y="2306673"/>
            <a:ext cx="7301949" cy="1200329"/>
          </a:xfrm>
          <a:prstGeom prst="rect">
            <a:avLst/>
          </a:prstGeom>
          <a:noFill/>
        </p:spPr>
        <p:txBody>
          <a:bodyPr wrap="square" rtlCol="0">
            <a:spAutoFit/>
          </a:bodyPr>
          <a:lstStyle/>
          <a:p>
            <a:pPr algn="just"/>
            <a:r>
              <a:rPr lang="es-ES" dirty="0"/>
              <a:t>La EDAT considera que el consumo de alcohol constituye una decisión que se fundamenta en el juicio y responsabilidad de cada individuo. De acuerdo con lo anterior, el comportamiento esperado de los colaboradores con respecto al consumo responsable de alcohol es el siguiente:</a:t>
            </a:r>
            <a:endParaRPr lang="es-CO" dirty="0"/>
          </a:p>
        </p:txBody>
      </p:sp>
      <p:pic>
        <p:nvPicPr>
          <p:cNvPr id="5" name="Imagen 4">
            <a:extLst>
              <a:ext uri="{FF2B5EF4-FFF2-40B4-BE49-F238E27FC236}">
                <a16:creationId xmlns:a16="http://schemas.microsoft.com/office/drawing/2014/main" id="{2987D37B-F9C7-4D75-8567-AAD7A630B457}"/>
              </a:ext>
            </a:extLst>
          </p:cNvPr>
          <p:cNvPicPr>
            <a:picLocks noChangeAspect="1"/>
          </p:cNvPicPr>
          <p:nvPr/>
        </p:nvPicPr>
        <p:blipFill>
          <a:blip r:embed="rId2"/>
          <a:stretch>
            <a:fillRect/>
          </a:stretch>
        </p:blipFill>
        <p:spPr>
          <a:xfrm>
            <a:off x="1762538" y="3951162"/>
            <a:ext cx="8666922" cy="2358059"/>
          </a:xfrm>
          <a:prstGeom prst="rect">
            <a:avLst/>
          </a:prstGeom>
        </p:spPr>
      </p:pic>
      <p:pic>
        <p:nvPicPr>
          <p:cNvPr id="6" name="object 30">
            <a:extLst>
              <a:ext uri="{FF2B5EF4-FFF2-40B4-BE49-F238E27FC236}">
                <a16:creationId xmlns:a16="http://schemas.microsoft.com/office/drawing/2014/main" id="{9F21317C-8F08-424E-B4B4-A2E145EEE5E9}"/>
              </a:ext>
            </a:extLst>
          </p:cNvPr>
          <p:cNvPicPr/>
          <p:nvPr/>
        </p:nvPicPr>
        <p:blipFill>
          <a:blip r:embed="rId3" cstate="print"/>
          <a:stretch>
            <a:fillRect/>
          </a:stretch>
        </p:blipFill>
        <p:spPr>
          <a:xfrm>
            <a:off x="993913" y="1749287"/>
            <a:ext cx="2073965" cy="1879864"/>
          </a:xfrm>
          <a:prstGeom prst="rect">
            <a:avLst/>
          </a:prstGeom>
        </p:spPr>
      </p:pic>
      <p:sp>
        <p:nvSpPr>
          <p:cNvPr id="7" name="Rectángulo 6">
            <a:extLst>
              <a:ext uri="{FF2B5EF4-FFF2-40B4-BE49-F238E27FC236}">
                <a16:creationId xmlns:a16="http://schemas.microsoft.com/office/drawing/2014/main" id="{3FF4A28D-49B5-472F-BCAE-71600B1BE4BC}"/>
              </a:ext>
            </a:extLst>
          </p:cNvPr>
          <p:cNvSpPr/>
          <p:nvPr/>
        </p:nvSpPr>
        <p:spPr>
          <a:xfrm>
            <a:off x="1254931" y="6245807"/>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DF1C3021-42ED-4B35-AC0B-C607B0A67796}"/>
              </a:ext>
            </a:extLst>
          </p:cNvPr>
          <p:cNvSpPr/>
          <p:nvPr/>
        </p:nvSpPr>
        <p:spPr>
          <a:xfrm>
            <a:off x="1342083" y="5769387"/>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35188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58BFDBD5-BBB8-4341-A7C4-BCC1138490A4}"/>
              </a:ext>
            </a:extLst>
          </p:cNvPr>
          <p:cNvGrpSpPr/>
          <p:nvPr/>
        </p:nvGrpSpPr>
        <p:grpSpPr>
          <a:xfrm>
            <a:off x="3188401" y="456354"/>
            <a:ext cx="5144770" cy="475615"/>
            <a:chOff x="551218" y="443102"/>
            <a:chExt cx="5144770" cy="475615"/>
          </a:xfrm>
        </p:grpSpPr>
        <p:pic>
          <p:nvPicPr>
            <p:cNvPr id="3" name="object 3">
              <a:extLst>
                <a:ext uri="{FF2B5EF4-FFF2-40B4-BE49-F238E27FC236}">
                  <a16:creationId xmlns:a16="http://schemas.microsoft.com/office/drawing/2014/main" id="{103B5819-0371-454B-9CE4-FCA51882AFED}"/>
                </a:ext>
              </a:extLst>
            </p:cNvPr>
            <p:cNvPicPr/>
            <p:nvPr/>
          </p:nvPicPr>
          <p:blipFill>
            <a:blip r:embed="rId2" cstate="print"/>
            <a:stretch>
              <a:fillRect/>
            </a:stretch>
          </p:blipFill>
          <p:spPr>
            <a:xfrm>
              <a:off x="557783" y="449579"/>
              <a:ext cx="5138166" cy="468629"/>
            </a:xfrm>
            <a:prstGeom prst="rect">
              <a:avLst/>
            </a:prstGeom>
          </p:spPr>
        </p:pic>
        <p:pic>
          <p:nvPicPr>
            <p:cNvPr id="4" name="object 4">
              <a:extLst>
                <a:ext uri="{FF2B5EF4-FFF2-40B4-BE49-F238E27FC236}">
                  <a16:creationId xmlns:a16="http://schemas.microsoft.com/office/drawing/2014/main" id="{E544FD8A-EF09-4592-8F9B-D907E61D75F8}"/>
                </a:ext>
              </a:extLst>
            </p:cNvPr>
            <p:cNvPicPr/>
            <p:nvPr/>
          </p:nvPicPr>
          <p:blipFill>
            <a:blip r:embed="rId3" cstate="print"/>
            <a:stretch>
              <a:fillRect/>
            </a:stretch>
          </p:blipFill>
          <p:spPr>
            <a:xfrm>
              <a:off x="551218" y="443102"/>
              <a:ext cx="5119585" cy="450469"/>
            </a:xfrm>
            <a:prstGeom prst="rect">
              <a:avLst/>
            </a:prstGeom>
          </p:spPr>
        </p:pic>
      </p:grpSp>
      <p:pic>
        <p:nvPicPr>
          <p:cNvPr id="8" name="Imagen 7">
            <a:extLst>
              <a:ext uri="{FF2B5EF4-FFF2-40B4-BE49-F238E27FC236}">
                <a16:creationId xmlns:a16="http://schemas.microsoft.com/office/drawing/2014/main" id="{60A3D8C0-BB81-4E48-9E9C-2FEF1C577938}"/>
              </a:ext>
            </a:extLst>
          </p:cNvPr>
          <p:cNvPicPr>
            <a:picLocks noChangeAspect="1"/>
          </p:cNvPicPr>
          <p:nvPr/>
        </p:nvPicPr>
        <p:blipFill>
          <a:blip r:embed="rId4"/>
          <a:stretch>
            <a:fillRect/>
          </a:stretch>
        </p:blipFill>
        <p:spPr>
          <a:xfrm>
            <a:off x="9458693" y="4015408"/>
            <a:ext cx="2733307" cy="2160104"/>
          </a:xfrm>
          <a:prstGeom prst="rect">
            <a:avLst/>
          </a:prstGeom>
        </p:spPr>
      </p:pic>
      <p:sp>
        <p:nvSpPr>
          <p:cNvPr id="7" name="CuadroTexto 6">
            <a:extLst>
              <a:ext uri="{FF2B5EF4-FFF2-40B4-BE49-F238E27FC236}">
                <a16:creationId xmlns:a16="http://schemas.microsoft.com/office/drawing/2014/main" id="{C14CCAD3-FF89-4189-A42D-6B0959807243}"/>
              </a:ext>
            </a:extLst>
          </p:cNvPr>
          <p:cNvSpPr txBox="1"/>
          <p:nvPr/>
        </p:nvSpPr>
        <p:spPr>
          <a:xfrm>
            <a:off x="543339" y="1921565"/>
            <a:ext cx="8915354" cy="3763851"/>
          </a:xfrm>
          <a:prstGeom prst="rect">
            <a:avLst/>
          </a:prstGeom>
          <a:noFill/>
        </p:spPr>
        <p:txBody>
          <a:bodyPr wrap="square" rtlCol="0">
            <a:spAutoFit/>
          </a:bodyPr>
          <a:lstStyle/>
          <a:p>
            <a:pPr algn="just">
              <a:lnSpc>
                <a:spcPct val="107000"/>
              </a:lnSpc>
              <a:spcAft>
                <a:spcPts val="800"/>
              </a:spcAft>
            </a:pPr>
            <a:r>
              <a:rPr lang="es-CO" sz="1400" b="1" dirty="0">
                <a:effectLst/>
                <a:latin typeface="Arial" panose="020B0604020202020204" pitchFamily="34" charset="0"/>
                <a:ea typeface="Calibri" panose="020F0502020204030204" pitchFamily="34" charset="0"/>
                <a:cs typeface="Times New Roman" panose="02020603050405020304" pitchFamily="18" charset="0"/>
              </a:rPr>
              <a:t>EDAT S.A. E.S.P.</a:t>
            </a:r>
            <a:r>
              <a:rPr lang="es-CO" sz="1400" dirty="0">
                <a:effectLst/>
                <a:latin typeface="Arial" panose="020B0604020202020204" pitchFamily="34" charset="0"/>
                <a:ea typeface="Calibri" panose="020F0502020204030204" pitchFamily="34" charset="0"/>
                <a:cs typeface="Times New Roman" panose="02020603050405020304" pitchFamily="18" charset="0"/>
              </a:rPr>
              <a:t>, en su compromiso con la protección de la vida y la integridad de todas las personas involucradas directa e indirectamente en su operación, establece la presente Política de Seguridad Vial, la cual se enmarca en la Resolución 40595 de 2022 del Ministerio de Transporte, la Ley 1503 de 2011, el Código Nacional de Tránsito (Ley 769 de 2002)</a:t>
            </a:r>
            <a:endParaRPr lang="es-CO"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s-CO" sz="1400" dirty="0">
                <a:effectLst/>
                <a:latin typeface="Arial" panose="020B0604020202020204" pitchFamily="34" charset="0"/>
                <a:ea typeface="Times New Roman" panose="02020603050405020304" pitchFamily="18" charset="0"/>
              </a:rPr>
              <a:t>Cumplir</a:t>
            </a:r>
            <a:r>
              <a:rPr lang="es-CO" sz="1400" b="1" dirty="0">
                <a:effectLst/>
                <a:latin typeface="Arial" panose="020B0604020202020204" pitchFamily="34" charset="0"/>
                <a:ea typeface="Times New Roman" panose="02020603050405020304" pitchFamily="18" charset="0"/>
              </a:rPr>
              <a:t> y exigir el cumplimiento</a:t>
            </a:r>
            <a:r>
              <a:rPr lang="es-CO" sz="1400" dirty="0">
                <a:effectLst/>
                <a:latin typeface="Arial" panose="020B0604020202020204" pitchFamily="34" charset="0"/>
                <a:ea typeface="Times New Roman" panose="02020603050405020304" pitchFamily="18" charset="0"/>
              </a:rPr>
              <a:t> de las normas de tránsito vigentes a nivel nacional.</a:t>
            </a:r>
            <a:endParaRPr lang="es-CO" sz="1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s-CO" sz="1400" dirty="0">
                <a:effectLst/>
                <a:latin typeface="Arial" panose="020B0604020202020204" pitchFamily="34" charset="0"/>
                <a:ea typeface="Times New Roman" panose="02020603050405020304" pitchFamily="18" charset="0"/>
              </a:rPr>
              <a:t>Garantizar</a:t>
            </a:r>
            <a:r>
              <a:rPr lang="es-CO" sz="1400" b="1" dirty="0">
                <a:effectLst/>
                <a:latin typeface="Arial" panose="020B0604020202020204" pitchFamily="34" charset="0"/>
                <a:ea typeface="Times New Roman" panose="02020603050405020304" pitchFamily="18" charset="0"/>
              </a:rPr>
              <a:t> que las empresas contratistas</a:t>
            </a:r>
            <a:r>
              <a:rPr lang="es-CO" sz="1400" dirty="0">
                <a:effectLst/>
                <a:latin typeface="Arial" panose="020B0604020202020204" pitchFamily="34" charset="0"/>
                <a:ea typeface="Times New Roman" panose="02020603050405020304" pitchFamily="18" charset="0"/>
              </a:rPr>
              <a:t> que suministran vehículos y conductores implementen un Plan Estratégico de Seguridad Vial acorde al nivel básico establecido en la Resolución 40595 de 2022.</a:t>
            </a:r>
            <a:endParaRPr lang="es-CO" sz="1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s-CO" sz="1400" dirty="0">
                <a:effectLst/>
                <a:latin typeface="Arial" panose="020B0604020202020204" pitchFamily="34" charset="0"/>
                <a:ea typeface="Times New Roman" panose="02020603050405020304" pitchFamily="18" charset="0"/>
              </a:rPr>
              <a:t>Promover</a:t>
            </a:r>
            <a:r>
              <a:rPr lang="es-CO" sz="1400" b="1" dirty="0">
                <a:effectLst/>
                <a:latin typeface="Arial" panose="020B0604020202020204" pitchFamily="34" charset="0"/>
                <a:ea typeface="Times New Roman" panose="02020603050405020304" pitchFamily="18" charset="0"/>
              </a:rPr>
              <a:t> la evaluación técnica y documental</a:t>
            </a:r>
            <a:r>
              <a:rPr lang="es-CO" sz="1400" dirty="0">
                <a:effectLst/>
                <a:latin typeface="Arial" panose="020B0604020202020204" pitchFamily="34" charset="0"/>
                <a:ea typeface="Times New Roman" panose="02020603050405020304" pitchFamily="18" charset="0"/>
              </a:rPr>
              <a:t> de los vehículos y conductores al momento de su vinculación al servicio de la entidad.</a:t>
            </a:r>
            <a:endParaRPr lang="es-CO" sz="1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s-CO" sz="1400" dirty="0">
                <a:effectLst/>
                <a:latin typeface="Arial" panose="020B0604020202020204" pitchFamily="34" charset="0"/>
                <a:ea typeface="Times New Roman" panose="02020603050405020304" pitchFamily="18" charset="0"/>
              </a:rPr>
              <a:t>Realizar</a:t>
            </a:r>
            <a:r>
              <a:rPr lang="es-CO" sz="1400" b="1" dirty="0">
                <a:effectLst/>
                <a:latin typeface="Arial" panose="020B0604020202020204" pitchFamily="34" charset="0"/>
                <a:ea typeface="Times New Roman" panose="02020603050405020304" pitchFamily="18" charset="0"/>
              </a:rPr>
              <a:t> acciones periódicas de seguimiento</a:t>
            </a:r>
            <a:r>
              <a:rPr lang="es-CO" sz="1400" dirty="0">
                <a:effectLst/>
                <a:latin typeface="Arial" panose="020B0604020202020204" pitchFamily="34" charset="0"/>
                <a:ea typeface="Times New Roman" panose="02020603050405020304" pitchFamily="18" charset="0"/>
              </a:rPr>
              <a:t> al cumplimiento de los criterios de seguridad vial por parte de contratistas.</a:t>
            </a:r>
            <a:endParaRPr lang="es-CO" sz="1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s-CO" sz="1400" dirty="0">
                <a:effectLst/>
                <a:latin typeface="Arial" panose="020B0604020202020204" pitchFamily="34" charset="0"/>
                <a:ea typeface="Times New Roman" panose="02020603050405020304" pitchFamily="18" charset="0"/>
              </a:rPr>
              <a:t>Capacitar</a:t>
            </a:r>
            <a:r>
              <a:rPr lang="es-CO" sz="1400" b="1" dirty="0">
                <a:effectLst/>
                <a:latin typeface="Arial" panose="020B0604020202020204" pitchFamily="34" charset="0"/>
                <a:ea typeface="Times New Roman" panose="02020603050405020304" pitchFamily="18" charset="0"/>
              </a:rPr>
              <a:t> y sensibilizar</a:t>
            </a:r>
            <a:r>
              <a:rPr lang="es-CO" sz="1400" dirty="0">
                <a:effectLst/>
                <a:latin typeface="Arial" panose="020B0604020202020204" pitchFamily="34" charset="0"/>
                <a:ea typeface="Times New Roman" panose="02020603050405020304" pitchFamily="18" charset="0"/>
              </a:rPr>
              <a:t> a los funcionarios responsables de la gestión de contratistas en los aspectos esenciales del PESV y la reducción de riesgos viales.</a:t>
            </a:r>
            <a:endParaRPr lang="es-CO" sz="1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s-CO" sz="1400" b="1" dirty="0">
                <a:effectLst/>
                <a:latin typeface="Arial" panose="020B0604020202020204" pitchFamily="34" charset="0"/>
                <a:ea typeface="Times New Roman" panose="02020603050405020304" pitchFamily="18" charset="0"/>
              </a:rPr>
              <a:t>Incluir cláusulas contractuales</a:t>
            </a:r>
            <a:r>
              <a:rPr lang="es-CO" sz="1400" dirty="0">
                <a:effectLst/>
                <a:latin typeface="Arial" panose="020B0604020202020204" pitchFamily="34" charset="0"/>
                <a:ea typeface="Times New Roman" panose="02020603050405020304" pitchFamily="18" charset="0"/>
              </a:rPr>
              <a:t> que exijan estándares mínimos de seguridad vial a los contratistas.</a:t>
            </a:r>
            <a:endParaRPr lang="es-CO" sz="1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s-CO" sz="1400" b="1" dirty="0">
                <a:effectLst/>
                <a:latin typeface="Arial" panose="020B0604020202020204" pitchFamily="34" charset="0"/>
                <a:ea typeface="Times New Roman" panose="02020603050405020304" pitchFamily="18" charset="0"/>
              </a:rPr>
              <a:t>Implementar acciones de mejora continua</a:t>
            </a:r>
            <a:r>
              <a:rPr lang="es-CO" sz="1400" dirty="0">
                <a:effectLst/>
                <a:latin typeface="Arial" panose="020B0604020202020204" pitchFamily="34" charset="0"/>
                <a:ea typeface="Times New Roman" panose="02020603050405020304" pitchFamily="18" charset="0"/>
              </a:rPr>
              <a:t> para fortalecer la cultura de prevención de siniestros viales.</a:t>
            </a:r>
            <a:endParaRPr lang="es-CO" sz="1400" dirty="0">
              <a:effectLst/>
              <a:latin typeface="Times New Roman" panose="02020603050405020304" pitchFamily="18" charset="0"/>
              <a:ea typeface="Times New Roman" panose="02020603050405020304" pitchFamily="18" charset="0"/>
            </a:endParaRPr>
          </a:p>
          <a:p>
            <a:endParaRPr lang="es-CO" dirty="0"/>
          </a:p>
        </p:txBody>
      </p:sp>
      <p:sp>
        <p:nvSpPr>
          <p:cNvPr id="9" name="Rectángulo 8">
            <a:extLst>
              <a:ext uri="{FF2B5EF4-FFF2-40B4-BE49-F238E27FC236}">
                <a16:creationId xmlns:a16="http://schemas.microsoft.com/office/drawing/2014/main" id="{0F4B6CF0-6B08-4986-A9C0-0483170CF602}"/>
              </a:ext>
            </a:extLst>
          </p:cNvPr>
          <p:cNvSpPr/>
          <p:nvPr/>
        </p:nvSpPr>
        <p:spPr>
          <a:xfrm>
            <a:off x="1254931" y="6245807"/>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5EE03861-A8E2-4854-9693-8961B866BEA0}"/>
              </a:ext>
            </a:extLst>
          </p:cNvPr>
          <p:cNvSpPr/>
          <p:nvPr/>
        </p:nvSpPr>
        <p:spPr>
          <a:xfrm>
            <a:off x="1342083" y="5769387"/>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328672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A030E0E-3D6A-4EA4-8B50-2DA0E9F083DB}"/>
              </a:ext>
            </a:extLst>
          </p:cNvPr>
          <p:cNvSpPr txBox="1"/>
          <p:nvPr/>
        </p:nvSpPr>
        <p:spPr>
          <a:xfrm>
            <a:off x="967410" y="1862653"/>
            <a:ext cx="6891130" cy="3970318"/>
          </a:xfrm>
          <a:prstGeom prst="rect">
            <a:avLst/>
          </a:prstGeom>
          <a:noFill/>
        </p:spPr>
        <p:txBody>
          <a:bodyPr wrap="square">
            <a:spAutoFit/>
          </a:bodyPr>
          <a:lstStyle/>
          <a:p>
            <a:pPr algn="just"/>
            <a:r>
              <a:rPr lang="es-ES" b="1" dirty="0">
                <a:latin typeface="Arial" panose="020B0604020202020204" pitchFamily="34" charset="0"/>
                <a:cs typeface="Arial" panose="020B0604020202020204" pitchFamily="34" charset="0"/>
              </a:rPr>
              <a:t>Decreto 1072 de 2015 artículo 2.2.4.6.10: Los trabajadores, de Conformidad con la normatividad vigente, tendrán, entre otras, las siguientes responsabilidades: </a:t>
            </a:r>
          </a:p>
          <a:p>
            <a:pPr algn="just"/>
            <a:endParaRPr lang="es-ES" dirty="0">
              <a:latin typeface="Arial" panose="020B0604020202020204" pitchFamily="34" charset="0"/>
              <a:cs typeface="Arial" panose="020B0604020202020204" pitchFamily="34" charset="0"/>
            </a:endParaRPr>
          </a:p>
          <a:p>
            <a:pPr marL="342900" indent="-342900" algn="just">
              <a:buAutoNum type="arabicPeriod"/>
            </a:pPr>
            <a:r>
              <a:rPr lang="es-ES" dirty="0">
                <a:latin typeface="Arial" panose="020B0604020202020204" pitchFamily="34" charset="0"/>
                <a:cs typeface="Arial" panose="020B0604020202020204" pitchFamily="34" charset="0"/>
              </a:rPr>
              <a:t>Procurar el cuidado integral de su salud. </a:t>
            </a:r>
          </a:p>
          <a:p>
            <a:pPr marL="342900" indent="-342900" algn="just">
              <a:buAutoNum type="arabicPeriod"/>
            </a:pPr>
            <a:r>
              <a:rPr lang="es-ES" dirty="0">
                <a:latin typeface="Arial" panose="020B0604020202020204" pitchFamily="34" charset="0"/>
                <a:cs typeface="Arial" panose="020B0604020202020204" pitchFamily="34" charset="0"/>
              </a:rPr>
              <a:t>Suministrar información clara, veraz y completa sobre su estado de salud. </a:t>
            </a:r>
          </a:p>
          <a:p>
            <a:pPr marL="342900" indent="-342900" algn="just">
              <a:buAutoNum type="arabicPeriod"/>
            </a:pPr>
            <a:r>
              <a:rPr lang="es-ES" dirty="0">
                <a:latin typeface="Arial" panose="020B0604020202020204" pitchFamily="34" charset="0"/>
                <a:cs typeface="Arial" panose="020B0604020202020204" pitchFamily="34" charset="0"/>
              </a:rPr>
              <a:t>Cumplir las normas reglamentos e instrucciones del sistema de seguridad y salud en el trabajo de toda la empresa. </a:t>
            </a:r>
          </a:p>
          <a:p>
            <a:pPr algn="just"/>
            <a:r>
              <a:rPr lang="es-ES" dirty="0">
                <a:latin typeface="Arial" panose="020B0604020202020204" pitchFamily="34" charset="0"/>
                <a:cs typeface="Arial" panose="020B0604020202020204" pitchFamily="34" charset="0"/>
              </a:rPr>
              <a:t>4. Informar al empleador o contratante sobre los peligros y</a:t>
            </a:r>
          </a:p>
          <a:p>
            <a:pPr algn="just"/>
            <a:r>
              <a:rPr lang="es-ES" dirty="0">
                <a:latin typeface="Arial" panose="020B0604020202020204" pitchFamily="34" charset="0"/>
                <a:cs typeface="Arial" panose="020B0604020202020204" pitchFamily="34" charset="0"/>
              </a:rPr>
              <a:t>5. Participar en las capacitaciones de SG.SST establecidas en el plan de capacitación.</a:t>
            </a:r>
          </a:p>
          <a:p>
            <a:pPr algn="just"/>
            <a:r>
              <a:rPr lang="es-ES" dirty="0">
                <a:latin typeface="Arial" panose="020B0604020202020204" pitchFamily="34" charset="0"/>
                <a:cs typeface="Arial" panose="020B0604020202020204" pitchFamily="34" charset="0"/>
              </a:rPr>
              <a:t>6. Participar y contribuir en el cumplimiento de los objetivos del SG-SST</a:t>
            </a:r>
            <a:endParaRPr lang="es-CO"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A900A4E0-B269-4230-91EA-DBC2C51F5BD6}"/>
              </a:ext>
            </a:extLst>
          </p:cNvPr>
          <p:cNvSpPr txBox="1"/>
          <p:nvPr/>
        </p:nvSpPr>
        <p:spPr>
          <a:xfrm>
            <a:off x="2491409" y="609530"/>
            <a:ext cx="7209182" cy="830997"/>
          </a:xfrm>
          <a:prstGeom prst="rect">
            <a:avLst/>
          </a:prstGeom>
          <a:noFill/>
        </p:spPr>
        <p:txBody>
          <a:bodyPr wrap="square" rtlCol="0">
            <a:spAutoFit/>
          </a:bodyPr>
          <a:lstStyle/>
          <a:p>
            <a:pPr algn="ctr"/>
            <a:r>
              <a:rPr lang="es-CO"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RESPONSABILIDADES DE LOS TRABAJADORES EN SST </a:t>
            </a:r>
          </a:p>
        </p:txBody>
      </p:sp>
      <p:pic>
        <p:nvPicPr>
          <p:cNvPr id="4098" name="Picture 2" descr="SST | Mind Map">
            <a:extLst>
              <a:ext uri="{FF2B5EF4-FFF2-40B4-BE49-F238E27FC236}">
                <a16:creationId xmlns:a16="http://schemas.microsoft.com/office/drawing/2014/main" id="{AC639891-8AE8-4756-9637-11530ABA3B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6348" y="1970029"/>
            <a:ext cx="3682762" cy="3862941"/>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822720D7-5D6F-46E8-86CC-FA4067EC299B}"/>
              </a:ext>
            </a:extLst>
          </p:cNvPr>
          <p:cNvSpPr/>
          <p:nvPr/>
        </p:nvSpPr>
        <p:spPr>
          <a:xfrm>
            <a:off x="1254931" y="6245807"/>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E26A8A36-BE03-418C-80D0-491FF2B9A73D}"/>
              </a:ext>
            </a:extLst>
          </p:cNvPr>
          <p:cNvSpPr/>
          <p:nvPr/>
        </p:nvSpPr>
        <p:spPr>
          <a:xfrm>
            <a:off x="1342083" y="5769387"/>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734187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8CFE340-B080-4F8D-8683-97383B43F4DC}"/>
              </a:ext>
            </a:extLst>
          </p:cNvPr>
          <p:cNvSpPr>
            <a:spLocks noGrp="1"/>
          </p:cNvSpPr>
          <p:nvPr>
            <p:ph type="ctrTitle"/>
          </p:nvPr>
        </p:nvSpPr>
        <p:spPr>
          <a:xfrm>
            <a:off x="1325217" y="1122363"/>
            <a:ext cx="9342783" cy="3105080"/>
          </a:xfrm>
          <a:noFill/>
        </p:spPr>
        <p:txBody>
          <a:bodyPr/>
          <a:lstStyle/>
          <a:p>
            <a:r>
              <a:rPr lang="es-CO"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IDENTIFICACION DE RIESGOS Y PELIGROS </a:t>
            </a:r>
          </a:p>
        </p:txBody>
      </p:sp>
      <p:sp>
        <p:nvSpPr>
          <p:cNvPr id="4" name="Rectángulo 3">
            <a:extLst>
              <a:ext uri="{FF2B5EF4-FFF2-40B4-BE49-F238E27FC236}">
                <a16:creationId xmlns:a16="http://schemas.microsoft.com/office/drawing/2014/main" id="{8F4CC9E6-9E28-49CC-8F58-FC95C2AAB6D3}"/>
              </a:ext>
            </a:extLst>
          </p:cNvPr>
          <p:cNvSpPr/>
          <p:nvPr/>
        </p:nvSpPr>
        <p:spPr>
          <a:xfrm>
            <a:off x="1254931" y="6245807"/>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a:extLst>
              <a:ext uri="{FF2B5EF4-FFF2-40B4-BE49-F238E27FC236}">
                <a16:creationId xmlns:a16="http://schemas.microsoft.com/office/drawing/2014/main" id="{81BBD111-74D9-463C-B22F-7275AF2E651B}"/>
              </a:ext>
            </a:extLst>
          </p:cNvPr>
          <p:cNvSpPr/>
          <p:nvPr/>
        </p:nvSpPr>
        <p:spPr>
          <a:xfrm>
            <a:off x="1342083" y="5769387"/>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16525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051FFD-1D1A-44A1-A9B5-B3937F982C98}"/>
              </a:ext>
            </a:extLst>
          </p:cNvPr>
          <p:cNvSpPr>
            <a:spLocks noGrp="1"/>
          </p:cNvSpPr>
          <p:nvPr>
            <p:ph type="title"/>
          </p:nvPr>
        </p:nvSpPr>
        <p:spPr>
          <a:xfrm>
            <a:off x="838200" y="365125"/>
            <a:ext cx="10515600" cy="840823"/>
          </a:xfrm>
        </p:spPr>
        <p:txBody>
          <a:bodyPr/>
          <a:lstStyle/>
          <a:p>
            <a:pPr algn="ctr"/>
            <a:r>
              <a:rPr lang="es-CO" b="1" dirty="0">
                <a:solidFill>
                  <a:schemeClr val="tx1"/>
                </a:solidFill>
                <a:effectLst>
                  <a:outerShdw blurRad="38100" dist="38100" dir="2700000" algn="tl">
                    <a:srgbClr val="000000">
                      <a:alpha val="43137"/>
                    </a:srgbClr>
                  </a:outerShdw>
                </a:effectLst>
                <a:latin typeface="Arial Black" panose="020B0A04020102020204" pitchFamily="34" charset="0"/>
              </a:rPr>
              <a:t>PELIGRO VS RIESGO </a:t>
            </a:r>
          </a:p>
        </p:txBody>
      </p:sp>
      <p:sp>
        <p:nvSpPr>
          <p:cNvPr id="4" name="Rectángulo: esquinas redondeadas 3">
            <a:extLst>
              <a:ext uri="{FF2B5EF4-FFF2-40B4-BE49-F238E27FC236}">
                <a16:creationId xmlns:a16="http://schemas.microsoft.com/office/drawing/2014/main" id="{52FDF1E2-0584-4516-BE77-62936693A349}"/>
              </a:ext>
            </a:extLst>
          </p:cNvPr>
          <p:cNvSpPr/>
          <p:nvPr/>
        </p:nvSpPr>
        <p:spPr>
          <a:xfrm>
            <a:off x="838200" y="1711602"/>
            <a:ext cx="2951922" cy="28492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PELIGRO </a:t>
            </a:r>
          </a:p>
          <a:p>
            <a:pPr algn="ctr"/>
            <a:endParaRPr lang="es-ES" dirty="0">
              <a:solidFill>
                <a:schemeClr val="tx1"/>
              </a:solidFill>
            </a:endParaRPr>
          </a:p>
          <a:p>
            <a:pPr algn="ctr"/>
            <a:r>
              <a:rPr lang="es-ES" dirty="0">
                <a:solidFill>
                  <a:schemeClr val="tx1"/>
                </a:solidFill>
              </a:rPr>
              <a:t>Fuente o situación con potencial de daño en términos de enfermedad o lesión a las personas o una combinación de estos.</a:t>
            </a:r>
            <a:endParaRPr lang="es-CO" dirty="0">
              <a:solidFill>
                <a:schemeClr val="tx1"/>
              </a:solidFill>
            </a:endParaRPr>
          </a:p>
        </p:txBody>
      </p:sp>
      <p:sp>
        <p:nvSpPr>
          <p:cNvPr id="6" name="Rectángulo: esquinas redondeadas 5">
            <a:extLst>
              <a:ext uri="{FF2B5EF4-FFF2-40B4-BE49-F238E27FC236}">
                <a16:creationId xmlns:a16="http://schemas.microsoft.com/office/drawing/2014/main" id="{B2273370-69DD-4746-9B8A-3021C3D2A5A8}"/>
              </a:ext>
            </a:extLst>
          </p:cNvPr>
          <p:cNvSpPr/>
          <p:nvPr/>
        </p:nvSpPr>
        <p:spPr>
          <a:xfrm>
            <a:off x="7629942" y="1711602"/>
            <a:ext cx="2782956" cy="29843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RIESGO</a:t>
            </a:r>
          </a:p>
          <a:p>
            <a:pPr algn="ctr"/>
            <a:endParaRPr lang="es-E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ES" dirty="0">
                <a:solidFill>
                  <a:schemeClr val="tx1"/>
                </a:solidFill>
              </a:rPr>
              <a:t>probabilidad de que ocurra un evento o exposición peligrosa y la severidad de lesión o enfermedad que puede ser causado por el evento o exposición.</a:t>
            </a:r>
          </a:p>
        </p:txBody>
      </p:sp>
      <p:pic>
        <p:nvPicPr>
          <p:cNvPr id="1026" name="Picture 2" descr="Matsso Ecuador - ⚠️DIFERENCIA ENTRE PELIGRO Y RIESGO 🤕 En... | Facebook">
            <a:extLst>
              <a:ext uri="{FF2B5EF4-FFF2-40B4-BE49-F238E27FC236}">
                <a16:creationId xmlns:a16="http://schemas.microsoft.com/office/drawing/2014/main" id="{F7F640EB-B0E4-407C-83B2-3F6B7A4D2A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205"/>
          <a:stretch/>
        </p:blipFill>
        <p:spPr bwMode="auto">
          <a:xfrm>
            <a:off x="4041914" y="3271319"/>
            <a:ext cx="3167270" cy="274961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64E29155-1CB0-42E0-BDBC-240645B6B592}"/>
              </a:ext>
            </a:extLst>
          </p:cNvPr>
          <p:cNvSpPr/>
          <p:nvPr/>
        </p:nvSpPr>
        <p:spPr>
          <a:xfrm>
            <a:off x="1254931" y="6245807"/>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36A741D9-8968-4D09-8FA3-55D27A994228}"/>
              </a:ext>
            </a:extLst>
          </p:cNvPr>
          <p:cNvSpPr/>
          <p:nvPr/>
        </p:nvSpPr>
        <p:spPr>
          <a:xfrm>
            <a:off x="1342083" y="5769387"/>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2598740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10B6B7FC-4F82-44F8-9774-7317BF9EF870}"/>
              </a:ext>
            </a:extLst>
          </p:cNvPr>
          <p:cNvSpPr/>
          <p:nvPr/>
        </p:nvSpPr>
        <p:spPr>
          <a:xfrm>
            <a:off x="1342083" y="5769387"/>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5AA3C1C3-3E2D-4DA5-A60A-939B15C0F421}"/>
              </a:ext>
            </a:extLst>
          </p:cNvPr>
          <p:cNvSpPr>
            <a:spLocks noGrp="1"/>
          </p:cNvSpPr>
          <p:nvPr>
            <p:ph type="title"/>
          </p:nvPr>
        </p:nvSpPr>
        <p:spPr/>
        <p:txBody>
          <a:bodyPr/>
          <a:lstStyle/>
          <a:p>
            <a:pPr algn="ctr"/>
            <a:r>
              <a:rPr lang="es-CO" b="1" dirty="0">
                <a:solidFill>
                  <a:schemeClr val="tx1"/>
                </a:solidFill>
                <a:effectLst>
                  <a:outerShdw blurRad="38100" dist="38100" dir="2700000" algn="tl">
                    <a:srgbClr val="000000">
                      <a:alpha val="43137"/>
                    </a:srgbClr>
                  </a:outerShdw>
                </a:effectLst>
                <a:latin typeface="Arial Black" panose="020B0A04020102020204" pitchFamily="34" charset="0"/>
              </a:rPr>
              <a:t>CLASIFICACION PELIGROS</a:t>
            </a:r>
            <a:r>
              <a:rPr lang="es-CO" dirty="0">
                <a:solidFill>
                  <a:schemeClr val="tx1"/>
                </a:solidFill>
              </a:rPr>
              <a:t> </a:t>
            </a:r>
          </a:p>
        </p:txBody>
      </p:sp>
      <p:pic>
        <p:nvPicPr>
          <p:cNvPr id="5" name="Marcador de contenido 4">
            <a:extLst>
              <a:ext uri="{FF2B5EF4-FFF2-40B4-BE49-F238E27FC236}">
                <a16:creationId xmlns:a16="http://schemas.microsoft.com/office/drawing/2014/main" id="{2FA419F4-BFBC-4F34-BF6F-9CC9B5E0658C}"/>
              </a:ext>
            </a:extLst>
          </p:cNvPr>
          <p:cNvPicPr>
            <a:picLocks noGrp="1" noChangeAspect="1"/>
          </p:cNvPicPr>
          <p:nvPr>
            <p:ph idx="1"/>
          </p:nvPr>
        </p:nvPicPr>
        <p:blipFill>
          <a:blip r:embed="rId2"/>
          <a:stretch>
            <a:fillRect/>
          </a:stretch>
        </p:blipFill>
        <p:spPr>
          <a:xfrm>
            <a:off x="330288" y="2053845"/>
            <a:ext cx="11531423" cy="4157844"/>
          </a:xfrm>
          <a:prstGeom prst="rect">
            <a:avLst/>
          </a:prstGeom>
          <a:ln>
            <a:noFill/>
          </a:ln>
          <a:effectLst>
            <a:softEdge rad="112500"/>
          </a:effectLst>
        </p:spPr>
      </p:pic>
      <p:sp>
        <p:nvSpPr>
          <p:cNvPr id="4" name="Rectángulo 3">
            <a:extLst>
              <a:ext uri="{FF2B5EF4-FFF2-40B4-BE49-F238E27FC236}">
                <a16:creationId xmlns:a16="http://schemas.microsoft.com/office/drawing/2014/main" id="{10026173-68FC-453A-9407-23F2A013F22F}"/>
              </a:ext>
            </a:extLst>
          </p:cNvPr>
          <p:cNvSpPr/>
          <p:nvPr/>
        </p:nvSpPr>
        <p:spPr>
          <a:xfrm>
            <a:off x="1254931" y="6245807"/>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8099661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E06002-996D-44F0-88F9-6CA6C1B7A929}"/>
              </a:ext>
            </a:extLst>
          </p:cNvPr>
          <p:cNvSpPr>
            <a:spLocks noGrp="1"/>
          </p:cNvSpPr>
          <p:nvPr>
            <p:ph type="title"/>
          </p:nvPr>
        </p:nvSpPr>
        <p:spPr>
          <a:xfrm>
            <a:off x="839788" y="457200"/>
            <a:ext cx="9669186" cy="748748"/>
          </a:xfrm>
          <a:noFill/>
        </p:spPr>
        <p:txBody>
          <a:bodyPr/>
          <a:lstStyle/>
          <a:p>
            <a:pPr algn="ctr"/>
            <a:r>
              <a:rPr lang="es-CO" dirty="0">
                <a:solidFill>
                  <a:schemeClr val="tx1"/>
                </a:solidFill>
              </a:rPr>
              <a:t> </a:t>
            </a:r>
            <a:r>
              <a:rPr lang="es-CO" b="1" dirty="0">
                <a:solidFill>
                  <a:schemeClr val="tx1"/>
                </a:solidFill>
                <a:effectLst>
                  <a:outerShdw blurRad="38100" dist="38100" dir="2700000" algn="tl">
                    <a:srgbClr val="000000">
                      <a:alpha val="43137"/>
                    </a:srgbClr>
                  </a:outerShdw>
                </a:effectLst>
                <a:latin typeface="Arial Black" panose="020B0A04020102020204" pitchFamily="34" charset="0"/>
              </a:rPr>
              <a:t>ACCIDENTE E INCIDENTE DE TRABAJO </a:t>
            </a:r>
          </a:p>
        </p:txBody>
      </p:sp>
      <p:pic>
        <p:nvPicPr>
          <p:cNvPr id="2050" name="Picture 2">
            <a:extLst>
              <a:ext uri="{FF2B5EF4-FFF2-40B4-BE49-F238E27FC236}">
                <a16:creationId xmlns:a16="http://schemas.microsoft.com/office/drawing/2014/main" id="{40922B33-71F6-4557-9879-FF30449F123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605670" y="1677193"/>
            <a:ext cx="4903304" cy="3530911"/>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texto 3">
            <a:extLst>
              <a:ext uri="{FF2B5EF4-FFF2-40B4-BE49-F238E27FC236}">
                <a16:creationId xmlns:a16="http://schemas.microsoft.com/office/drawing/2014/main" id="{8C6D0EBB-297F-4ABE-B9D1-BAF8104721DC}"/>
              </a:ext>
            </a:extLst>
          </p:cNvPr>
          <p:cNvSpPr>
            <a:spLocks noGrp="1"/>
          </p:cNvSpPr>
          <p:nvPr>
            <p:ph type="body" sz="half" idx="2"/>
          </p:nvPr>
        </p:nvSpPr>
        <p:spPr/>
        <p:txBody>
          <a:bodyPr/>
          <a:lstStyle/>
          <a:p>
            <a:pPr algn="just"/>
            <a:r>
              <a:rPr lang="es-CO" b="1" dirty="0"/>
              <a:t>ACCIDENTE DE TRABAJO:  </a:t>
            </a:r>
            <a:r>
              <a:rPr lang="es-CO" dirty="0"/>
              <a:t>todo suceso repentido que sobrevenga por causa o con ocasión del trabajo y que produzca en el trabajador una lesión orgánica, una perturbación funcional o psiquiátrica, una invalidez o la muerte.</a:t>
            </a:r>
          </a:p>
          <a:p>
            <a:pPr algn="just"/>
            <a:endParaRPr lang="es-CO" dirty="0"/>
          </a:p>
          <a:p>
            <a:pPr algn="just"/>
            <a:r>
              <a:rPr lang="es-CO" b="1" dirty="0"/>
              <a:t>INCIDENTE: </a:t>
            </a:r>
            <a:r>
              <a:rPr lang="es-CO" dirty="0"/>
              <a:t>suceso acontecido en el curso del trabajo o en relación con este, que tuvo el potencial de ser un accidente en el que hubo personas involucradas sin que sufrieran lesiones o se presentaran daños a la propiedad y/o perdidas en los procesos. </a:t>
            </a:r>
          </a:p>
        </p:txBody>
      </p:sp>
      <p:sp>
        <p:nvSpPr>
          <p:cNvPr id="5" name="Rectángulo 4">
            <a:extLst>
              <a:ext uri="{FF2B5EF4-FFF2-40B4-BE49-F238E27FC236}">
                <a16:creationId xmlns:a16="http://schemas.microsoft.com/office/drawing/2014/main" id="{41F28DC2-077D-4EB4-A48D-EC515BC9E6DD}"/>
              </a:ext>
            </a:extLst>
          </p:cNvPr>
          <p:cNvSpPr/>
          <p:nvPr/>
        </p:nvSpPr>
        <p:spPr>
          <a:xfrm>
            <a:off x="1254931" y="6245807"/>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F9C21D16-C143-4962-869F-7592119FD629}"/>
              </a:ext>
            </a:extLst>
          </p:cNvPr>
          <p:cNvSpPr/>
          <p:nvPr/>
        </p:nvSpPr>
        <p:spPr>
          <a:xfrm>
            <a:off x="1342083" y="5769387"/>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445705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631301-167A-4525-BB2C-253D2AA9786B}"/>
              </a:ext>
            </a:extLst>
          </p:cNvPr>
          <p:cNvSpPr>
            <a:spLocks noGrp="1"/>
          </p:cNvSpPr>
          <p:nvPr>
            <p:ph type="ctrTitle"/>
          </p:nvPr>
        </p:nvSpPr>
        <p:spPr>
          <a:xfrm>
            <a:off x="734290" y="0"/>
            <a:ext cx="9660835" cy="1355794"/>
          </a:xfrm>
          <a:noFill/>
        </p:spPr>
        <p:txBody>
          <a:bodyPr>
            <a:normAutofit/>
          </a:bodyPr>
          <a:lstStyle/>
          <a:p>
            <a:r>
              <a:rPr lang="es-CO" b="1" dirty="0">
                <a:solidFill>
                  <a:schemeClr val="tx1"/>
                </a:solidFill>
                <a:latin typeface="Arial Black" panose="020B0A04020102020204" pitchFamily="34" charset="0"/>
              </a:rPr>
              <a:t>ENFERMEDAD LABORAL </a:t>
            </a:r>
          </a:p>
        </p:txBody>
      </p:sp>
      <p:sp>
        <p:nvSpPr>
          <p:cNvPr id="3" name="Subtítulo 2">
            <a:extLst>
              <a:ext uri="{FF2B5EF4-FFF2-40B4-BE49-F238E27FC236}">
                <a16:creationId xmlns:a16="http://schemas.microsoft.com/office/drawing/2014/main" id="{E5F4D5E8-3265-4CCF-A8CF-354CEF96BFD3}"/>
              </a:ext>
            </a:extLst>
          </p:cNvPr>
          <p:cNvSpPr>
            <a:spLocks noGrp="1"/>
          </p:cNvSpPr>
          <p:nvPr>
            <p:ph type="subTitle" idx="1"/>
          </p:nvPr>
        </p:nvSpPr>
        <p:spPr>
          <a:xfrm>
            <a:off x="1596887" y="2128597"/>
            <a:ext cx="9144000" cy="1655762"/>
          </a:xfrm>
        </p:spPr>
        <p:txBody>
          <a:bodyPr/>
          <a:lstStyle/>
          <a:p>
            <a:r>
              <a:rPr lang="es-ES" b="0" i="0" dirty="0">
                <a:effectLst/>
                <a:latin typeface="WorkSans-Regular"/>
              </a:rPr>
              <a:t>la contraída como resultado de la exposición a factores de riesgo inherentes a la actividad laboral o del medio en el que el trabajador se ha visto obligado a trabajar.</a:t>
            </a:r>
            <a:endParaRPr lang="es-CO" dirty="0"/>
          </a:p>
        </p:txBody>
      </p:sp>
      <p:pic>
        <p:nvPicPr>
          <p:cNvPr id="3074" name="Picture 2" descr="Enfermedades laborales">
            <a:extLst>
              <a:ext uri="{FF2B5EF4-FFF2-40B4-BE49-F238E27FC236}">
                <a16:creationId xmlns:a16="http://schemas.microsoft.com/office/drawing/2014/main" id="{C74EEF76-2D94-415C-95AA-6660BD586F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709"/>
          <a:stretch/>
        </p:blipFill>
        <p:spPr bwMode="auto">
          <a:xfrm>
            <a:off x="2632364" y="3428999"/>
            <a:ext cx="5929745" cy="3268795"/>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D663E7AA-E8AB-4FDB-A359-2288DC49648A}"/>
              </a:ext>
            </a:extLst>
          </p:cNvPr>
          <p:cNvSpPr/>
          <p:nvPr/>
        </p:nvSpPr>
        <p:spPr>
          <a:xfrm>
            <a:off x="1254931" y="6245807"/>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CD5C821A-2AD5-43C8-9AE3-9A56C1D87657}"/>
              </a:ext>
            </a:extLst>
          </p:cNvPr>
          <p:cNvSpPr/>
          <p:nvPr/>
        </p:nvSpPr>
        <p:spPr>
          <a:xfrm>
            <a:off x="1342083" y="5769387"/>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556816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E36EDDC-E223-4707-A1CC-2349C1F97176}"/>
              </a:ext>
            </a:extLst>
          </p:cNvPr>
          <p:cNvSpPr/>
          <p:nvPr/>
        </p:nvSpPr>
        <p:spPr>
          <a:xfrm>
            <a:off x="1342083" y="5769387"/>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3AC90C0C-CAF9-42AB-83D5-723D37AC0916}"/>
              </a:ext>
            </a:extLst>
          </p:cNvPr>
          <p:cNvSpPr>
            <a:spLocks noGrp="1"/>
          </p:cNvSpPr>
          <p:nvPr>
            <p:ph type="title"/>
          </p:nvPr>
        </p:nvSpPr>
        <p:spPr>
          <a:noFill/>
        </p:spPr>
        <p:txBody>
          <a:bodyPr/>
          <a:lstStyle/>
          <a:p>
            <a:pPr algn="ctr"/>
            <a:r>
              <a:rPr lang="es-CO" b="1" dirty="0">
                <a:solidFill>
                  <a:schemeClr val="tx1"/>
                </a:solidFill>
                <a:latin typeface="Arial Black" panose="020B0A04020102020204" pitchFamily="34" charset="0"/>
                <a:cs typeface="Arial" panose="020B0604020202020204" pitchFamily="34" charset="0"/>
              </a:rPr>
              <a:t>QUE HACER EN CASO DE UN ACCIDENTE DE TRABAJO </a:t>
            </a:r>
          </a:p>
        </p:txBody>
      </p:sp>
      <p:pic>
        <p:nvPicPr>
          <p:cNvPr id="17" name="Marcador de contenido 16">
            <a:extLst>
              <a:ext uri="{FF2B5EF4-FFF2-40B4-BE49-F238E27FC236}">
                <a16:creationId xmlns:a16="http://schemas.microsoft.com/office/drawing/2014/main" id="{BEFBA859-4152-4CE1-BD94-0AFE7B1B7D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2783" y="1703940"/>
            <a:ext cx="8428382" cy="4683608"/>
          </a:xfrm>
        </p:spPr>
      </p:pic>
      <p:sp>
        <p:nvSpPr>
          <p:cNvPr id="4" name="Rectángulo 3">
            <a:extLst>
              <a:ext uri="{FF2B5EF4-FFF2-40B4-BE49-F238E27FC236}">
                <a16:creationId xmlns:a16="http://schemas.microsoft.com/office/drawing/2014/main" id="{72FD178E-A6EB-4EDB-9A82-37C7B8B9E031}"/>
              </a:ext>
            </a:extLst>
          </p:cNvPr>
          <p:cNvSpPr/>
          <p:nvPr/>
        </p:nvSpPr>
        <p:spPr>
          <a:xfrm>
            <a:off x="1254931" y="6245807"/>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68433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315E9-E740-C2C3-3F3F-B6C4892FABF5}"/>
            </a:ext>
          </a:extLst>
        </p:cNvPr>
        <p:cNvGrpSpPr/>
        <p:nvPr/>
      </p:nvGrpSpPr>
      <p:grpSpPr>
        <a:xfrm>
          <a:off x="0" y="0"/>
          <a:ext cx="0" cy="0"/>
          <a:chOff x="0" y="0"/>
          <a:chExt cx="0" cy="0"/>
        </a:xfrm>
      </p:grpSpPr>
      <p:sp>
        <p:nvSpPr>
          <p:cNvPr id="18" name="CuadroTexto 17">
            <a:extLst>
              <a:ext uri="{FF2B5EF4-FFF2-40B4-BE49-F238E27FC236}">
                <a16:creationId xmlns:a16="http://schemas.microsoft.com/office/drawing/2014/main" id="{C8EFE234-050D-60ED-F3F9-E6B0E922AC1F}"/>
              </a:ext>
            </a:extLst>
          </p:cNvPr>
          <p:cNvSpPr txBox="1"/>
          <p:nvPr/>
        </p:nvSpPr>
        <p:spPr>
          <a:xfrm>
            <a:off x="1842235" y="2084715"/>
            <a:ext cx="3597773" cy="578882"/>
          </a:xfrm>
          <a:prstGeom prst="roundRect">
            <a:avLst/>
          </a:prstGeom>
          <a:solidFill>
            <a:schemeClr val="accent1">
              <a:lumMod val="60000"/>
              <a:lumOff val="40000"/>
            </a:schemeClr>
          </a:solidFill>
        </p:spPr>
        <p:txBody>
          <a:bodyPr wrap="square" rtlCol="0">
            <a:spAutoFit/>
          </a:bodyPr>
          <a:lstStyle/>
          <a:p>
            <a:pPr algn="ctr"/>
            <a:r>
              <a:rPr lang="es-CO" sz="2800" dirty="0"/>
              <a:t>Gerencia General</a:t>
            </a:r>
            <a:endParaRPr lang="es-CO" sz="2800" b="1" dirty="0">
              <a:solidFill>
                <a:schemeClr val="accent4"/>
              </a:solidFill>
              <a:latin typeface="Arial" panose="020B0604020202020204" pitchFamily="34" charset="0"/>
              <a:cs typeface="Arial" panose="020B0604020202020204" pitchFamily="34" charset="0"/>
            </a:endParaRPr>
          </a:p>
        </p:txBody>
      </p:sp>
      <p:sp>
        <p:nvSpPr>
          <p:cNvPr id="19" name="CuadroTexto 18">
            <a:extLst>
              <a:ext uri="{FF2B5EF4-FFF2-40B4-BE49-F238E27FC236}">
                <a16:creationId xmlns:a16="http://schemas.microsoft.com/office/drawing/2014/main" id="{98B9D4F4-6663-796A-951F-7DF68930350F}"/>
              </a:ext>
            </a:extLst>
          </p:cNvPr>
          <p:cNvSpPr txBox="1"/>
          <p:nvPr/>
        </p:nvSpPr>
        <p:spPr>
          <a:xfrm>
            <a:off x="1973846" y="5346879"/>
            <a:ext cx="3597773" cy="578882"/>
          </a:xfrm>
          <a:prstGeom prst="roundRect">
            <a:avLst/>
          </a:prstGeom>
          <a:solidFill>
            <a:schemeClr val="accent1">
              <a:lumMod val="60000"/>
              <a:lumOff val="40000"/>
            </a:schemeClr>
          </a:solidFill>
        </p:spPr>
        <p:txBody>
          <a:bodyPr wrap="square" rtlCol="0">
            <a:spAutoFit/>
          </a:bodyPr>
          <a:lstStyle/>
          <a:p>
            <a:pPr algn="ctr"/>
            <a:r>
              <a:rPr lang="es-CO" sz="2800" dirty="0"/>
              <a:t>Control Interno</a:t>
            </a:r>
            <a:endParaRPr lang="es-CO" sz="2800" b="1" dirty="0">
              <a:solidFill>
                <a:schemeClr val="accent4"/>
              </a:solidFill>
              <a:latin typeface="Arial" panose="020B0604020202020204" pitchFamily="34" charset="0"/>
              <a:cs typeface="Arial" panose="020B0604020202020204" pitchFamily="34" charset="0"/>
            </a:endParaRPr>
          </a:p>
        </p:txBody>
      </p:sp>
      <p:sp>
        <p:nvSpPr>
          <p:cNvPr id="21" name="CuadroTexto 20">
            <a:extLst>
              <a:ext uri="{FF2B5EF4-FFF2-40B4-BE49-F238E27FC236}">
                <a16:creationId xmlns:a16="http://schemas.microsoft.com/office/drawing/2014/main" id="{02E4479C-45E3-C06A-C09C-11FC816140BE}"/>
              </a:ext>
            </a:extLst>
          </p:cNvPr>
          <p:cNvSpPr txBox="1"/>
          <p:nvPr/>
        </p:nvSpPr>
        <p:spPr>
          <a:xfrm>
            <a:off x="1865239" y="4118115"/>
            <a:ext cx="3597773" cy="578882"/>
          </a:xfrm>
          <a:prstGeom prst="roundRect">
            <a:avLst/>
          </a:prstGeom>
          <a:solidFill>
            <a:schemeClr val="accent1">
              <a:lumMod val="60000"/>
              <a:lumOff val="40000"/>
            </a:schemeClr>
          </a:solidFill>
        </p:spPr>
        <p:txBody>
          <a:bodyPr wrap="square" rtlCol="0">
            <a:spAutoFit/>
          </a:bodyPr>
          <a:lstStyle/>
          <a:p>
            <a:pPr algn="ctr"/>
            <a:r>
              <a:rPr lang="es-CO" sz="2800" dirty="0"/>
              <a:t>Jurídica </a:t>
            </a:r>
            <a:endParaRPr lang="es-CO" sz="2800" b="1" dirty="0">
              <a:solidFill>
                <a:schemeClr val="accent4"/>
              </a:solidFill>
              <a:latin typeface="Arial" panose="020B0604020202020204" pitchFamily="34" charset="0"/>
              <a:cs typeface="Arial" panose="020B0604020202020204" pitchFamily="34" charset="0"/>
            </a:endParaRPr>
          </a:p>
        </p:txBody>
      </p:sp>
      <p:sp>
        <p:nvSpPr>
          <p:cNvPr id="22" name="CuadroTexto 21">
            <a:extLst>
              <a:ext uri="{FF2B5EF4-FFF2-40B4-BE49-F238E27FC236}">
                <a16:creationId xmlns:a16="http://schemas.microsoft.com/office/drawing/2014/main" id="{2733E984-4F52-A2DB-3193-B762BAAFAF21}"/>
              </a:ext>
            </a:extLst>
          </p:cNvPr>
          <p:cNvSpPr txBox="1"/>
          <p:nvPr/>
        </p:nvSpPr>
        <p:spPr>
          <a:xfrm>
            <a:off x="1865239" y="3431908"/>
            <a:ext cx="3597773" cy="578882"/>
          </a:xfrm>
          <a:prstGeom prst="roundRect">
            <a:avLst/>
          </a:prstGeom>
          <a:solidFill>
            <a:schemeClr val="accent1">
              <a:lumMod val="60000"/>
              <a:lumOff val="40000"/>
            </a:schemeClr>
          </a:solidFill>
        </p:spPr>
        <p:txBody>
          <a:bodyPr wrap="square" rtlCol="0">
            <a:spAutoFit/>
          </a:bodyPr>
          <a:lstStyle/>
          <a:p>
            <a:pPr algn="ctr"/>
            <a:r>
              <a:rPr lang="es-CO" sz="2800" dirty="0"/>
              <a:t>Dirección Financiera</a:t>
            </a:r>
            <a:endParaRPr lang="es-CO" sz="2800" b="1" dirty="0">
              <a:solidFill>
                <a:schemeClr val="accent4"/>
              </a:solidFill>
              <a:latin typeface="Arial" panose="020B0604020202020204" pitchFamily="34" charset="0"/>
              <a:cs typeface="Arial" panose="020B0604020202020204" pitchFamily="34" charset="0"/>
            </a:endParaRPr>
          </a:p>
        </p:txBody>
      </p:sp>
      <p:sp>
        <p:nvSpPr>
          <p:cNvPr id="23" name="CuadroTexto 22">
            <a:extLst>
              <a:ext uri="{FF2B5EF4-FFF2-40B4-BE49-F238E27FC236}">
                <a16:creationId xmlns:a16="http://schemas.microsoft.com/office/drawing/2014/main" id="{F152A819-5427-ED65-E130-8CA93092D50B}"/>
              </a:ext>
            </a:extLst>
          </p:cNvPr>
          <p:cNvSpPr txBox="1"/>
          <p:nvPr/>
        </p:nvSpPr>
        <p:spPr>
          <a:xfrm>
            <a:off x="1833224" y="2763658"/>
            <a:ext cx="3597773" cy="578882"/>
          </a:xfrm>
          <a:prstGeom prst="roundRect">
            <a:avLst/>
          </a:prstGeom>
          <a:solidFill>
            <a:schemeClr val="accent1">
              <a:lumMod val="60000"/>
              <a:lumOff val="40000"/>
            </a:schemeClr>
          </a:solidFill>
        </p:spPr>
        <p:txBody>
          <a:bodyPr wrap="square" rtlCol="0">
            <a:spAutoFit/>
          </a:bodyPr>
          <a:lstStyle/>
          <a:p>
            <a:pPr algn="ctr"/>
            <a:r>
              <a:rPr lang="es-CO" sz="2800" dirty="0"/>
              <a:t>Dirección Técnica</a:t>
            </a:r>
            <a:endParaRPr lang="es-CO" sz="2800" b="1" dirty="0">
              <a:solidFill>
                <a:schemeClr val="accent4"/>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2D08FF90-B05F-6A72-0B1A-39945089F9EF}"/>
              </a:ext>
            </a:extLst>
          </p:cNvPr>
          <p:cNvSpPr txBox="1"/>
          <p:nvPr/>
        </p:nvSpPr>
        <p:spPr>
          <a:xfrm>
            <a:off x="1880001" y="2020661"/>
            <a:ext cx="3597773" cy="578882"/>
          </a:xfrm>
          <a:prstGeom prst="roundRect">
            <a:avLst/>
          </a:prstGeom>
          <a:solidFill>
            <a:srgbClr val="CEE8FA"/>
          </a:solidFill>
        </p:spPr>
        <p:txBody>
          <a:bodyPr wrap="square" rtlCol="0">
            <a:spAutoFit/>
          </a:bodyPr>
          <a:lstStyle/>
          <a:p>
            <a:pPr algn="ctr"/>
            <a:r>
              <a:rPr lang="es-CO" sz="2800" dirty="0"/>
              <a:t>Gerencia General</a:t>
            </a:r>
            <a:endParaRPr lang="es-CO" sz="2800" b="1" dirty="0">
              <a:solidFill>
                <a:schemeClr val="accent4"/>
              </a:solidFill>
              <a:latin typeface="Arial" panose="020B0604020202020204" pitchFamily="34" charset="0"/>
              <a:cs typeface="Arial" panose="020B0604020202020204" pitchFamily="34" charset="0"/>
            </a:endParaRPr>
          </a:p>
        </p:txBody>
      </p:sp>
      <p:sp>
        <p:nvSpPr>
          <p:cNvPr id="2" name="Título 1">
            <a:extLst>
              <a:ext uri="{FF2B5EF4-FFF2-40B4-BE49-F238E27FC236}">
                <a16:creationId xmlns:a16="http://schemas.microsoft.com/office/drawing/2014/main" id="{142DC974-1ED9-CE0D-5AD2-3588BB7745F8}"/>
              </a:ext>
            </a:extLst>
          </p:cNvPr>
          <p:cNvSpPr>
            <a:spLocks noGrp="1"/>
          </p:cNvSpPr>
          <p:nvPr>
            <p:ph type="title"/>
          </p:nvPr>
        </p:nvSpPr>
        <p:spPr>
          <a:xfrm>
            <a:off x="2143824" y="273780"/>
            <a:ext cx="9073243" cy="941161"/>
          </a:xfrm>
        </p:spPr>
        <p:txBody>
          <a:bodyPr/>
          <a:lstStyle/>
          <a:p>
            <a:pPr algn="r"/>
            <a:r>
              <a:rPr lang="es-ES" sz="2000" dirty="0"/>
              <a:t>				</a:t>
            </a:r>
            <a:endParaRPr lang="es-CO" sz="2000" dirty="0"/>
          </a:p>
        </p:txBody>
      </p:sp>
      <p:pic>
        <p:nvPicPr>
          <p:cNvPr id="4" name="Imagen 3">
            <a:extLst>
              <a:ext uri="{FF2B5EF4-FFF2-40B4-BE49-F238E27FC236}">
                <a16:creationId xmlns:a16="http://schemas.microsoft.com/office/drawing/2014/main" id="{0AECA31F-7417-4093-14DF-12C2179D09DB}"/>
              </a:ext>
            </a:extLst>
          </p:cNvPr>
          <p:cNvPicPr>
            <a:picLocks noChangeAspect="1"/>
          </p:cNvPicPr>
          <p:nvPr/>
        </p:nvPicPr>
        <p:blipFill>
          <a:blip r:embed="rId2">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E5C458B9-224B-7BD2-276E-A006A58A719F}"/>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EC569070-94ED-1ADC-7D1F-FF480D858211}"/>
              </a:ext>
            </a:extLst>
          </p:cNvPr>
          <p:cNvSpPr/>
          <p:nvPr/>
        </p:nvSpPr>
        <p:spPr>
          <a:xfrm>
            <a:off x="1212722" y="5749000"/>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angle 5">
            <a:extLst>
              <a:ext uri="{FF2B5EF4-FFF2-40B4-BE49-F238E27FC236}">
                <a16:creationId xmlns:a16="http://schemas.microsoft.com/office/drawing/2014/main" id="{501F9E23-14C9-6071-3803-DA8D52573D3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CuadroTexto 4">
            <a:extLst>
              <a:ext uri="{FF2B5EF4-FFF2-40B4-BE49-F238E27FC236}">
                <a16:creationId xmlns:a16="http://schemas.microsoft.com/office/drawing/2014/main" id="{31FA0284-6A76-8013-60EC-CBC71C4D2EF1}"/>
              </a:ext>
            </a:extLst>
          </p:cNvPr>
          <p:cNvSpPr txBox="1"/>
          <p:nvPr/>
        </p:nvSpPr>
        <p:spPr>
          <a:xfrm rot="16200000">
            <a:off x="-251468" y="3395641"/>
            <a:ext cx="3361233" cy="578882"/>
          </a:xfrm>
          <a:prstGeom prst="roundRect">
            <a:avLst/>
          </a:prstGeom>
          <a:solidFill>
            <a:srgbClr val="00A9EC"/>
          </a:solidFill>
          <a:ln>
            <a:noFill/>
          </a:ln>
        </p:spPr>
        <p:txBody>
          <a:bodyPr wrap="square" rtlCol="0">
            <a:spAutoFit/>
          </a:bodyPr>
          <a:lstStyle/>
          <a:p>
            <a:pPr algn="ctr"/>
            <a:r>
              <a:rPr lang="es-CO" sz="2800" b="1" dirty="0">
                <a:solidFill>
                  <a:srgbClr val="FFC000"/>
                </a:solidFill>
              </a:rPr>
              <a:t>Dependencias</a:t>
            </a:r>
            <a:endParaRPr lang="es-CO" sz="2800" b="1" dirty="0">
              <a:solidFill>
                <a:srgbClr val="FFC000"/>
              </a:solidFill>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863DEC98-D336-B6D6-E7C4-05BDA58A80D0}"/>
              </a:ext>
            </a:extLst>
          </p:cNvPr>
          <p:cNvSpPr txBox="1"/>
          <p:nvPr/>
        </p:nvSpPr>
        <p:spPr>
          <a:xfrm>
            <a:off x="1964835" y="5281083"/>
            <a:ext cx="3597773" cy="578882"/>
          </a:xfrm>
          <a:prstGeom prst="roundRect">
            <a:avLst/>
          </a:prstGeom>
          <a:solidFill>
            <a:srgbClr val="CEE8FA"/>
          </a:solidFill>
        </p:spPr>
        <p:txBody>
          <a:bodyPr wrap="square" rtlCol="0">
            <a:spAutoFit/>
          </a:bodyPr>
          <a:lstStyle/>
          <a:p>
            <a:pPr algn="ctr"/>
            <a:r>
              <a:rPr lang="es-CO" sz="2800" dirty="0"/>
              <a:t>Control Interno</a:t>
            </a:r>
            <a:endParaRPr lang="es-CO" sz="2800" b="1" dirty="0">
              <a:solidFill>
                <a:schemeClr val="accent4"/>
              </a:solidFill>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8E945208-29E1-C7A4-228C-8BA28B4B0C62}"/>
              </a:ext>
            </a:extLst>
          </p:cNvPr>
          <p:cNvSpPr txBox="1"/>
          <p:nvPr/>
        </p:nvSpPr>
        <p:spPr>
          <a:xfrm>
            <a:off x="1903005" y="4100158"/>
            <a:ext cx="3686489" cy="1055608"/>
          </a:xfrm>
          <a:prstGeom prst="roundRect">
            <a:avLst/>
          </a:prstGeom>
          <a:solidFill>
            <a:srgbClr val="CEE8FA"/>
          </a:solidFill>
        </p:spPr>
        <p:txBody>
          <a:bodyPr wrap="square" rtlCol="0">
            <a:spAutoFit/>
          </a:bodyPr>
          <a:lstStyle/>
          <a:p>
            <a:pPr algn="ctr"/>
            <a:r>
              <a:rPr lang="es-CO" sz="2800" dirty="0"/>
              <a:t>Secretaria General y Jurídica </a:t>
            </a:r>
            <a:endParaRPr lang="es-CO" sz="2800" b="1" dirty="0">
              <a:solidFill>
                <a:schemeClr val="accent4"/>
              </a:solidFill>
              <a:latin typeface="Arial" panose="020B0604020202020204" pitchFamily="34" charset="0"/>
              <a:cs typeface="Arial" panose="020B0604020202020204" pitchFamily="34" charset="0"/>
            </a:endParaRPr>
          </a:p>
        </p:txBody>
      </p:sp>
      <p:sp>
        <p:nvSpPr>
          <p:cNvPr id="14" name="CuadroTexto 13">
            <a:extLst>
              <a:ext uri="{FF2B5EF4-FFF2-40B4-BE49-F238E27FC236}">
                <a16:creationId xmlns:a16="http://schemas.microsoft.com/office/drawing/2014/main" id="{25854F88-315F-57D7-F00E-74EDA5E1F652}"/>
              </a:ext>
            </a:extLst>
          </p:cNvPr>
          <p:cNvSpPr txBox="1"/>
          <p:nvPr/>
        </p:nvSpPr>
        <p:spPr>
          <a:xfrm>
            <a:off x="1903005" y="3367854"/>
            <a:ext cx="3597773" cy="578882"/>
          </a:xfrm>
          <a:prstGeom prst="roundRect">
            <a:avLst/>
          </a:prstGeom>
          <a:solidFill>
            <a:srgbClr val="CEE8FA"/>
          </a:solidFill>
        </p:spPr>
        <p:txBody>
          <a:bodyPr wrap="square" rtlCol="0">
            <a:spAutoFit/>
          </a:bodyPr>
          <a:lstStyle/>
          <a:p>
            <a:pPr algn="ctr"/>
            <a:r>
              <a:rPr lang="es-CO" sz="2800" dirty="0"/>
              <a:t>Dirección Financiera</a:t>
            </a:r>
            <a:endParaRPr lang="es-CO" sz="2800" b="1" dirty="0">
              <a:solidFill>
                <a:schemeClr val="accent4"/>
              </a:solidFill>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6864E95A-1AA3-DDFE-2227-A1EC819A48E3}"/>
              </a:ext>
            </a:extLst>
          </p:cNvPr>
          <p:cNvSpPr txBox="1"/>
          <p:nvPr/>
        </p:nvSpPr>
        <p:spPr>
          <a:xfrm>
            <a:off x="1870990" y="2699604"/>
            <a:ext cx="3597773" cy="578882"/>
          </a:xfrm>
          <a:prstGeom prst="roundRect">
            <a:avLst/>
          </a:prstGeom>
          <a:solidFill>
            <a:srgbClr val="CEE8FA"/>
          </a:solidFill>
        </p:spPr>
        <p:txBody>
          <a:bodyPr wrap="square" rtlCol="0">
            <a:spAutoFit/>
          </a:bodyPr>
          <a:lstStyle/>
          <a:p>
            <a:pPr algn="ctr"/>
            <a:r>
              <a:rPr lang="es-CO" sz="2800" dirty="0"/>
              <a:t>Dirección Técnica</a:t>
            </a:r>
            <a:endParaRPr lang="es-CO" sz="2800" b="1" dirty="0">
              <a:solidFill>
                <a:schemeClr val="accent4"/>
              </a:solidFill>
              <a:latin typeface="Arial" panose="020B0604020202020204" pitchFamily="34" charset="0"/>
              <a:cs typeface="Arial" panose="020B0604020202020204" pitchFamily="34" charset="0"/>
            </a:endParaRPr>
          </a:p>
        </p:txBody>
      </p:sp>
      <p:sp>
        <p:nvSpPr>
          <p:cNvPr id="24" name="CuadroTexto 23">
            <a:extLst>
              <a:ext uri="{FF2B5EF4-FFF2-40B4-BE49-F238E27FC236}">
                <a16:creationId xmlns:a16="http://schemas.microsoft.com/office/drawing/2014/main" id="{0E204944-DB3A-EC08-5912-05CC1423F57A}"/>
              </a:ext>
            </a:extLst>
          </p:cNvPr>
          <p:cNvSpPr txBox="1"/>
          <p:nvPr/>
        </p:nvSpPr>
        <p:spPr>
          <a:xfrm>
            <a:off x="6238833" y="2265867"/>
            <a:ext cx="3597773" cy="578882"/>
          </a:xfrm>
          <a:prstGeom prst="roundRect">
            <a:avLst/>
          </a:prstGeom>
          <a:solidFill>
            <a:schemeClr val="accent1">
              <a:lumMod val="60000"/>
              <a:lumOff val="40000"/>
            </a:schemeClr>
          </a:solidFill>
        </p:spPr>
        <p:txBody>
          <a:bodyPr wrap="square" rtlCol="0">
            <a:spAutoFit/>
          </a:bodyPr>
          <a:lstStyle/>
          <a:p>
            <a:pPr algn="ctr"/>
            <a:r>
              <a:rPr lang="es-CO" sz="2800" dirty="0"/>
              <a:t>Gerencia General</a:t>
            </a:r>
            <a:endParaRPr lang="es-CO" sz="2800" b="1" dirty="0">
              <a:solidFill>
                <a:schemeClr val="accent4"/>
              </a:solidFill>
              <a:latin typeface="Arial" panose="020B0604020202020204" pitchFamily="34" charset="0"/>
              <a:cs typeface="Arial" panose="020B0604020202020204" pitchFamily="34" charset="0"/>
            </a:endParaRPr>
          </a:p>
        </p:txBody>
      </p:sp>
      <p:sp>
        <p:nvSpPr>
          <p:cNvPr id="25" name="CuadroTexto 24">
            <a:extLst>
              <a:ext uri="{FF2B5EF4-FFF2-40B4-BE49-F238E27FC236}">
                <a16:creationId xmlns:a16="http://schemas.microsoft.com/office/drawing/2014/main" id="{A47F39CA-4B72-28EA-C3E2-77099326EDDF}"/>
              </a:ext>
            </a:extLst>
          </p:cNvPr>
          <p:cNvSpPr txBox="1"/>
          <p:nvPr/>
        </p:nvSpPr>
        <p:spPr>
          <a:xfrm>
            <a:off x="6267588" y="4951024"/>
            <a:ext cx="3597773" cy="578882"/>
          </a:xfrm>
          <a:prstGeom prst="roundRect">
            <a:avLst/>
          </a:prstGeom>
          <a:solidFill>
            <a:schemeClr val="accent1">
              <a:lumMod val="60000"/>
              <a:lumOff val="40000"/>
            </a:schemeClr>
          </a:solidFill>
        </p:spPr>
        <p:txBody>
          <a:bodyPr wrap="square" rtlCol="0">
            <a:spAutoFit/>
          </a:bodyPr>
          <a:lstStyle/>
          <a:p>
            <a:pPr algn="ctr"/>
            <a:r>
              <a:rPr lang="es-CO" sz="2800" dirty="0"/>
              <a:t>Control Interno</a:t>
            </a:r>
            <a:endParaRPr lang="es-CO" sz="2800" b="1" dirty="0">
              <a:solidFill>
                <a:schemeClr val="accent4"/>
              </a:solidFill>
              <a:latin typeface="Arial" panose="020B0604020202020204" pitchFamily="34" charset="0"/>
              <a:cs typeface="Arial" panose="020B0604020202020204" pitchFamily="34" charset="0"/>
            </a:endParaRPr>
          </a:p>
        </p:txBody>
      </p:sp>
      <p:sp>
        <p:nvSpPr>
          <p:cNvPr id="27" name="CuadroTexto 26">
            <a:extLst>
              <a:ext uri="{FF2B5EF4-FFF2-40B4-BE49-F238E27FC236}">
                <a16:creationId xmlns:a16="http://schemas.microsoft.com/office/drawing/2014/main" id="{4F64BA29-6766-12DD-A407-1D50603D997E}"/>
              </a:ext>
            </a:extLst>
          </p:cNvPr>
          <p:cNvSpPr txBox="1"/>
          <p:nvPr/>
        </p:nvSpPr>
        <p:spPr>
          <a:xfrm>
            <a:off x="6261837" y="4299267"/>
            <a:ext cx="3597773" cy="578882"/>
          </a:xfrm>
          <a:prstGeom prst="roundRect">
            <a:avLst/>
          </a:prstGeom>
          <a:solidFill>
            <a:schemeClr val="accent1">
              <a:lumMod val="60000"/>
              <a:lumOff val="40000"/>
            </a:schemeClr>
          </a:solidFill>
        </p:spPr>
        <p:txBody>
          <a:bodyPr wrap="square" rtlCol="0">
            <a:spAutoFit/>
          </a:bodyPr>
          <a:lstStyle/>
          <a:p>
            <a:pPr algn="ctr"/>
            <a:r>
              <a:rPr lang="es-CO" sz="2800" dirty="0"/>
              <a:t>Jurídica </a:t>
            </a:r>
            <a:endParaRPr lang="es-CO" sz="2800" b="1" dirty="0">
              <a:solidFill>
                <a:schemeClr val="accent4"/>
              </a:solidFill>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7238E1B1-E62D-DF42-B4C3-859E035C5166}"/>
              </a:ext>
            </a:extLst>
          </p:cNvPr>
          <p:cNvSpPr txBox="1"/>
          <p:nvPr/>
        </p:nvSpPr>
        <p:spPr>
          <a:xfrm>
            <a:off x="6261837" y="3613060"/>
            <a:ext cx="3597773" cy="578882"/>
          </a:xfrm>
          <a:prstGeom prst="roundRect">
            <a:avLst/>
          </a:prstGeom>
          <a:solidFill>
            <a:schemeClr val="accent1">
              <a:lumMod val="60000"/>
              <a:lumOff val="40000"/>
            </a:schemeClr>
          </a:solidFill>
        </p:spPr>
        <p:txBody>
          <a:bodyPr wrap="square" rtlCol="0">
            <a:spAutoFit/>
          </a:bodyPr>
          <a:lstStyle/>
          <a:p>
            <a:pPr algn="ctr"/>
            <a:r>
              <a:rPr lang="es-CO" sz="2800" dirty="0"/>
              <a:t>Dirección Financiera</a:t>
            </a:r>
            <a:endParaRPr lang="es-CO" sz="2800" b="1" dirty="0">
              <a:solidFill>
                <a:schemeClr val="accent4"/>
              </a:solidFill>
              <a:latin typeface="Arial" panose="020B0604020202020204" pitchFamily="34" charset="0"/>
              <a:cs typeface="Arial" panose="020B0604020202020204" pitchFamily="34" charset="0"/>
            </a:endParaRPr>
          </a:p>
        </p:txBody>
      </p:sp>
      <p:sp>
        <p:nvSpPr>
          <p:cNvPr id="29" name="CuadroTexto 28">
            <a:extLst>
              <a:ext uri="{FF2B5EF4-FFF2-40B4-BE49-F238E27FC236}">
                <a16:creationId xmlns:a16="http://schemas.microsoft.com/office/drawing/2014/main" id="{05D12FA8-E993-079E-4452-E83CD02704BA}"/>
              </a:ext>
            </a:extLst>
          </p:cNvPr>
          <p:cNvSpPr txBox="1"/>
          <p:nvPr/>
        </p:nvSpPr>
        <p:spPr>
          <a:xfrm>
            <a:off x="6229822" y="2944810"/>
            <a:ext cx="3597773" cy="578882"/>
          </a:xfrm>
          <a:prstGeom prst="roundRect">
            <a:avLst/>
          </a:prstGeom>
          <a:solidFill>
            <a:schemeClr val="accent1">
              <a:lumMod val="60000"/>
              <a:lumOff val="40000"/>
            </a:schemeClr>
          </a:solidFill>
        </p:spPr>
        <p:txBody>
          <a:bodyPr wrap="square" rtlCol="0">
            <a:spAutoFit/>
          </a:bodyPr>
          <a:lstStyle/>
          <a:p>
            <a:pPr algn="ctr"/>
            <a:r>
              <a:rPr lang="es-CO" sz="2800" dirty="0"/>
              <a:t>Dirección Técnica</a:t>
            </a:r>
            <a:endParaRPr lang="es-CO" sz="2800" b="1" dirty="0">
              <a:solidFill>
                <a:schemeClr val="accent4"/>
              </a:solidFill>
              <a:latin typeface="Arial" panose="020B0604020202020204" pitchFamily="34" charset="0"/>
              <a:cs typeface="Arial" panose="020B0604020202020204" pitchFamily="34" charset="0"/>
            </a:endParaRPr>
          </a:p>
        </p:txBody>
      </p:sp>
      <p:sp>
        <p:nvSpPr>
          <p:cNvPr id="30" name="CuadroTexto 29">
            <a:extLst>
              <a:ext uri="{FF2B5EF4-FFF2-40B4-BE49-F238E27FC236}">
                <a16:creationId xmlns:a16="http://schemas.microsoft.com/office/drawing/2014/main" id="{A756CA94-6CB1-3C11-4DE9-85578C4E74F7}"/>
              </a:ext>
            </a:extLst>
          </p:cNvPr>
          <p:cNvSpPr txBox="1"/>
          <p:nvPr/>
        </p:nvSpPr>
        <p:spPr>
          <a:xfrm>
            <a:off x="6276599" y="2270821"/>
            <a:ext cx="3597773" cy="510778"/>
          </a:xfrm>
          <a:prstGeom prst="roundRect">
            <a:avLst/>
          </a:prstGeom>
          <a:solidFill>
            <a:srgbClr val="CEE8FA"/>
          </a:solidFill>
        </p:spPr>
        <p:txBody>
          <a:bodyPr wrap="square" rtlCol="0">
            <a:spAutoFit/>
          </a:bodyPr>
          <a:lstStyle/>
          <a:p>
            <a:pPr algn="ctr"/>
            <a:r>
              <a:rPr lang="es-CO" sz="2400" dirty="0"/>
              <a:t>Gestión de proyectos PDA</a:t>
            </a:r>
            <a:endParaRPr lang="es-CO" sz="2400" b="1" dirty="0">
              <a:solidFill>
                <a:schemeClr val="accent4"/>
              </a:solidFill>
              <a:latin typeface="Arial" panose="020B060402020202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678CD4C7-F78E-C1E4-28BC-FF3CFF6FE3BC}"/>
              </a:ext>
            </a:extLst>
          </p:cNvPr>
          <p:cNvSpPr txBox="1"/>
          <p:nvPr/>
        </p:nvSpPr>
        <p:spPr>
          <a:xfrm rot="16200000">
            <a:off x="8687030" y="3608445"/>
            <a:ext cx="3264040" cy="578882"/>
          </a:xfrm>
          <a:prstGeom prst="roundRect">
            <a:avLst/>
          </a:prstGeom>
          <a:solidFill>
            <a:srgbClr val="00A9EC"/>
          </a:solidFill>
          <a:ln>
            <a:noFill/>
          </a:ln>
        </p:spPr>
        <p:txBody>
          <a:bodyPr wrap="square" rtlCol="0">
            <a:spAutoFit/>
          </a:bodyPr>
          <a:lstStyle/>
          <a:p>
            <a:pPr algn="ctr"/>
            <a:r>
              <a:rPr lang="es-CO" sz="2800" b="1" dirty="0">
                <a:solidFill>
                  <a:srgbClr val="FFC000"/>
                </a:solidFill>
              </a:rPr>
              <a:t>Procesos Clave</a:t>
            </a:r>
            <a:endParaRPr lang="es-CO" sz="2800" b="1" dirty="0">
              <a:solidFill>
                <a:srgbClr val="FFC000"/>
              </a:solidFill>
              <a:latin typeface="Arial" panose="020B0604020202020204" pitchFamily="34" charset="0"/>
              <a:cs typeface="Arial" panose="020B0604020202020204" pitchFamily="34" charset="0"/>
            </a:endParaRPr>
          </a:p>
        </p:txBody>
      </p:sp>
      <p:sp>
        <p:nvSpPr>
          <p:cNvPr id="32" name="CuadroTexto 31">
            <a:extLst>
              <a:ext uri="{FF2B5EF4-FFF2-40B4-BE49-F238E27FC236}">
                <a16:creationId xmlns:a16="http://schemas.microsoft.com/office/drawing/2014/main" id="{CD29535B-1EEE-5430-9FF3-AAF36124CAB1}"/>
              </a:ext>
            </a:extLst>
          </p:cNvPr>
          <p:cNvSpPr txBox="1"/>
          <p:nvPr/>
        </p:nvSpPr>
        <p:spPr>
          <a:xfrm>
            <a:off x="6305354" y="4886970"/>
            <a:ext cx="3597773" cy="578882"/>
          </a:xfrm>
          <a:prstGeom prst="roundRect">
            <a:avLst/>
          </a:prstGeom>
          <a:solidFill>
            <a:srgbClr val="CEE8FA"/>
          </a:solidFill>
        </p:spPr>
        <p:txBody>
          <a:bodyPr wrap="square" rtlCol="0">
            <a:spAutoFit/>
          </a:bodyPr>
          <a:lstStyle/>
          <a:p>
            <a:pPr algn="ctr"/>
            <a:r>
              <a:rPr lang="es-CO" sz="2800" dirty="0"/>
              <a:t>Control</a:t>
            </a:r>
            <a:endParaRPr lang="es-CO" sz="2800" b="1" dirty="0">
              <a:solidFill>
                <a:schemeClr val="accent4"/>
              </a:solidFill>
              <a:latin typeface="Arial" panose="020B0604020202020204" pitchFamily="34" charset="0"/>
              <a:cs typeface="Arial" panose="020B0604020202020204" pitchFamily="34" charset="0"/>
            </a:endParaRPr>
          </a:p>
        </p:txBody>
      </p:sp>
      <p:sp>
        <p:nvSpPr>
          <p:cNvPr id="33" name="CuadroTexto 32">
            <a:extLst>
              <a:ext uri="{FF2B5EF4-FFF2-40B4-BE49-F238E27FC236}">
                <a16:creationId xmlns:a16="http://schemas.microsoft.com/office/drawing/2014/main" id="{A716040D-F11C-83ED-78CA-6DC3A7441092}"/>
              </a:ext>
            </a:extLst>
          </p:cNvPr>
          <p:cNvSpPr txBox="1"/>
          <p:nvPr/>
        </p:nvSpPr>
        <p:spPr>
          <a:xfrm>
            <a:off x="6299603" y="4235213"/>
            <a:ext cx="3597773" cy="578882"/>
          </a:xfrm>
          <a:prstGeom prst="roundRect">
            <a:avLst/>
          </a:prstGeom>
          <a:solidFill>
            <a:srgbClr val="CEE8FA"/>
          </a:solidFill>
        </p:spPr>
        <p:txBody>
          <a:bodyPr wrap="square" rtlCol="0">
            <a:spAutoFit/>
          </a:bodyPr>
          <a:lstStyle/>
          <a:p>
            <a:pPr algn="ctr"/>
            <a:r>
              <a:rPr lang="es-CO" sz="2800" dirty="0"/>
              <a:t>Gestión ambiental</a:t>
            </a:r>
            <a:endParaRPr lang="es-CO" sz="2800" b="1" dirty="0">
              <a:solidFill>
                <a:schemeClr val="accent4"/>
              </a:solidFill>
              <a:latin typeface="Arial" panose="020B0604020202020204" pitchFamily="34" charset="0"/>
              <a:cs typeface="Arial" panose="020B0604020202020204" pitchFamily="34" charset="0"/>
            </a:endParaRPr>
          </a:p>
        </p:txBody>
      </p:sp>
      <p:sp>
        <p:nvSpPr>
          <p:cNvPr id="34" name="CuadroTexto 33">
            <a:extLst>
              <a:ext uri="{FF2B5EF4-FFF2-40B4-BE49-F238E27FC236}">
                <a16:creationId xmlns:a16="http://schemas.microsoft.com/office/drawing/2014/main" id="{4D6276D2-4989-6BB3-57F0-A43D0E7755C6}"/>
              </a:ext>
            </a:extLst>
          </p:cNvPr>
          <p:cNvSpPr txBox="1"/>
          <p:nvPr/>
        </p:nvSpPr>
        <p:spPr>
          <a:xfrm>
            <a:off x="6299603" y="3549006"/>
            <a:ext cx="3597773" cy="578882"/>
          </a:xfrm>
          <a:prstGeom prst="roundRect">
            <a:avLst/>
          </a:prstGeom>
          <a:solidFill>
            <a:srgbClr val="CEE8FA"/>
          </a:solidFill>
        </p:spPr>
        <p:txBody>
          <a:bodyPr wrap="square" rtlCol="0">
            <a:spAutoFit/>
          </a:bodyPr>
          <a:lstStyle/>
          <a:p>
            <a:pPr algn="ctr"/>
            <a:r>
              <a:rPr lang="es-CO" sz="2800" dirty="0"/>
              <a:t>Ejecución de obras</a:t>
            </a:r>
            <a:endParaRPr lang="es-CO" sz="2800" b="1" dirty="0">
              <a:solidFill>
                <a:schemeClr val="accent4"/>
              </a:solidFill>
              <a:latin typeface="Arial" panose="020B0604020202020204" pitchFamily="34" charset="0"/>
              <a:cs typeface="Arial" panose="020B0604020202020204" pitchFamily="34" charset="0"/>
            </a:endParaRPr>
          </a:p>
        </p:txBody>
      </p:sp>
      <p:sp>
        <p:nvSpPr>
          <p:cNvPr id="35" name="CuadroTexto 34">
            <a:extLst>
              <a:ext uri="{FF2B5EF4-FFF2-40B4-BE49-F238E27FC236}">
                <a16:creationId xmlns:a16="http://schemas.microsoft.com/office/drawing/2014/main" id="{32587219-B1A6-F001-AD69-4A3AB91180EE}"/>
              </a:ext>
            </a:extLst>
          </p:cNvPr>
          <p:cNvSpPr txBox="1"/>
          <p:nvPr/>
        </p:nvSpPr>
        <p:spPr>
          <a:xfrm>
            <a:off x="6267588" y="2880756"/>
            <a:ext cx="3597773" cy="578882"/>
          </a:xfrm>
          <a:prstGeom prst="roundRect">
            <a:avLst/>
          </a:prstGeom>
          <a:solidFill>
            <a:srgbClr val="CEE8FA"/>
          </a:solidFill>
        </p:spPr>
        <p:txBody>
          <a:bodyPr wrap="square" rtlCol="0">
            <a:spAutoFit/>
          </a:bodyPr>
          <a:lstStyle/>
          <a:p>
            <a:pPr algn="ctr"/>
            <a:r>
              <a:rPr lang="es-CO" sz="2800" dirty="0"/>
              <a:t>Asistencia técnica</a:t>
            </a:r>
            <a:endParaRPr lang="es-CO" sz="2800" b="1" dirty="0">
              <a:solidFill>
                <a:schemeClr val="accent4"/>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A66ECD0C-BAC2-5F7A-5EB8-1488104506FF}"/>
              </a:ext>
            </a:extLst>
          </p:cNvPr>
          <p:cNvSpPr txBox="1"/>
          <p:nvPr/>
        </p:nvSpPr>
        <p:spPr>
          <a:xfrm>
            <a:off x="100153" y="305417"/>
            <a:ext cx="9494907" cy="923330"/>
          </a:xfrm>
          <a:prstGeom prst="rect">
            <a:avLst/>
          </a:prstGeom>
          <a:noFill/>
        </p:spPr>
        <p:txBody>
          <a:bodyPr wrap="none" rtlCol="0">
            <a:spAutoFit/>
          </a:bodyPr>
          <a:lstStyle/>
          <a:p>
            <a:r>
              <a:rPr lang="es-ES" sz="5400" b="1" dirty="0">
                <a:solidFill>
                  <a:schemeClr val="accent4"/>
                </a:solidFill>
                <a:latin typeface="Arial" panose="020B0604020202020204" pitchFamily="34" charset="0"/>
                <a:cs typeface="Arial" panose="020B0604020202020204" pitchFamily="34" charset="0"/>
              </a:rPr>
              <a:t>¡</a:t>
            </a:r>
            <a:r>
              <a:rPr lang="es-CO" sz="5400" b="1" dirty="0">
                <a:solidFill>
                  <a:schemeClr val="bg1"/>
                </a:solidFill>
                <a:latin typeface="Arial" panose="020B0604020202020204" pitchFamily="34" charset="0"/>
                <a:cs typeface="Arial" panose="020B0604020202020204" pitchFamily="34" charset="0"/>
              </a:rPr>
              <a:t>Organizacional y Procesos</a:t>
            </a:r>
            <a:r>
              <a:rPr lang="es-ES" sz="5400" b="1" dirty="0">
                <a:solidFill>
                  <a:schemeClr val="accent4"/>
                </a:solidFill>
                <a:latin typeface="Arial" panose="020B0604020202020204" pitchFamily="34" charset="0"/>
                <a:cs typeface="Arial" panose="020B0604020202020204" pitchFamily="34" charset="0"/>
              </a:rPr>
              <a:t>!</a:t>
            </a:r>
            <a:endParaRPr lang="es-CO" sz="5400" b="1"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09413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CD9DFA53-CB6B-4941-8F4C-F4A5D7007259}"/>
              </a:ext>
            </a:extLst>
          </p:cNvPr>
          <p:cNvSpPr/>
          <p:nvPr/>
        </p:nvSpPr>
        <p:spPr>
          <a:xfrm>
            <a:off x="1342083" y="5769387"/>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97C24895-5672-4D92-8C5A-8D53C8E0E208}"/>
              </a:ext>
            </a:extLst>
          </p:cNvPr>
          <p:cNvSpPr>
            <a:spLocks noGrp="1"/>
          </p:cNvSpPr>
          <p:nvPr>
            <p:ph type="title"/>
          </p:nvPr>
        </p:nvSpPr>
        <p:spPr/>
        <p:txBody>
          <a:bodyPr/>
          <a:lstStyle/>
          <a:p>
            <a:pPr algn="ctr"/>
            <a:r>
              <a:rPr lang="es-CO" b="1" dirty="0">
                <a:solidFill>
                  <a:schemeClr val="tx1"/>
                </a:solidFill>
                <a:latin typeface="Arial Black" panose="020B0A04020102020204" pitchFamily="34" charset="0"/>
              </a:rPr>
              <a:t>PROCESO DE ENFERMEDAD LABORAL </a:t>
            </a:r>
          </a:p>
        </p:txBody>
      </p:sp>
      <p:pic>
        <p:nvPicPr>
          <p:cNvPr id="5" name="Marcador de contenido 4">
            <a:extLst>
              <a:ext uri="{FF2B5EF4-FFF2-40B4-BE49-F238E27FC236}">
                <a16:creationId xmlns:a16="http://schemas.microsoft.com/office/drawing/2014/main" id="{C9A31D69-E3D5-4C19-B4C7-696E2BC16B4F}"/>
              </a:ext>
            </a:extLst>
          </p:cNvPr>
          <p:cNvPicPr>
            <a:picLocks noGrp="1" noChangeAspect="1"/>
          </p:cNvPicPr>
          <p:nvPr>
            <p:ph idx="1"/>
          </p:nvPr>
        </p:nvPicPr>
        <p:blipFill>
          <a:blip r:embed="rId2"/>
          <a:stretch>
            <a:fillRect/>
          </a:stretch>
        </p:blipFill>
        <p:spPr>
          <a:xfrm>
            <a:off x="1705264" y="1799120"/>
            <a:ext cx="8781472" cy="4351338"/>
          </a:xfrm>
        </p:spPr>
      </p:pic>
      <p:sp>
        <p:nvSpPr>
          <p:cNvPr id="4" name="Rectángulo 3">
            <a:extLst>
              <a:ext uri="{FF2B5EF4-FFF2-40B4-BE49-F238E27FC236}">
                <a16:creationId xmlns:a16="http://schemas.microsoft.com/office/drawing/2014/main" id="{53AC0E74-6E38-490A-AB7A-03B5AEFEF32E}"/>
              </a:ext>
            </a:extLst>
          </p:cNvPr>
          <p:cNvSpPr/>
          <p:nvPr/>
        </p:nvSpPr>
        <p:spPr>
          <a:xfrm>
            <a:off x="1254931" y="6245807"/>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893724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F42161-0648-4090-A237-981F00802A7D}"/>
              </a:ext>
            </a:extLst>
          </p:cNvPr>
          <p:cNvSpPr>
            <a:spLocks noGrp="1"/>
          </p:cNvSpPr>
          <p:nvPr>
            <p:ph type="title"/>
          </p:nvPr>
        </p:nvSpPr>
        <p:spPr/>
        <p:txBody>
          <a:bodyPr/>
          <a:lstStyle/>
          <a:p>
            <a:pPr algn="ctr"/>
            <a:r>
              <a:rPr lang="es-CO" dirty="0">
                <a:solidFill>
                  <a:schemeClr val="tx1"/>
                </a:solidFill>
                <a:latin typeface="Arial Black" panose="020B0A04020102020204" pitchFamily="34" charset="0"/>
              </a:rPr>
              <a:t>BRIGADA DE EMERGENCIA </a:t>
            </a:r>
          </a:p>
        </p:txBody>
      </p:sp>
      <p:pic>
        <p:nvPicPr>
          <p:cNvPr id="4" name="object 5">
            <a:extLst>
              <a:ext uri="{FF2B5EF4-FFF2-40B4-BE49-F238E27FC236}">
                <a16:creationId xmlns:a16="http://schemas.microsoft.com/office/drawing/2014/main" id="{5F3589C8-6478-484A-BB70-D846FEB25BA5}"/>
              </a:ext>
            </a:extLst>
          </p:cNvPr>
          <p:cNvPicPr>
            <a:picLocks noGrp="1"/>
          </p:cNvPicPr>
          <p:nvPr>
            <p:ph idx="1"/>
          </p:nvPr>
        </p:nvPicPr>
        <p:blipFill>
          <a:blip r:embed="rId2" cstate="print"/>
          <a:stretch>
            <a:fillRect/>
          </a:stretch>
        </p:blipFill>
        <p:spPr>
          <a:xfrm>
            <a:off x="2173358" y="1868557"/>
            <a:ext cx="7765772" cy="4465982"/>
          </a:xfrm>
          <a:prstGeom prst="rect">
            <a:avLst/>
          </a:prstGeom>
        </p:spPr>
      </p:pic>
      <p:sp>
        <p:nvSpPr>
          <p:cNvPr id="5" name="Rectángulo 4">
            <a:extLst>
              <a:ext uri="{FF2B5EF4-FFF2-40B4-BE49-F238E27FC236}">
                <a16:creationId xmlns:a16="http://schemas.microsoft.com/office/drawing/2014/main" id="{2AB68554-4141-4F13-8465-0838541087E4}"/>
              </a:ext>
            </a:extLst>
          </p:cNvPr>
          <p:cNvSpPr/>
          <p:nvPr/>
        </p:nvSpPr>
        <p:spPr>
          <a:xfrm>
            <a:off x="1254931" y="6245807"/>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23873FF5-5B85-4A20-A79D-BFA1E6A0DF79}"/>
              </a:ext>
            </a:extLst>
          </p:cNvPr>
          <p:cNvSpPr/>
          <p:nvPr/>
        </p:nvSpPr>
        <p:spPr>
          <a:xfrm>
            <a:off x="1342083" y="5769387"/>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84995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13EB388-2D76-4BE9-9CA5-45EA938A0C41}"/>
              </a:ext>
            </a:extLst>
          </p:cNvPr>
          <p:cNvSpPr>
            <a:spLocks noGrp="1"/>
          </p:cNvSpPr>
          <p:nvPr>
            <p:ph idx="1"/>
          </p:nvPr>
        </p:nvSpPr>
        <p:spPr/>
        <p:txBody>
          <a:bodyPr>
            <a:normAutofit/>
          </a:bodyPr>
          <a:lstStyle/>
          <a:p>
            <a:pPr marL="0" indent="0" algn="ctr">
              <a:buNone/>
            </a:pPr>
            <a:endParaRPr lang="es-CO" sz="4800" b="1" dirty="0">
              <a:effectLst>
                <a:outerShdw blurRad="38100" dist="38100" dir="2700000" algn="tl">
                  <a:srgbClr val="000000">
                    <a:alpha val="43137"/>
                  </a:srgbClr>
                </a:outerShdw>
              </a:effectLst>
              <a:latin typeface="Monotype Corsiva" panose="03010101010201010101" pitchFamily="66" charset="0"/>
            </a:endParaRPr>
          </a:p>
          <a:p>
            <a:pPr marL="0" indent="0" algn="ctr">
              <a:buNone/>
            </a:pPr>
            <a:endParaRPr lang="es-CO" sz="4800" b="1" dirty="0">
              <a:effectLst>
                <a:outerShdw blurRad="38100" dist="38100" dir="2700000" algn="tl">
                  <a:srgbClr val="000000">
                    <a:alpha val="43137"/>
                  </a:srgbClr>
                </a:outerShdw>
              </a:effectLst>
              <a:latin typeface="Monotype Corsiva" panose="03010101010201010101" pitchFamily="66" charset="0"/>
            </a:endParaRPr>
          </a:p>
          <a:p>
            <a:pPr marL="0" indent="0" algn="ctr">
              <a:buNone/>
            </a:pPr>
            <a:r>
              <a:rPr lang="es-CO" sz="4800" b="1" dirty="0">
                <a:effectLst>
                  <a:outerShdw blurRad="38100" dist="38100" dir="2700000" algn="tl">
                    <a:srgbClr val="000000">
                      <a:alpha val="43137"/>
                    </a:srgbClr>
                  </a:outerShdw>
                </a:effectLst>
                <a:latin typeface="Monotype Corsiva" panose="03010101010201010101" pitchFamily="66" charset="0"/>
              </a:rPr>
              <a:t>¡LA SEGURIDAD ES RESPONSABILIDAD DE TODOS !</a:t>
            </a:r>
          </a:p>
        </p:txBody>
      </p:sp>
      <p:sp>
        <p:nvSpPr>
          <p:cNvPr id="4" name="Rectángulo 3">
            <a:extLst>
              <a:ext uri="{FF2B5EF4-FFF2-40B4-BE49-F238E27FC236}">
                <a16:creationId xmlns:a16="http://schemas.microsoft.com/office/drawing/2014/main" id="{247A2229-27A6-4ED8-8F48-1BF56FAF1C13}"/>
              </a:ext>
            </a:extLst>
          </p:cNvPr>
          <p:cNvSpPr/>
          <p:nvPr/>
        </p:nvSpPr>
        <p:spPr>
          <a:xfrm>
            <a:off x="1254931" y="6245807"/>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a:extLst>
              <a:ext uri="{FF2B5EF4-FFF2-40B4-BE49-F238E27FC236}">
                <a16:creationId xmlns:a16="http://schemas.microsoft.com/office/drawing/2014/main" id="{56A6C713-96C1-4AB6-8FAE-DC555E513E1E}"/>
              </a:ext>
            </a:extLst>
          </p:cNvPr>
          <p:cNvSpPr/>
          <p:nvPr/>
        </p:nvSpPr>
        <p:spPr>
          <a:xfrm>
            <a:off x="1342083" y="5769387"/>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58926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7BF2D-9637-6DAF-44BE-64B378BFD41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9F2D7A6-F705-AE42-FA21-F6FE555D35EB}"/>
              </a:ext>
            </a:extLst>
          </p:cNvPr>
          <p:cNvSpPr>
            <a:spLocks noGrp="1"/>
          </p:cNvSpPr>
          <p:nvPr>
            <p:ph type="title"/>
          </p:nvPr>
        </p:nvSpPr>
        <p:spPr>
          <a:xfrm>
            <a:off x="2143824" y="273780"/>
            <a:ext cx="9073243" cy="941161"/>
          </a:xfrm>
        </p:spPr>
        <p:txBody>
          <a:bodyPr/>
          <a:lstStyle/>
          <a:p>
            <a:pPr algn="r"/>
            <a:r>
              <a:rPr lang="es-ES" sz="2000" dirty="0"/>
              <a:t>				</a:t>
            </a:r>
            <a:endParaRPr lang="es-CO" sz="2000" dirty="0"/>
          </a:p>
        </p:txBody>
      </p:sp>
      <p:pic>
        <p:nvPicPr>
          <p:cNvPr id="4" name="Imagen 3">
            <a:extLst>
              <a:ext uri="{FF2B5EF4-FFF2-40B4-BE49-F238E27FC236}">
                <a16:creationId xmlns:a16="http://schemas.microsoft.com/office/drawing/2014/main" id="{BA651177-4362-8920-1F21-2ADD377D1F98}"/>
              </a:ext>
            </a:extLst>
          </p:cNvPr>
          <p:cNvPicPr>
            <a:picLocks noChangeAspect="1"/>
          </p:cNvPicPr>
          <p:nvPr/>
        </p:nvPicPr>
        <p:blipFill>
          <a:blip r:embed="rId2">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664BA655-BA4B-1395-0DD9-B06292C8BF0B}"/>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6FE4D228-E5E6-DE65-CF6F-592F3A473552}"/>
              </a:ext>
            </a:extLst>
          </p:cNvPr>
          <p:cNvSpPr/>
          <p:nvPr/>
        </p:nvSpPr>
        <p:spPr>
          <a:xfrm>
            <a:off x="1212722" y="5749000"/>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angle 5">
            <a:extLst>
              <a:ext uri="{FF2B5EF4-FFF2-40B4-BE49-F238E27FC236}">
                <a16:creationId xmlns:a16="http://schemas.microsoft.com/office/drawing/2014/main" id="{6D748FE0-2049-C669-814F-28944FDECDB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1" name="CuadroTexto 30">
            <a:extLst>
              <a:ext uri="{FF2B5EF4-FFF2-40B4-BE49-F238E27FC236}">
                <a16:creationId xmlns:a16="http://schemas.microsoft.com/office/drawing/2014/main" id="{554D1845-C2C5-E7E2-5BFD-1DAAC1A604F9}"/>
              </a:ext>
            </a:extLst>
          </p:cNvPr>
          <p:cNvSpPr txBox="1"/>
          <p:nvPr/>
        </p:nvSpPr>
        <p:spPr>
          <a:xfrm>
            <a:off x="300871" y="1586672"/>
            <a:ext cx="5711740" cy="817245"/>
          </a:xfrm>
          <a:prstGeom prst="roundRect">
            <a:avLst/>
          </a:prstGeom>
          <a:solidFill>
            <a:srgbClr val="00A9EC"/>
          </a:solidFill>
          <a:ln>
            <a:noFill/>
          </a:ln>
        </p:spPr>
        <p:txBody>
          <a:bodyPr wrap="square" rtlCol="0">
            <a:spAutoFit/>
          </a:bodyPr>
          <a:lstStyle/>
          <a:p>
            <a:pPr algn="ctr"/>
            <a:r>
              <a:rPr lang="es-ES" b="1" dirty="0">
                <a:solidFill>
                  <a:schemeClr val="accent4"/>
                </a:solidFill>
                <a:latin typeface="Arial" panose="020B0604020202020204" pitchFamily="34" charset="0"/>
                <a:cs typeface="Arial" panose="020B0604020202020204" pitchFamily="34" charset="0"/>
              </a:rPr>
              <a:t>EDAT S.A. E.S.P. </a:t>
            </a:r>
          </a:p>
          <a:p>
            <a:pPr algn="ctr"/>
            <a:r>
              <a:rPr lang="es-ES" sz="2400" b="1" dirty="0">
                <a:solidFill>
                  <a:schemeClr val="bg1"/>
                </a:solidFill>
                <a:latin typeface="Arial" panose="020B0604020202020204" pitchFamily="34" charset="0"/>
                <a:cs typeface="Arial" panose="020B0604020202020204" pitchFamily="34" charset="0"/>
              </a:rPr>
              <a:t>Tiene como misión principal </a:t>
            </a:r>
            <a:endParaRPr lang="es-CO" sz="2400" b="1" dirty="0">
              <a:solidFill>
                <a:schemeClr val="bg1"/>
              </a:solidFill>
              <a:latin typeface="Arial" panose="020B0604020202020204" pitchFamily="34" charset="0"/>
              <a:cs typeface="Arial" panose="020B0604020202020204" pitchFamily="34" charset="0"/>
            </a:endParaRPr>
          </a:p>
        </p:txBody>
      </p:sp>
      <p:sp>
        <p:nvSpPr>
          <p:cNvPr id="37" name="CuadroTexto 36">
            <a:extLst>
              <a:ext uri="{FF2B5EF4-FFF2-40B4-BE49-F238E27FC236}">
                <a16:creationId xmlns:a16="http://schemas.microsoft.com/office/drawing/2014/main" id="{C9466896-26B1-1A87-522A-D6301C91BF84}"/>
              </a:ext>
            </a:extLst>
          </p:cNvPr>
          <p:cNvSpPr txBox="1"/>
          <p:nvPr/>
        </p:nvSpPr>
        <p:spPr>
          <a:xfrm>
            <a:off x="300871" y="2514182"/>
            <a:ext cx="5711740" cy="2043113"/>
          </a:xfrm>
          <a:prstGeom prst="roundRect">
            <a:avLst/>
          </a:prstGeom>
          <a:noFill/>
          <a:ln w="28575">
            <a:solidFill>
              <a:schemeClr val="accent1">
                <a:lumMod val="75000"/>
              </a:schemeClr>
            </a:solidFill>
          </a:ln>
        </p:spPr>
        <p:txBody>
          <a:bodyPr wrap="square">
            <a:spAutoFit/>
          </a:bodyPr>
          <a:lstStyle/>
          <a:p>
            <a:pPr algn="ctr"/>
            <a:r>
              <a:rPr lang="es-ES" sz="1800" b="1" dirty="0"/>
              <a:t>Articular las políticas públicas nacionales en materia de:</a:t>
            </a:r>
            <a:r>
              <a:rPr lang="es-ES" sz="1000" b="1" dirty="0"/>
              <a:t> </a:t>
            </a:r>
          </a:p>
          <a:p>
            <a:pPr algn="ctr"/>
            <a:r>
              <a:rPr lang="es-ES" sz="2400" b="1" dirty="0">
                <a:solidFill>
                  <a:schemeClr val="accent1">
                    <a:lumMod val="75000"/>
                  </a:schemeClr>
                </a:solidFill>
              </a:rPr>
              <a:t>Agua potable</a:t>
            </a:r>
            <a:r>
              <a:rPr lang="es-ES" sz="2400" b="1" dirty="0">
                <a:solidFill>
                  <a:srgbClr val="1E6DB8"/>
                </a:solidFill>
              </a:rPr>
              <a:t>,</a:t>
            </a:r>
            <a:r>
              <a:rPr lang="es-ES" sz="2400" b="1" dirty="0"/>
              <a:t> </a:t>
            </a:r>
          </a:p>
          <a:p>
            <a:pPr algn="ctr"/>
            <a:r>
              <a:rPr lang="es-ES" sz="2400" b="1" dirty="0">
                <a:solidFill>
                  <a:srgbClr val="1E6DB8"/>
                </a:solidFill>
              </a:rPr>
              <a:t>Saneamiento básico,</a:t>
            </a:r>
            <a:r>
              <a:rPr lang="es-ES" sz="2400" b="1" dirty="0"/>
              <a:t> </a:t>
            </a:r>
          </a:p>
          <a:p>
            <a:pPr algn="ctr"/>
            <a:r>
              <a:rPr lang="es-ES" sz="2400" b="1" dirty="0">
                <a:solidFill>
                  <a:srgbClr val="FFC000"/>
                </a:solidFill>
              </a:rPr>
              <a:t>Desarrollo territorial y</a:t>
            </a:r>
            <a:r>
              <a:rPr lang="es-ES" sz="2400" b="1" dirty="0"/>
              <a:t> </a:t>
            </a:r>
          </a:p>
          <a:p>
            <a:pPr algn="ctr"/>
            <a:r>
              <a:rPr lang="es-ES" sz="2400" b="1" dirty="0">
                <a:solidFill>
                  <a:srgbClr val="1E6DB8"/>
                </a:solidFill>
              </a:rPr>
              <a:t>Gestión ambiental</a:t>
            </a:r>
            <a:endParaRPr lang="es-CO" sz="2400" dirty="0">
              <a:solidFill>
                <a:srgbClr val="1E6DB8"/>
              </a:solidFill>
            </a:endParaRPr>
          </a:p>
        </p:txBody>
      </p:sp>
      <p:sp>
        <p:nvSpPr>
          <p:cNvPr id="38" name="CuadroTexto 37">
            <a:extLst>
              <a:ext uri="{FF2B5EF4-FFF2-40B4-BE49-F238E27FC236}">
                <a16:creationId xmlns:a16="http://schemas.microsoft.com/office/drawing/2014/main" id="{26FC5916-A3C1-5413-25E3-C206C0C49070}"/>
              </a:ext>
            </a:extLst>
          </p:cNvPr>
          <p:cNvSpPr txBox="1"/>
          <p:nvPr/>
        </p:nvSpPr>
        <p:spPr>
          <a:xfrm>
            <a:off x="300871" y="4655377"/>
            <a:ext cx="5711740" cy="1123712"/>
          </a:xfrm>
          <a:prstGeom prst="roundRect">
            <a:avLst/>
          </a:prstGeom>
          <a:solidFill>
            <a:srgbClr val="00A9EC"/>
          </a:solidFill>
          <a:ln>
            <a:noFill/>
          </a:ln>
        </p:spPr>
        <p:txBody>
          <a:bodyPr wrap="square" rtlCol="0">
            <a:spAutoFit/>
          </a:bodyPr>
          <a:lstStyle/>
          <a:p>
            <a:pPr algn="ctr"/>
            <a:r>
              <a:rPr lang="es-ES" sz="2000" dirty="0">
                <a:solidFill>
                  <a:schemeClr val="bg1"/>
                </a:solidFill>
              </a:rPr>
              <a:t>Con el fin de garantizar el acceso efectivo y sostenible a estos servicios esenciales en todo el departamento del Tolima.</a:t>
            </a:r>
            <a:endParaRPr lang="es-CO" sz="2000" b="1" dirty="0">
              <a:solidFill>
                <a:schemeClr val="bg1"/>
              </a:solidFill>
              <a:latin typeface="Arial" panose="020B0604020202020204" pitchFamily="34" charset="0"/>
              <a:cs typeface="Arial" panose="020B0604020202020204" pitchFamily="34" charset="0"/>
            </a:endParaRPr>
          </a:p>
        </p:txBody>
      </p:sp>
      <p:sp>
        <p:nvSpPr>
          <p:cNvPr id="39" name="CuadroTexto 38">
            <a:extLst>
              <a:ext uri="{FF2B5EF4-FFF2-40B4-BE49-F238E27FC236}">
                <a16:creationId xmlns:a16="http://schemas.microsoft.com/office/drawing/2014/main" id="{FD7A3440-2EE8-46D1-AB0F-682A14943E71}"/>
              </a:ext>
            </a:extLst>
          </p:cNvPr>
          <p:cNvSpPr txBox="1"/>
          <p:nvPr/>
        </p:nvSpPr>
        <p:spPr>
          <a:xfrm>
            <a:off x="100153" y="305417"/>
            <a:ext cx="8715719" cy="923330"/>
          </a:xfrm>
          <a:prstGeom prst="rect">
            <a:avLst/>
          </a:prstGeom>
          <a:noFill/>
        </p:spPr>
        <p:txBody>
          <a:bodyPr wrap="none" rtlCol="0">
            <a:spAutoFit/>
          </a:bodyPr>
          <a:lstStyle/>
          <a:p>
            <a:r>
              <a:rPr lang="es-ES" sz="5400" b="1" dirty="0">
                <a:solidFill>
                  <a:schemeClr val="accent4"/>
                </a:solidFill>
                <a:latin typeface="Arial" panose="020B0604020202020204" pitchFamily="34" charset="0"/>
                <a:cs typeface="Arial" panose="020B0604020202020204" pitchFamily="34" charset="0"/>
              </a:rPr>
              <a:t>¡</a:t>
            </a:r>
            <a:r>
              <a:rPr lang="es-CO" sz="5400" dirty="0"/>
              <a:t> </a:t>
            </a:r>
            <a:r>
              <a:rPr lang="es-CO" sz="5400" b="1" dirty="0">
                <a:solidFill>
                  <a:schemeClr val="bg1"/>
                </a:solidFill>
                <a:latin typeface="Arial" panose="020B0604020202020204" pitchFamily="34" charset="0"/>
                <a:cs typeface="Arial" panose="020B0604020202020204" pitchFamily="34" charset="0"/>
              </a:rPr>
              <a:t>Objetivo Principal </a:t>
            </a:r>
            <a:r>
              <a:rPr lang="es-CO" sz="5400" b="1" dirty="0">
                <a:solidFill>
                  <a:schemeClr val="accent4"/>
                </a:solidFill>
                <a:latin typeface="Arial" panose="020B0604020202020204" pitchFamily="34" charset="0"/>
                <a:cs typeface="Arial" panose="020B0604020202020204" pitchFamily="34" charset="0"/>
              </a:rPr>
              <a:t>EDAT</a:t>
            </a:r>
            <a:r>
              <a:rPr lang="es-ES" sz="5400" b="1" dirty="0">
                <a:solidFill>
                  <a:schemeClr val="accent4"/>
                </a:solidFill>
                <a:latin typeface="Arial" panose="020B0604020202020204" pitchFamily="34" charset="0"/>
                <a:cs typeface="Arial" panose="020B0604020202020204" pitchFamily="34" charset="0"/>
              </a:rPr>
              <a:t>!</a:t>
            </a:r>
            <a:endParaRPr lang="es-CO" sz="5400" b="1" dirty="0">
              <a:solidFill>
                <a:schemeClr val="accent4"/>
              </a:solidFill>
              <a:latin typeface="Arial" panose="020B0604020202020204" pitchFamily="34" charset="0"/>
              <a:cs typeface="Arial" panose="020B0604020202020204" pitchFamily="34" charset="0"/>
            </a:endParaRPr>
          </a:p>
        </p:txBody>
      </p:sp>
      <p:sp>
        <p:nvSpPr>
          <p:cNvPr id="40" name="CuadroTexto 39">
            <a:extLst>
              <a:ext uri="{FF2B5EF4-FFF2-40B4-BE49-F238E27FC236}">
                <a16:creationId xmlns:a16="http://schemas.microsoft.com/office/drawing/2014/main" id="{183F40C3-FCF9-8E77-9AD6-F22C7A002E31}"/>
              </a:ext>
            </a:extLst>
          </p:cNvPr>
          <p:cNvSpPr txBox="1"/>
          <p:nvPr/>
        </p:nvSpPr>
        <p:spPr>
          <a:xfrm>
            <a:off x="6245525" y="1665918"/>
            <a:ext cx="5794075" cy="1634490"/>
          </a:xfrm>
          <a:prstGeom prst="roundRect">
            <a:avLst/>
          </a:prstGeom>
          <a:noFill/>
          <a:ln w="28575">
            <a:solidFill>
              <a:srgbClr val="0070C0"/>
            </a:solidFill>
          </a:ln>
        </p:spPr>
        <p:txBody>
          <a:bodyPr wrap="square">
            <a:spAutoFit/>
          </a:bodyPr>
          <a:lstStyle/>
          <a:p>
            <a:pPr algn="ctr"/>
            <a:r>
              <a:rPr lang="es-ES" sz="1600" b="1" dirty="0">
                <a:solidFill>
                  <a:schemeClr val="bg2">
                    <a:lumMod val="25000"/>
                  </a:schemeClr>
                </a:solidFill>
              </a:rPr>
              <a:t>Su labor se centra en </a:t>
            </a:r>
            <a:r>
              <a:rPr lang="es-ES" b="1" dirty="0">
                <a:solidFill>
                  <a:srgbClr val="FFC000"/>
                </a:solidFill>
              </a:rPr>
              <a:t>incrementar la cobertura, calidad y eficiencia</a:t>
            </a:r>
            <a:r>
              <a:rPr lang="es-ES" sz="1600" b="1" dirty="0"/>
              <a:t> </a:t>
            </a:r>
            <a:r>
              <a:rPr lang="es-ES" sz="1600" b="1" dirty="0">
                <a:solidFill>
                  <a:schemeClr val="bg2">
                    <a:lumMod val="25000"/>
                  </a:schemeClr>
                </a:solidFill>
              </a:rPr>
              <a:t>de los servicios de acueducto, alcantarillado y aseo, </a:t>
            </a:r>
            <a:r>
              <a:rPr lang="es-ES" b="1" dirty="0">
                <a:solidFill>
                  <a:srgbClr val="FFC000"/>
                </a:solidFill>
              </a:rPr>
              <a:t>priorizando las zonas rurales y las comunidades en situación de vulnerabilidad</a:t>
            </a:r>
            <a:r>
              <a:rPr lang="es-ES" sz="1600" b="1" dirty="0">
                <a:solidFill>
                  <a:schemeClr val="bg2">
                    <a:lumMod val="25000"/>
                  </a:schemeClr>
                </a:solidFill>
              </a:rPr>
              <a:t>, donde históricamente han existido mayores dificultades de acceso.</a:t>
            </a:r>
            <a:endParaRPr lang="es-CO" sz="2000" b="1" dirty="0">
              <a:solidFill>
                <a:schemeClr val="bg2">
                  <a:lumMod val="25000"/>
                </a:schemeClr>
              </a:solidFill>
            </a:endParaRPr>
          </a:p>
        </p:txBody>
      </p:sp>
      <p:sp>
        <p:nvSpPr>
          <p:cNvPr id="41" name="CuadroTexto 40">
            <a:extLst>
              <a:ext uri="{FF2B5EF4-FFF2-40B4-BE49-F238E27FC236}">
                <a16:creationId xmlns:a16="http://schemas.microsoft.com/office/drawing/2014/main" id="{01F5193D-92A8-2C9E-E8CA-A02DD28A2E3E}"/>
              </a:ext>
            </a:extLst>
          </p:cNvPr>
          <p:cNvSpPr txBox="1"/>
          <p:nvPr/>
        </p:nvSpPr>
        <p:spPr>
          <a:xfrm>
            <a:off x="6327860" y="3632203"/>
            <a:ext cx="5711740" cy="2145268"/>
          </a:xfrm>
          <a:prstGeom prst="roundRect">
            <a:avLst/>
          </a:prstGeom>
          <a:solidFill>
            <a:schemeClr val="accent1">
              <a:lumMod val="20000"/>
              <a:lumOff val="80000"/>
            </a:schemeClr>
          </a:solidFill>
          <a:ln>
            <a:noFill/>
          </a:ln>
        </p:spPr>
        <p:txBody>
          <a:bodyPr wrap="square" rtlCol="0">
            <a:spAutoFit/>
          </a:bodyPr>
          <a:lstStyle/>
          <a:p>
            <a:pPr algn="ctr"/>
            <a:r>
              <a:rPr lang="es-ES" sz="2000" dirty="0">
                <a:solidFill>
                  <a:schemeClr val="bg2">
                    <a:lumMod val="25000"/>
                  </a:schemeClr>
                </a:solidFill>
              </a:rPr>
              <a:t>El objetivo de la EDAT también incluye la </a:t>
            </a:r>
            <a:r>
              <a:rPr lang="es-ES" sz="2000" b="1" dirty="0">
                <a:solidFill>
                  <a:srgbClr val="FFC000"/>
                </a:solidFill>
              </a:rPr>
              <a:t>modernización de los sistemas prestadores de servicios</a:t>
            </a:r>
            <a:r>
              <a:rPr lang="es-ES" sz="2000" dirty="0">
                <a:solidFill>
                  <a:srgbClr val="FFC000"/>
                </a:solidFill>
              </a:rPr>
              <a:t>, </a:t>
            </a:r>
            <a:r>
              <a:rPr lang="es-ES" sz="2000" dirty="0"/>
              <a:t>la</a:t>
            </a:r>
            <a:r>
              <a:rPr lang="es-ES" sz="2000" dirty="0">
                <a:solidFill>
                  <a:srgbClr val="FFC000"/>
                </a:solidFill>
              </a:rPr>
              <a:t> </a:t>
            </a:r>
            <a:r>
              <a:rPr lang="es-ES" sz="2000" b="1" dirty="0">
                <a:solidFill>
                  <a:srgbClr val="FFC000"/>
                </a:solidFill>
              </a:rPr>
              <a:t>optimización de recursos financieros y técnicos</a:t>
            </a:r>
            <a:r>
              <a:rPr lang="es-ES" sz="2000" dirty="0">
                <a:solidFill>
                  <a:srgbClr val="FFC000"/>
                </a:solidFill>
              </a:rPr>
              <a:t> </a:t>
            </a:r>
            <a:r>
              <a:rPr lang="es-ES" sz="2000" dirty="0"/>
              <a:t>y la creación de </a:t>
            </a:r>
            <a:r>
              <a:rPr lang="es-ES" sz="2000" b="1" dirty="0">
                <a:solidFill>
                  <a:srgbClr val="FFC000"/>
                </a:solidFill>
              </a:rPr>
              <a:t>economías de escala</a:t>
            </a:r>
            <a:r>
              <a:rPr lang="es-ES" sz="2000" dirty="0">
                <a:solidFill>
                  <a:srgbClr val="FFC000"/>
                </a:solidFill>
              </a:rPr>
              <a:t> </a:t>
            </a:r>
            <a:r>
              <a:rPr lang="es-ES" sz="2000" dirty="0">
                <a:solidFill>
                  <a:schemeClr val="bg2">
                    <a:lumMod val="25000"/>
                  </a:schemeClr>
                </a:solidFill>
              </a:rPr>
              <a:t>que permitan una inversión más equitativa y eficaz a nivel regional.</a:t>
            </a:r>
            <a:endParaRPr lang="es-CO" sz="2000" b="1"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9508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295F2-C754-2B76-6A69-09C0A2D9760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6290906-04E4-B383-60C2-9DD4D79CEA92}"/>
              </a:ext>
            </a:extLst>
          </p:cNvPr>
          <p:cNvSpPr>
            <a:spLocks noGrp="1"/>
          </p:cNvSpPr>
          <p:nvPr>
            <p:ph type="title"/>
          </p:nvPr>
        </p:nvSpPr>
        <p:spPr>
          <a:xfrm>
            <a:off x="2143824" y="273780"/>
            <a:ext cx="9073243" cy="941161"/>
          </a:xfrm>
        </p:spPr>
        <p:txBody>
          <a:bodyPr/>
          <a:lstStyle/>
          <a:p>
            <a:pPr algn="r"/>
            <a:r>
              <a:rPr lang="es-ES" sz="2000" dirty="0"/>
              <a:t>				</a:t>
            </a:r>
            <a:endParaRPr lang="es-CO" sz="2000" dirty="0"/>
          </a:p>
        </p:txBody>
      </p:sp>
      <p:pic>
        <p:nvPicPr>
          <p:cNvPr id="4" name="Imagen 3">
            <a:extLst>
              <a:ext uri="{FF2B5EF4-FFF2-40B4-BE49-F238E27FC236}">
                <a16:creationId xmlns:a16="http://schemas.microsoft.com/office/drawing/2014/main" id="{40115CBF-E304-0A85-B93D-5F6394917AFC}"/>
              </a:ext>
            </a:extLst>
          </p:cNvPr>
          <p:cNvPicPr>
            <a:picLocks noChangeAspect="1"/>
          </p:cNvPicPr>
          <p:nvPr/>
        </p:nvPicPr>
        <p:blipFill>
          <a:blip r:embed="rId2">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43B7EB7E-B724-213E-B6BB-1B2448083E09}"/>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C8AC7C21-FC6F-E414-F6EB-0AE71372C3D3}"/>
              </a:ext>
            </a:extLst>
          </p:cNvPr>
          <p:cNvSpPr/>
          <p:nvPr/>
        </p:nvSpPr>
        <p:spPr>
          <a:xfrm>
            <a:off x="1212722" y="5749000"/>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angle 5">
            <a:extLst>
              <a:ext uri="{FF2B5EF4-FFF2-40B4-BE49-F238E27FC236}">
                <a16:creationId xmlns:a16="http://schemas.microsoft.com/office/drawing/2014/main" id="{A04D4D59-F53A-2FE2-A8D6-F472351BB92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9" name="CuadroTexto 38">
            <a:extLst>
              <a:ext uri="{FF2B5EF4-FFF2-40B4-BE49-F238E27FC236}">
                <a16:creationId xmlns:a16="http://schemas.microsoft.com/office/drawing/2014/main" id="{EC4366E3-5FEF-C4BE-1B9D-7B73A785AAF5}"/>
              </a:ext>
            </a:extLst>
          </p:cNvPr>
          <p:cNvSpPr txBox="1"/>
          <p:nvPr/>
        </p:nvSpPr>
        <p:spPr>
          <a:xfrm>
            <a:off x="152400" y="13807"/>
            <a:ext cx="6215163" cy="1661993"/>
          </a:xfrm>
          <a:prstGeom prst="rect">
            <a:avLst/>
          </a:prstGeom>
          <a:noFill/>
        </p:spPr>
        <p:txBody>
          <a:bodyPr wrap="none" rtlCol="0">
            <a:spAutoFit/>
          </a:bodyPr>
          <a:lstStyle/>
          <a:p>
            <a:r>
              <a:rPr lang="es-ES" sz="4800" dirty="0">
                <a:solidFill>
                  <a:srgbClr val="FFC000"/>
                </a:solidFill>
                <a:latin typeface="Arial" panose="020B0604020202020204" pitchFamily="34" charset="0"/>
                <a:cs typeface="Arial" panose="020B0604020202020204" pitchFamily="34" charset="0"/>
              </a:rPr>
              <a:t>¡</a:t>
            </a:r>
            <a:r>
              <a:rPr lang="es-ES" sz="4800" b="1" dirty="0">
                <a:solidFill>
                  <a:schemeClr val="bg1"/>
                </a:solidFill>
                <a:latin typeface="Arial" panose="020B0604020202020204" pitchFamily="34" charset="0"/>
                <a:cs typeface="Arial" panose="020B0604020202020204" pitchFamily="34" charset="0"/>
              </a:rPr>
              <a:t>Funciones Frente a </a:t>
            </a:r>
          </a:p>
          <a:p>
            <a:r>
              <a:rPr lang="es-ES" sz="4800" b="1" dirty="0">
                <a:solidFill>
                  <a:schemeClr val="bg1"/>
                </a:solidFill>
                <a:latin typeface="Arial" panose="020B0604020202020204" pitchFamily="34" charset="0"/>
                <a:cs typeface="Arial" panose="020B0604020202020204" pitchFamily="34" charset="0"/>
              </a:rPr>
              <a:t>  los Municipios</a:t>
            </a:r>
            <a:r>
              <a:rPr lang="es-ES" sz="5400" b="1" dirty="0">
                <a:solidFill>
                  <a:srgbClr val="FFC000"/>
                </a:solidFill>
                <a:latin typeface="Arial" panose="020B0604020202020204" pitchFamily="34" charset="0"/>
                <a:cs typeface="Arial" panose="020B0604020202020204" pitchFamily="34" charset="0"/>
              </a:rPr>
              <a:t>!</a:t>
            </a:r>
            <a:endParaRPr lang="es-CO" sz="4800" b="1" dirty="0">
              <a:solidFill>
                <a:srgbClr val="FFC000"/>
              </a:solidFill>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168556F4-41C2-6864-168D-F2CDBEEEA8D8}"/>
              </a:ext>
            </a:extLst>
          </p:cNvPr>
          <p:cNvSpPr txBox="1"/>
          <p:nvPr/>
        </p:nvSpPr>
        <p:spPr>
          <a:xfrm>
            <a:off x="4459857" y="4519576"/>
            <a:ext cx="7407015" cy="1328023"/>
          </a:xfrm>
          <a:prstGeom prst="roundRect">
            <a:avLst/>
          </a:prstGeom>
          <a:solidFill>
            <a:srgbClr val="CEE8FA"/>
          </a:solidFill>
        </p:spPr>
        <p:txBody>
          <a:bodyPr wrap="square" rtlCol="0">
            <a:spAutoFit/>
          </a:bodyPr>
          <a:lstStyle/>
          <a:p>
            <a:pPr algn="ctr"/>
            <a:endParaRPr lang="es-ES" sz="2400" dirty="0"/>
          </a:p>
          <a:p>
            <a:pPr algn="ctr"/>
            <a:endParaRPr lang="es-CO" sz="2400" b="1" dirty="0">
              <a:solidFill>
                <a:schemeClr val="accent4"/>
              </a:solidFill>
              <a:latin typeface="Arial" panose="020B0604020202020204" pitchFamily="34" charset="0"/>
              <a:cs typeface="Arial" panose="020B0604020202020204" pitchFamily="34" charset="0"/>
            </a:endParaRPr>
          </a:p>
          <a:p>
            <a:pPr algn="ctr"/>
            <a:endParaRPr lang="es-CO" sz="2400" b="1" dirty="0">
              <a:solidFill>
                <a:schemeClr val="accent4"/>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85AF0B17-D51B-E69B-A944-21B5B46BD99F}"/>
              </a:ext>
            </a:extLst>
          </p:cNvPr>
          <p:cNvSpPr txBox="1"/>
          <p:nvPr/>
        </p:nvSpPr>
        <p:spPr>
          <a:xfrm>
            <a:off x="2957948" y="2838718"/>
            <a:ext cx="7953604" cy="1532334"/>
          </a:xfrm>
          <a:prstGeom prst="roundRect">
            <a:avLst/>
          </a:prstGeom>
          <a:noFill/>
          <a:ln w="28575">
            <a:solidFill>
              <a:srgbClr val="0070C0"/>
            </a:solidFill>
          </a:ln>
        </p:spPr>
        <p:txBody>
          <a:bodyPr wrap="square" rtlCol="0">
            <a:spAutoFit/>
          </a:bodyPr>
          <a:lstStyle/>
          <a:p>
            <a:pPr algn="ctr"/>
            <a:endParaRPr lang="es-ES" sz="2800" dirty="0"/>
          </a:p>
          <a:p>
            <a:pPr algn="ctr"/>
            <a:r>
              <a:rPr lang="es-ES" sz="2800" dirty="0"/>
              <a:t>Supervisión y ejecución de obras de infraestructura.</a:t>
            </a:r>
          </a:p>
          <a:p>
            <a:pPr algn="ctr"/>
            <a:endParaRPr lang="es-CO" sz="2800" b="1" dirty="0">
              <a:solidFill>
                <a:schemeClr val="accent4"/>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513F78CF-BBEB-6F74-7B4D-7E158BA28B5F}"/>
              </a:ext>
            </a:extLst>
          </p:cNvPr>
          <p:cNvSpPr txBox="1"/>
          <p:nvPr/>
        </p:nvSpPr>
        <p:spPr>
          <a:xfrm>
            <a:off x="1408564" y="1665081"/>
            <a:ext cx="7953604" cy="1328023"/>
          </a:xfrm>
          <a:prstGeom prst="roundRect">
            <a:avLst/>
          </a:prstGeom>
          <a:solidFill>
            <a:srgbClr val="00A9EC"/>
          </a:solidFill>
          <a:ln>
            <a:noFill/>
          </a:ln>
        </p:spPr>
        <p:txBody>
          <a:bodyPr wrap="square" rtlCol="0">
            <a:spAutoFit/>
          </a:bodyPr>
          <a:lstStyle/>
          <a:p>
            <a:pPr algn="ctr"/>
            <a:endParaRPr lang="es-ES" sz="1600" dirty="0"/>
          </a:p>
          <a:p>
            <a:pPr algn="ctr"/>
            <a:r>
              <a:rPr lang="es-ES" sz="2800" b="1" dirty="0">
                <a:solidFill>
                  <a:schemeClr val="bg1"/>
                </a:solidFill>
              </a:rPr>
              <a:t>Asesoría técnica y estructuración de proyectos.</a:t>
            </a:r>
            <a:endParaRPr lang="es-ES" b="1" dirty="0">
              <a:solidFill>
                <a:schemeClr val="bg1"/>
              </a:solidFill>
            </a:endParaRPr>
          </a:p>
          <a:p>
            <a:pPr algn="ctr"/>
            <a:endParaRPr lang="es-CO" sz="2800" b="1" dirty="0">
              <a:solidFill>
                <a:schemeClr val="bg1"/>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6BA29B59-B5FA-0C33-A8C5-4847B21D4B86}"/>
              </a:ext>
            </a:extLst>
          </p:cNvPr>
          <p:cNvSpPr txBox="1"/>
          <p:nvPr/>
        </p:nvSpPr>
        <p:spPr>
          <a:xfrm>
            <a:off x="1511160" y="3970837"/>
            <a:ext cx="3314494" cy="2246769"/>
          </a:xfrm>
          <a:custGeom>
            <a:avLst/>
            <a:gdLst>
              <a:gd name="connsiteX0" fmla="*/ 0 w 4775340"/>
              <a:gd name="connsiteY0" fmla="*/ 334850 h 2009061"/>
              <a:gd name="connsiteX1" fmla="*/ 334850 w 4775340"/>
              <a:gd name="connsiteY1" fmla="*/ 0 h 2009061"/>
              <a:gd name="connsiteX2" fmla="*/ 4440490 w 4775340"/>
              <a:gd name="connsiteY2" fmla="*/ 0 h 2009061"/>
              <a:gd name="connsiteX3" fmla="*/ 4775340 w 4775340"/>
              <a:gd name="connsiteY3" fmla="*/ 334850 h 2009061"/>
              <a:gd name="connsiteX4" fmla="*/ 4775340 w 4775340"/>
              <a:gd name="connsiteY4" fmla="*/ 1674211 h 2009061"/>
              <a:gd name="connsiteX5" fmla="*/ 4440490 w 4775340"/>
              <a:gd name="connsiteY5" fmla="*/ 2009061 h 2009061"/>
              <a:gd name="connsiteX6" fmla="*/ 334850 w 4775340"/>
              <a:gd name="connsiteY6" fmla="*/ 2009061 h 2009061"/>
              <a:gd name="connsiteX7" fmla="*/ 0 w 4775340"/>
              <a:gd name="connsiteY7" fmla="*/ 1674211 h 2009061"/>
              <a:gd name="connsiteX8" fmla="*/ 0 w 4775340"/>
              <a:gd name="connsiteY8" fmla="*/ 334850 h 2009061"/>
              <a:gd name="connsiteX0" fmla="*/ 0 w 4775340"/>
              <a:gd name="connsiteY0" fmla="*/ 337295 h 2011506"/>
              <a:gd name="connsiteX1" fmla="*/ 334850 w 4775340"/>
              <a:gd name="connsiteY1" fmla="*/ 2445 h 2011506"/>
              <a:gd name="connsiteX2" fmla="*/ 3200540 w 4775340"/>
              <a:gd name="connsiteY2" fmla="*/ 0 h 2011506"/>
              <a:gd name="connsiteX3" fmla="*/ 4440490 w 4775340"/>
              <a:gd name="connsiteY3" fmla="*/ 2445 h 2011506"/>
              <a:gd name="connsiteX4" fmla="*/ 4775340 w 4775340"/>
              <a:gd name="connsiteY4" fmla="*/ 337295 h 2011506"/>
              <a:gd name="connsiteX5" fmla="*/ 4775340 w 4775340"/>
              <a:gd name="connsiteY5" fmla="*/ 1676656 h 2011506"/>
              <a:gd name="connsiteX6" fmla="*/ 4440490 w 4775340"/>
              <a:gd name="connsiteY6" fmla="*/ 2011506 h 2011506"/>
              <a:gd name="connsiteX7" fmla="*/ 334850 w 4775340"/>
              <a:gd name="connsiteY7" fmla="*/ 2011506 h 2011506"/>
              <a:gd name="connsiteX8" fmla="*/ 0 w 4775340"/>
              <a:gd name="connsiteY8" fmla="*/ 1676656 h 2011506"/>
              <a:gd name="connsiteX9" fmla="*/ 0 w 4775340"/>
              <a:gd name="connsiteY9" fmla="*/ 337295 h 2011506"/>
              <a:gd name="connsiteX0" fmla="*/ 0 w 4775341"/>
              <a:gd name="connsiteY0" fmla="*/ 337295 h 2011506"/>
              <a:gd name="connsiteX1" fmla="*/ 334850 w 4775341"/>
              <a:gd name="connsiteY1" fmla="*/ 24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0 w 4775341"/>
              <a:gd name="connsiteY0" fmla="*/ 3372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419740 w 4775341"/>
              <a:gd name="connsiteY5" fmla="*/ 16385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15769"/>
              <a:gd name="connsiteY0" fmla="*/ 311895 h 2011506"/>
              <a:gd name="connsiteX1" fmla="*/ 741250 w 4715769"/>
              <a:gd name="connsiteY1" fmla="*/ 27845 h 2011506"/>
              <a:gd name="connsiteX2" fmla="*/ 3200540 w 4715769"/>
              <a:gd name="connsiteY2" fmla="*/ 0 h 2011506"/>
              <a:gd name="connsiteX3" fmla="*/ 4592890 w 4715769"/>
              <a:gd name="connsiteY3" fmla="*/ 2445 h 2011506"/>
              <a:gd name="connsiteX4" fmla="*/ 4699140 w 4715769"/>
              <a:gd name="connsiteY4" fmla="*/ 337295 h 2011506"/>
              <a:gd name="connsiteX5" fmla="*/ 4419740 w 4715769"/>
              <a:gd name="connsiteY5" fmla="*/ 1638556 h 2011506"/>
              <a:gd name="connsiteX6" fmla="*/ 4046790 w 4715769"/>
              <a:gd name="connsiteY6" fmla="*/ 2011506 h 2011506"/>
              <a:gd name="connsiteX7" fmla="*/ 334850 w 4715769"/>
              <a:gd name="connsiteY7" fmla="*/ 2011506 h 2011506"/>
              <a:gd name="connsiteX8" fmla="*/ 0 w 4715769"/>
              <a:gd name="connsiteY8" fmla="*/ 1676656 h 2011506"/>
              <a:gd name="connsiteX9" fmla="*/ 304800 w 4715769"/>
              <a:gd name="connsiteY9" fmla="*/ 311895 h 2011506"/>
              <a:gd name="connsiteX0" fmla="*/ 304800 w 4699140"/>
              <a:gd name="connsiteY0" fmla="*/ 311895 h 2011506"/>
              <a:gd name="connsiteX1" fmla="*/ 741250 w 4699140"/>
              <a:gd name="connsiteY1" fmla="*/ 27845 h 2011506"/>
              <a:gd name="connsiteX2" fmla="*/ 3200540 w 4699140"/>
              <a:gd name="connsiteY2" fmla="*/ 0 h 2011506"/>
              <a:gd name="connsiteX3" fmla="*/ 4402390 w 4699140"/>
              <a:gd name="connsiteY3" fmla="*/ 2445 h 2011506"/>
              <a:gd name="connsiteX4" fmla="*/ 4699140 w 4699140"/>
              <a:gd name="connsiteY4" fmla="*/ 337295 h 2011506"/>
              <a:gd name="connsiteX5" fmla="*/ 4419740 w 4699140"/>
              <a:gd name="connsiteY5" fmla="*/ 1638556 h 2011506"/>
              <a:gd name="connsiteX6" fmla="*/ 4046790 w 4699140"/>
              <a:gd name="connsiteY6" fmla="*/ 2011506 h 2011506"/>
              <a:gd name="connsiteX7" fmla="*/ 334850 w 4699140"/>
              <a:gd name="connsiteY7" fmla="*/ 2011506 h 2011506"/>
              <a:gd name="connsiteX8" fmla="*/ 0 w 4699140"/>
              <a:gd name="connsiteY8" fmla="*/ 1676656 h 2011506"/>
              <a:gd name="connsiteX9" fmla="*/ 304800 w 4699140"/>
              <a:gd name="connsiteY9" fmla="*/ 311895 h 2011506"/>
              <a:gd name="connsiteX0" fmla="*/ 304800 w 4675939"/>
              <a:gd name="connsiteY0" fmla="*/ 311895 h 2011506"/>
              <a:gd name="connsiteX1" fmla="*/ 741250 w 4675939"/>
              <a:gd name="connsiteY1" fmla="*/ 27845 h 2011506"/>
              <a:gd name="connsiteX2" fmla="*/ 3200540 w 4675939"/>
              <a:gd name="connsiteY2" fmla="*/ 0 h 2011506"/>
              <a:gd name="connsiteX3" fmla="*/ 4402390 w 4675939"/>
              <a:gd name="connsiteY3" fmla="*/ 2445 h 2011506"/>
              <a:gd name="connsiteX4" fmla="*/ 4675939 w 4675939"/>
              <a:gd name="connsiteY4" fmla="*/ 506456 h 2011506"/>
              <a:gd name="connsiteX5" fmla="*/ 4419740 w 4675939"/>
              <a:gd name="connsiteY5" fmla="*/ 1638556 h 2011506"/>
              <a:gd name="connsiteX6" fmla="*/ 4046790 w 4675939"/>
              <a:gd name="connsiteY6" fmla="*/ 2011506 h 2011506"/>
              <a:gd name="connsiteX7" fmla="*/ 334850 w 4675939"/>
              <a:gd name="connsiteY7" fmla="*/ 2011506 h 2011506"/>
              <a:gd name="connsiteX8" fmla="*/ 0 w 4675939"/>
              <a:gd name="connsiteY8" fmla="*/ 1676656 h 2011506"/>
              <a:gd name="connsiteX9" fmla="*/ 304800 w 4675939"/>
              <a:gd name="connsiteY9" fmla="*/ 311895 h 2011506"/>
              <a:gd name="connsiteX0" fmla="*/ 304800 w 4699141"/>
              <a:gd name="connsiteY0" fmla="*/ 311895 h 2011506"/>
              <a:gd name="connsiteX1" fmla="*/ 741250 w 4699141"/>
              <a:gd name="connsiteY1" fmla="*/ 27845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50644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50644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242048 w 4699141"/>
              <a:gd name="connsiteY7" fmla="*/ 1997438 h 2011506"/>
              <a:gd name="connsiteX8" fmla="*/ 0 w 4699141"/>
              <a:gd name="connsiteY8" fmla="*/ 1676656 h 2011506"/>
              <a:gd name="connsiteX9" fmla="*/ 304800 w 4699141"/>
              <a:gd name="connsiteY9" fmla="*/ 311895 h 2011506"/>
              <a:gd name="connsiteX0" fmla="*/ 316400 w 4710741"/>
              <a:gd name="connsiteY0" fmla="*/ 311895 h 2011506"/>
              <a:gd name="connsiteX1" fmla="*/ 662253 w 4710741"/>
              <a:gd name="connsiteY1" fmla="*/ 50644 h 2011506"/>
              <a:gd name="connsiteX2" fmla="*/ 3212140 w 4710741"/>
              <a:gd name="connsiteY2" fmla="*/ 0 h 2011506"/>
              <a:gd name="connsiteX3" fmla="*/ 4413990 w 4710741"/>
              <a:gd name="connsiteY3" fmla="*/ 2445 h 2011506"/>
              <a:gd name="connsiteX4" fmla="*/ 4710741 w 4710741"/>
              <a:gd name="connsiteY4" fmla="*/ 351706 h 2011506"/>
              <a:gd name="connsiteX5" fmla="*/ 4431340 w 4710741"/>
              <a:gd name="connsiteY5" fmla="*/ 1638556 h 2011506"/>
              <a:gd name="connsiteX6" fmla="*/ 4058390 w 4710741"/>
              <a:gd name="connsiteY6" fmla="*/ 2011506 h 2011506"/>
              <a:gd name="connsiteX7" fmla="*/ 253648 w 4710741"/>
              <a:gd name="connsiteY7" fmla="*/ 1997438 h 2011506"/>
              <a:gd name="connsiteX8" fmla="*/ 0 w 4710741"/>
              <a:gd name="connsiteY8" fmla="*/ 1761065 h 2011506"/>
              <a:gd name="connsiteX9" fmla="*/ 316400 w 4710741"/>
              <a:gd name="connsiteY9" fmla="*/ 311895 h 2011506"/>
              <a:gd name="connsiteX0" fmla="*/ 316400 w 4710741"/>
              <a:gd name="connsiteY0" fmla="*/ 309450 h 2009061"/>
              <a:gd name="connsiteX1" fmla="*/ 662253 w 4710741"/>
              <a:gd name="connsiteY1" fmla="*/ 48199 h 2009061"/>
              <a:gd name="connsiteX2" fmla="*/ 3641349 w 4710741"/>
              <a:gd name="connsiteY2" fmla="*/ 25691 h 2009061"/>
              <a:gd name="connsiteX3" fmla="*/ 4413990 w 4710741"/>
              <a:gd name="connsiteY3" fmla="*/ 0 h 2009061"/>
              <a:gd name="connsiteX4" fmla="*/ 4710741 w 4710741"/>
              <a:gd name="connsiteY4" fmla="*/ 349261 h 2009061"/>
              <a:gd name="connsiteX5" fmla="*/ 4431340 w 4710741"/>
              <a:gd name="connsiteY5" fmla="*/ 1636111 h 2009061"/>
              <a:gd name="connsiteX6" fmla="*/ 4058390 w 4710741"/>
              <a:gd name="connsiteY6" fmla="*/ 2009061 h 2009061"/>
              <a:gd name="connsiteX7" fmla="*/ 253648 w 4710741"/>
              <a:gd name="connsiteY7" fmla="*/ 1994993 h 2009061"/>
              <a:gd name="connsiteX8" fmla="*/ 0 w 4710741"/>
              <a:gd name="connsiteY8" fmla="*/ 1758620 h 2009061"/>
              <a:gd name="connsiteX9" fmla="*/ 316400 w 4710741"/>
              <a:gd name="connsiteY9" fmla="*/ 309450 h 2009061"/>
              <a:gd name="connsiteX0" fmla="*/ 316400 w 4710741"/>
              <a:gd name="connsiteY0" fmla="*/ 283760 h 1983371"/>
              <a:gd name="connsiteX1" fmla="*/ 662253 w 4710741"/>
              <a:gd name="connsiteY1" fmla="*/ 22509 h 1983371"/>
              <a:gd name="connsiteX2" fmla="*/ 3641349 w 4710741"/>
              <a:gd name="connsiteY2" fmla="*/ 1 h 1983371"/>
              <a:gd name="connsiteX3" fmla="*/ 4495192 w 4710741"/>
              <a:gd name="connsiteY3" fmla="*/ 2446 h 1983371"/>
              <a:gd name="connsiteX4" fmla="*/ 4710741 w 4710741"/>
              <a:gd name="connsiteY4" fmla="*/ 323571 h 1983371"/>
              <a:gd name="connsiteX5" fmla="*/ 4431340 w 4710741"/>
              <a:gd name="connsiteY5" fmla="*/ 1610421 h 1983371"/>
              <a:gd name="connsiteX6" fmla="*/ 4058390 w 4710741"/>
              <a:gd name="connsiteY6" fmla="*/ 1983371 h 1983371"/>
              <a:gd name="connsiteX7" fmla="*/ 253648 w 4710741"/>
              <a:gd name="connsiteY7" fmla="*/ 1969303 h 1983371"/>
              <a:gd name="connsiteX8" fmla="*/ 0 w 4710741"/>
              <a:gd name="connsiteY8" fmla="*/ 1732930 h 1983371"/>
              <a:gd name="connsiteX9" fmla="*/ 316400 w 4710741"/>
              <a:gd name="connsiteY9" fmla="*/ 283760 h 1983371"/>
              <a:gd name="connsiteX0" fmla="*/ 316400 w 4710741"/>
              <a:gd name="connsiteY0" fmla="*/ 283759 h 1983370"/>
              <a:gd name="connsiteX1" fmla="*/ 662253 w 4710741"/>
              <a:gd name="connsiteY1" fmla="*/ 22508 h 1983370"/>
              <a:gd name="connsiteX2" fmla="*/ 3641349 w 4710741"/>
              <a:gd name="connsiteY2" fmla="*/ 0 h 1983370"/>
              <a:gd name="connsiteX3" fmla="*/ 4495192 w 4710741"/>
              <a:gd name="connsiteY3" fmla="*/ 30581 h 1983370"/>
              <a:gd name="connsiteX4" fmla="*/ 4710741 w 4710741"/>
              <a:gd name="connsiteY4" fmla="*/ 323570 h 1983370"/>
              <a:gd name="connsiteX5" fmla="*/ 4431340 w 4710741"/>
              <a:gd name="connsiteY5" fmla="*/ 1610420 h 1983370"/>
              <a:gd name="connsiteX6" fmla="*/ 4058390 w 4710741"/>
              <a:gd name="connsiteY6" fmla="*/ 1983370 h 1983370"/>
              <a:gd name="connsiteX7" fmla="*/ 253648 w 4710741"/>
              <a:gd name="connsiteY7" fmla="*/ 1969302 h 1983370"/>
              <a:gd name="connsiteX8" fmla="*/ 0 w 4710741"/>
              <a:gd name="connsiteY8" fmla="*/ 1732929 h 1983370"/>
              <a:gd name="connsiteX9" fmla="*/ 316400 w 4710741"/>
              <a:gd name="connsiteY9" fmla="*/ 283759 h 1983370"/>
              <a:gd name="connsiteX0" fmla="*/ 316400 w 4710741"/>
              <a:gd name="connsiteY0" fmla="*/ 261251 h 1960862"/>
              <a:gd name="connsiteX1" fmla="*/ 662253 w 4710741"/>
              <a:gd name="connsiteY1" fmla="*/ 0 h 1960862"/>
              <a:gd name="connsiteX2" fmla="*/ 3281742 w 4710741"/>
              <a:gd name="connsiteY2" fmla="*/ 5628 h 1960862"/>
              <a:gd name="connsiteX3" fmla="*/ 4495192 w 4710741"/>
              <a:gd name="connsiteY3" fmla="*/ 8073 h 1960862"/>
              <a:gd name="connsiteX4" fmla="*/ 4710741 w 4710741"/>
              <a:gd name="connsiteY4" fmla="*/ 301062 h 1960862"/>
              <a:gd name="connsiteX5" fmla="*/ 4431340 w 4710741"/>
              <a:gd name="connsiteY5" fmla="*/ 1587912 h 1960862"/>
              <a:gd name="connsiteX6" fmla="*/ 4058390 w 4710741"/>
              <a:gd name="connsiteY6" fmla="*/ 1960862 h 1960862"/>
              <a:gd name="connsiteX7" fmla="*/ 253648 w 4710741"/>
              <a:gd name="connsiteY7" fmla="*/ 1946794 h 1960862"/>
              <a:gd name="connsiteX8" fmla="*/ 0 w 4710741"/>
              <a:gd name="connsiteY8" fmla="*/ 1710421 h 1960862"/>
              <a:gd name="connsiteX9" fmla="*/ 316400 w 4710741"/>
              <a:gd name="connsiteY9" fmla="*/ 261251 h 196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0741" h="1960862">
                <a:moveTo>
                  <a:pt x="316400" y="261251"/>
                </a:moveTo>
                <a:cubicBezTo>
                  <a:pt x="316400" y="76318"/>
                  <a:pt x="477320" y="0"/>
                  <a:pt x="662253" y="0"/>
                </a:cubicBezTo>
                <a:lnTo>
                  <a:pt x="3281742" y="5628"/>
                </a:lnTo>
                <a:lnTo>
                  <a:pt x="4495192" y="8073"/>
                </a:lnTo>
                <a:cubicBezTo>
                  <a:pt x="4680125" y="8073"/>
                  <a:pt x="4710741" y="116129"/>
                  <a:pt x="4710741" y="301062"/>
                </a:cubicBezTo>
                <a:lnTo>
                  <a:pt x="4431340" y="1587912"/>
                </a:lnTo>
                <a:cubicBezTo>
                  <a:pt x="4431340" y="1772845"/>
                  <a:pt x="4243323" y="1960862"/>
                  <a:pt x="4058390" y="1960862"/>
                </a:cubicBezTo>
                <a:lnTo>
                  <a:pt x="253648" y="1946794"/>
                </a:lnTo>
                <a:cubicBezTo>
                  <a:pt x="68715" y="1946794"/>
                  <a:pt x="0" y="1895354"/>
                  <a:pt x="0" y="1710421"/>
                </a:cubicBezTo>
                <a:lnTo>
                  <a:pt x="316400" y="261251"/>
                </a:lnTo>
                <a:close/>
              </a:path>
            </a:pathLst>
          </a:custGeom>
          <a:solidFill>
            <a:srgbClr val="00A9EC"/>
          </a:solidFill>
        </p:spPr>
        <p:txBody>
          <a:bodyPr wrap="square">
            <a:spAutoFit/>
          </a:bodyPr>
          <a:lstStyle/>
          <a:p>
            <a:pPr algn="ctr"/>
            <a:r>
              <a:rPr lang="es-ES" sz="2800" dirty="0"/>
              <a:t>  </a:t>
            </a:r>
          </a:p>
          <a:p>
            <a:pPr algn="ctr"/>
            <a:r>
              <a:rPr lang="es-ES" sz="2800" b="1" dirty="0">
                <a:solidFill>
                  <a:schemeClr val="bg1"/>
                </a:solidFill>
              </a:rPr>
              <a:t>Administración de recursos para </a:t>
            </a:r>
          </a:p>
          <a:p>
            <a:pPr algn="ctr"/>
            <a:r>
              <a:rPr lang="es-ES" sz="2800" b="1" dirty="0">
                <a:solidFill>
                  <a:schemeClr val="bg1"/>
                </a:solidFill>
              </a:rPr>
              <a:t>proyectos </a:t>
            </a:r>
            <a:r>
              <a:rPr lang="es-ES" sz="2800" b="1" dirty="0">
                <a:solidFill>
                  <a:srgbClr val="FFC000"/>
                </a:solidFill>
              </a:rPr>
              <a:t>PDA.</a:t>
            </a:r>
          </a:p>
          <a:p>
            <a:pPr algn="ctr"/>
            <a:endParaRPr lang="es-CO" sz="2800" b="1" dirty="0">
              <a:solidFill>
                <a:srgbClr val="FFC000"/>
              </a:solidFill>
            </a:endParaRPr>
          </a:p>
        </p:txBody>
      </p:sp>
      <p:sp>
        <p:nvSpPr>
          <p:cNvPr id="10" name="CuadroTexto 9">
            <a:extLst>
              <a:ext uri="{FF2B5EF4-FFF2-40B4-BE49-F238E27FC236}">
                <a16:creationId xmlns:a16="http://schemas.microsoft.com/office/drawing/2014/main" id="{40B04ED8-3191-8423-ADFE-A919E15F626A}"/>
              </a:ext>
            </a:extLst>
          </p:cNvPr>
          <p:cNvSpPr txBox="1"/>
          <p:nvPr/>
        </p:nvSpPr>
        <p:spPr>
          <a:xfrm>
            <a:off x="6110326" y="4733754"/>
            <a:ext cx="4471874" cy="954107"/>
          </a:xfrm>
          <a:prstGeom prst="rect">
            <a:avLst/>
          </a:prstGeom>
          <a:noFill/>
        </p:spPr>
        <p:txBody>
          <a:bodyPr wrap="square">
            <a:spAutoFit/>
          </a:bodyPr>
          <a:lstStyle/>
          <a:p>
            <a:pPr marL="0" algn="ctr" rtl="0" eaLnBrk="1" latinLnBrk="0" hangingPunct="1"/>
            <a:r>
              <a:rPr lang="es-CO" sz="2800" dirty="0"/>
              <a:t>Fortalecimiento institucional y ambiental.</a:t>
            </a:r>
            <a:endParaRPr lang="es-CO" sz="2800" dirty="0">
              <a:effectLst/>
            </a:endParaRPr>
          </a:p>
        </p:txBody>
      </p:sp>
    </p:spTree>
    <p:extLst>
      <p:ext uri="{BB962C8B-B14F-4D97-AF65-F5344CB8AC3E}">
        <p14:creationId xmlns:p14="http://schemas.microsoft.com/office/powerpoint/2010/main" val="3324145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43B33-3826-CD6D-9D8F-4FDD87B6C5A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3020C53-54B1-9B4A-29E5-811849564D43}"/>
              </a:ext>
            </a:extLst>
          </p:cNvPr>
          <p:cNvSpPr>
            <a:spLocks noGrp="1"/>
          </p:cNvSpPr>
          <p:nvPr>
            <p:ph type="title"/>
          </p:nvPr>
        </p:nvSpPr>
        <p:spPr>
          <a:xfrm>
            <a:off x="2143824" y="273780"/>
            <a:ext cx="9073243" cy="941161"/>
          </a:xfrm>
        </p:spPr>
        <p:txBody>
          <a:bodyPr/>
          <a:lstStyle/>
          <a:p>
            <a:pPr algn="r"/>
            <a:r>
              <a:rPr lang="es-ES" sz="2000" dirty="0"/>
              <a:t>				</a:t>
            </a:r>
            <a:endParaRPr lang="es-CO" sz="2000" dirty="0"/>
          </a:p>
        </p:txBody>
      </p:sp>
      <p:pic>
        <p:nvPicPr>
          <p:cNvPr id="4" name="Imagen 3">
            <a:extLst>
              <a:ext uri="{FF2B5EF4-FFF2-40B4-BE49-F238E27FC236}">
                <a16:creationId xmlns:a16="http://schemas.microsoft.com/office/drawing/2014/main" id="{A6B14466-7507-63BD-7CDD-57D9FC2DE4C8}"/>
              </a:ext>
            </a:extLst>
          </p:cNvPr>
          <p:cNvPicPr>
            <a:picLocks noChangeAspect="1"/>
          </p:cNvPicPr>
          <p:nvPr/>
        </p:nvPicPr>
        <p:blipFill>
          <a:blip r:embed="rId2">
            <a:duotone>
              <a:schemeClr val="bg2">
                <a:shade val="45000"/>
                <a:satMod val="135000"/>
              </a:schemeClr>
              <a:prstClr val="white"/>
            </a:duotone>
          </a:blip>
          <a:stretch>
            <a:fillRect/>
          </a:stretch>
        </p:blipFill>
        <p:spPr>
          <a:xfrm>
            <a:off x="1276152" y="5932468"/>
            <a:ext cx="533446" cy="710246"/>
          </a:xfrm>
          <a:prstGeom prst="rect">
            <a:avLst/>
          </a:prstGeom>
          <a:solidFill>
            <a:srgbClr val="0066CC"/>
          </a:solidFill>
        </p:spPr>
      </p:pic>
      <p:sp>
        <p:nvSpPr>
          <p:cNvPr id="6" name="Rectángulo 5">
            <a:extLst>
              <a:ext uri="{FF2B5EF4-FFF2-40B4-BE49-F238E27FC236}">
                <a16:creationId xmlns:a16="http://schemas.microsoft.com/office/drawing/2014/main" id="{F251E8FE-EF38-8810-D9A2-605474149455}"/>
              </a:ext>
            </a:extLst>
          </p:cNvPr>
          <p:cNvSpPr/>
          <p:nvPr/>
        </p:nvSpPr>
        <p:spPr>
          <a:xfrm>
            <a:off x="1204112" y="6239226"/>
            <a:ext cx="873190" cy="469811"/>
          </a:xfrm>
          <a:prstGeom prst="rect">
            <a:avLst/>
          </a:prstGeom>
          <a:solidFill>
            <a:srgbClr val="2360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E0F80FFC-406E-0B8E-B740-F67F558CD1A7}"/>
              </a:ext>
            </a:extLst>
          </p:cNvPr>
          <p:cNvSpPr/>
          <p:nvPr/>
        </p:nvSpPr>
        <p:spPr>
          <a:xfrm>
            <a:off x="1212722" y="5749000"/>
            <a:ext cx="596876" cy="476420"/>
          </a:xfrm>
          <a:prstGeom prst="rect">
            <a:avLst/>
          </a:prstGeom>
          <a:solidFill>
            <a:srgbClr val="D5E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angle 5">
            <a:extLst>
              <a:ext uri="{FF2B5EF4-FFF2-40B4-BE49-F238E27FC236}">
                <a16:creationId xmlns:a16="http://schemas.microsoft.com/office/drawing/2014/main" id="{3E530702-AF5B-2C9E-3F7E-6BB829AB511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9" name="CuadroTexto 38">
            <a:extLst>
              <a:ext uri="{FF2B5EF4-FFF2-40B4-BE49-F238E27FC236}">
                <a16:creationId xmlns:a16="http://schemas.microsoft.com/office/drawing/2014/main" id="{337EC9D2-9AB6-A229-3A18-0AC50A5B13AF}"/>
              </a:ext>
            </a:extLst>
          </p:cNvPr>
          <p:cNvSpPr txBox="1"/>
          <p:nvPr/>
        </p:nvSpPr>
        <p:spPr>
          <a:xfrm>
            <a:off x="332551" y="236528"/>
            <a:ext cx="3724096" cy="923330"/>
          </a:xfrm>
          <a:prstGeom prst="rect">
            <a:avLst/>
          </a:prstGeom>
          <a:noFill/>
        </p:spPr>
        <p:txBody>
          <a:bodyPr wrap="none" rtlCol="0">
            <a:spAutoFit/>
          </a:bodyPr>
          <a:lstStyle/>
          <a:p>
            <a:r>
              <a:rPr lang="es-ES" sz="5400" b="1" dirty="0">
                <a:solidFill>
                  <a:srgbClr val="FFC000"/>
                </a:solidFill>
                <a:latin typeface="Arial" panose="020B0604020202020204" pitchFamily="34" charset="0"/>
                <a:cs typeface="Arial" panose="020B0604020202020204" pitchFamily="34" charset="0"/>
              </a:rPr>
              <a:t>¡</a:t>
            </a:r>
            <a:r>
              <a:rPr lang="es-CO" sz="5400" b="1" dirty="0">
                <a:solidFill>
                  <a:schemeClr val="bg1"/>
                </a:solidFill>
                <a:latin typeface="Arial" panose="020B0604020202020204" pitchFamily="34" charset="0"/>
                <a:cs typeface="Arial" panose="020B0604020202020204" pitchFamily="34" charset="0"/>
              </a:rPr>
              <a:t>Servicios</a:t>
            </a:r>
            <a:r>
              <a:rPr lang="es-ES" sz="5400" b="1" dirty="0">
                <a:solidFill>
                  <a:schemeClr val="accent4"/>
                </a:solidFill>
                <a:latin typeface="Arial" panose="020B0604020202020204" pitchFamily="34" charset="0"/>
                <a:cs typeface="Arial" panose="020B0604020202020204" pitchFamily="34" charset="0"/>
              </a:rPr>
              <a:t>!</a:t>
            </a:r>
            <a:endParaRPr lang="es-CO" sz="5400" b="1" dirty="0">
              <a:solidFill>
                <a:schemeClr val="accent4"/>
              </a:solidFill>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6A7E66F2-75FB-125F-8C09-A9B865262006}"/>
              </a:ext>
            </a:extLst>
          </p:cNvPr>
          <p:cNvSpPr txBox="1"/>
          <p:nvPr/>
        </p:nvSpPr>
        <p:spPr>
          <a:xfrm>
            <a:off x="294155" y="1658744"/>
            <a:ext cx="11705188" cy="1069300"/>
          </a:xfrm>
          <a:prstGeom prst="roundRect">
            <a:avLst/>
          </a:prstGeom>
          <a:solidFill>
            <a:srgbClr val="2564B1"/>
          </a:solidFill>
        </p:spPr>
        <p:txBody>
          <a:bodyPr wrap="square" rtlCol="0">
            <a:spAutoFit/>
          </a:bodyPr>
          <a:lstStyle/>
          <a:p>
            <a:pPr>
              <a:lnSpc>
                <a:spcPct val="107000"/>
              </a:lnSpc>
              <a:spcAft>
                <a:spcPts val="800"/>
              </a:spcAft>
            </a:pPr>
            <a:r>
              <a:rPr lang="es-ES" dirty="0">
                <a:solidFill>
                  <a:schemeClr val="bg1"/>
                </a:solidFill>
              </a:rPr>
              <a:t>La </a:t>
            </a:r>
            <a:r>
              <a:rPr lang="es-ES" b="1" dirty="0">
                <a:solidFill>
                  <a:srgbClr val="FFC000"/>
                </a:solidFill>
              </a:rPr>
              <a:t>EDAT S.A. E.S.P. </a:t>
            </a:r>
            <a:r>
              <a:rPr lang="es-ES" dirty="0">
                <a:solidFill>
                  <a:schemeClr val="bg1"/>
                </a:solidFill>
              </a:rPr>
              <a:t>desempeña un papel clave en el fortalecimiento institucional y operativo de los municipios del Tolima, a través de una oferta de servicios estratégicos que contribuyen al desarrollo regional y al cumplimiento del Plan Departamental de Agua (PDA).</a:t>
            </a:r>
            <a:endParaRPr lang="es-CO" b="1" dirty="0">
              <a:solidFill>
                <a:schemeClr val="bg1"/>
              </a:solidFill>
              <a:latin typeface="Arial" panose="020B0604020202020204" pitchFamily="34" charset="0"/>
              <a:cs typeface="Arial" panose="020B0604020202020204" pitchFamily="34" charset="0"/>
            </a:endParaRPr>
          </a:p>
        </p:txBody>
      </p:sp>
      <p:sp>
        <p:nvSpPr>
          <p:cNvPr id="19" name="CuadroTexto 18">
            <a:extLst>
              <a:ext uri="{FF2B5EF4-FFF2-40B4-BE49-F238E27FC236}">
                <a16:creationId xmlns:a16="http://schemas.microsoft.com/office/drawing/2014/main" id="{16F201E7-3FC0-A2F2-CC29-9B4AEA149F8A}"/>
              </a:ext>
            </a:extLst>
          </p:cNvPr>
          <p:cNvSpPr txBox="1"/>
          <p:nvPr/>
        </p:nvSpPr>
        <p:spPr>
          <a:xfrm>
            <a:off x="1171249" y="3653352"/>
            <a:ext cx="6143956" cy="510778"/>
          </a:xfrm>
          <a:prstGeom prst="roundRect">
            <a:avLst/>
          </a:prstGeom>
          <a:solidFill>
            <a:srgbClr val="1E6DB8"/>
          </a:solidFill>
        </p:spPr>
        <p:txBody>
          <a:bodyPr wrap="square">
            <a:spAutoFit/>
          </a:bodyPr>
          <a:lstStyle/>
          <a:p>
            <a:pPr algn="ctr"/>
            <a:r>
              <a:rPr lang="es-CO" sz="2400" b="1" dirty="0">
                <a:solidFill>
                  <a:schemeClr val="bg1"/>
                </a:solidFill>
              </a:rPr>
              <a:t>Acompañamiento técnico y financiero</a:t>
            </a:r>
            <a:endParaRPr lang="es-CO" b="1" dirty="0">
              <a:solidFill>
                <a:schemeClr val="bg1"/>
              </a:solidFill>
            </a:endParaRPr>
          </a:p>
        </p:txBody>
      </p:sp>
      <p:sp>
        <p:nvSpPr>
          <p:cNvPr id="21" name="CuadroTexto 20">
            <a:extLst>
              <a:ext uri="{FF2B5EF4-FFF2-40B4-BE49-F238E27FC236}">
                <a16:creationId xmlns:a16="http://schemas.microsoft.com/office/drawing/2014/main" id="{8B401AC4-46CB-43F0-B36F-DDA751C3BF86}"/>
              </a:ext>
            </a:extLst>
          </p:cNvPr>
          <p:cNvSpPr txBox="1"/>
          <p:nvPr/>
        </p:nvSpPr>
        <p:spPr>
          <a:xfrm>
            <a:off x="192657" y="4300338"/>
            <a:ext cx="7821283" cy="1055608"/>
          </a:xfrm>
          <a:prstGeom prst="roundRect">
            <a:avLst/>
          </a:prstGeom>
          <a:noFill/>
          <a:ln w="28575">
            <a:solidFill>
              <a:srgbClr val="1E6DB8"/>
            </a:solidFill>
          </a:ln>
        </p:spPr>
        <p:txBody>
          <a:bodyPr wrap="square">
            <a:spAutoFit/>
          </a:bodyPr>
          <a:lstStyle/>
          <a:p>
            <a:pPr algn="ctr"/>
            <a:r>
              <a:rPr lang="es-ES" sz="2800" b="1" dirty="0">
                <a:solidFill>
                  <a:srgbClr val="FFC000"/>
                </a:solidFill>
              </a:rPr>
              <a:t>Elaboración de estudios, diseños y planes maestros</a:t>
            </a:r>
          </a:p>
          <a:p>
            <a:pPr algn="ctr"/>
            <a:r>
              <a:rPr lang="es-CO" sz="2800" b="1" dirty="0">
                <a:solidFill>
                  <a:srgbClr val="00C7F6"/>
                </a:solidFill>
              </a:rPr>
              <a:t>Capacitación y fortalecimiento institucional</a:t>
            </a:r>
            <a:endParaRPr lang="es-ES" b="1" dirty="0">
              <a:solidFill>
                <a:srgbClr val="FFC000"/>
              </a:solidFill>
            </a:endParaRPr>
          </a:p>
        </p:txBody>
      </p:sp>
      <p:sp>
        <p:nvSpPr>
          <p:cNvPr id="24" name="CuadroTexto 23">
            <a:extLst>
              <a:ext uri="{FF2B5EF4-FFF2-40B4-BE49-F238E27FC236}">
                <a16:creationId xmlns:a16="http://schemas.microsoft.com/office/drawing/2014/main" id="{BB54E36C-BA76-BBDF-E8F8-AD27E11D628D}"/>
              </a:ext>
            </a:extLst>
          </p:cNvPr>
          <p:cNvSpPr txBox="1"/>
          <p:nvPr/>
        </p:nvSpPr>
        <p:spPr>
          <a:xfrm>
            <a:off x="1306414" y="5476432"/>
            <a:ext cx="5876668" cy="510778"/>
          </a:xfrm>
          <a:prstGeom prst="roundRect">
            <a:avLst/>
          </a:prstGeom>
          <a:solidFill>
            <a:srgbClr val="1E6DB8"/>
          </a:solidFill>
        </p:spPr>
        <p:txBody>
          <a:bodyPr wrap="square">
            <a:spAutoFit/>
          </a:bodyPr>
          <a:lstStyle>
            <a:defPPr>
              <a:defRPr lang="es-CO"/>
            </a:defPPr>
            <a:lvl1pPr algn="ctr">
              <a:defRPr sz="2800" b="1">
                <a:solidFill>
                  <a:schemeClr val="bg1">
                    <a:lumMod val="95000"/>
                  </a:schemeClr>
                </a:solidFill>
              </a:defRPr>
            </a:lvl1pPr>
          </a:lstStyle>
          <a:p>
            <a:r>
              <a:rPr lang="es-ES" sz="2400" dirty="0"/>
              <a:t>Gestión ambiental, social y de riesgos</a:t>
            </a:r>
            <a:endParaRPr lang="es-CO" sz="2400" dirty="0"/>
          </a:p>
        </p:txBody>
      </p:sp>
      <p:sp>
        <p:nvSpPr>
          <p:cNvPr id="25" name="CuadroTexto 24">
            <a:extLst>
              <a:ext uri="{FF2B5EF4-FFF2-40B4-BE49-F238E27FC236}">
                <a16:creationId xmlns:a16="http://schemas.microsoft.com/office/drawing/2014/main" id="{4329A1EE-4DAE-8385-D69D-579DBDB9F825}"/>
              </a:ext>
            </a:extLst>
          </p:cNvPr>
          <p:cNvSpPr txBox="1"/>
          <p:nvPr/>
        </p:nvSpPr>
        <p:spPr>
          <a:xfrm>
            <a:off x="215878" y="2953192"/>
            <a:ext cx="5917266" cy="510778"/>
          </a:xfrm>
          <a:prstGeom prst="roundRect">
            <a:avLst/>
          </a:prstGeom>
          <a:solidFill>
            <a:schemeClr val="accent1">
              <a:lumMod val="60000"/>
              <a:lumOff val="40000"/>
            </a:schemeClr>
          </a:solidFill>
        </p:spPr>
        <p:txBody>
          <a:bodyPr wrap="square">
            <a:spAutoFit/>
          </a:bodyPr>
          <a:lstStyle/>
          <a:p>
            <a:pPr algn="ctr"/>
            <a:r>
              <a:rPr lang="es-ES" sz="2400" b="1" dirty="0">
                <a:solidFill>
                  <a:srgbClr val="2564B1"/>
                </a:solidFill>
              </a:rPr>
              <a:t>Valores</a:t>
            </a:r>
            <a:endParaRPr lang="es-ES" b="1" dirty="0">
              <a:solidFill>
                <a:srgbClr val="2564B1"/>
              </a:solidFill>
            </a:endParaRPr>
          </a:p>
        </p:txBody>
      </p:sp>
      <p:sp>
        <p:nvSpPr>
          <p:cNvPr id="26" name="CuadroTexto 25">
            <a:extLst>
              <a:ext uri="{FF2B5EF4-FFF2-40B4-BE49-F238E27FC236}">
                <a16:creationId xmlns:a16="http://schemas.microsoft.com/office/drawing/2014/main" id="{C3E122DD-98B0-8DBD-EC00-50DAD97EBE83}"/>
              </a:ext>
            </a:extLst>
          </p:cNvPr>
          <p:cNvSpPr txBox="1"/>
          <p:nvPr/>
        </p:nvSpPr>
        <p:spPr>
          <a:xfrm>
            <a:off x="294155" y="2873684"/>
            <a:ext cx="5917265" cy="510778"/>
          </a:xfrm>
          <a:prstGeom prst="roundRect">
            <a:avLst/>
          </a:prstGeom>
          <a:solidFill>
            <a:schemeClr val="accent1">
              <a:lumMod val="40000"/>
              <a:lumOff val="60000"/>
            </a:schemeClr>
          </a:solidFill>
        </p:spPr>
        <p:txBody>
          <a:bodyPr wrap="square">
            <a:spAutoFit/>
          </a:bodyPr>
          <a:lstStyle/>
          <a:p>
            <a:pPr algn="ctr"/>
            <a:r>
              <a:rPr lang="es-ES" sz="2400" dirty="0"/>
              <a:t>Entre sus principales servicios se destacan:</a:t>
            </a:r>
            <a:endParaRPr lang="es-ES" b="1" dirty="0">
              <a:solidFill>
                <a:srgbClr val="2564B1"/>
              </a:solidFill>
            </a:endParaRPr>
          </a:p>
        </p:txBody>
      </p:sp>
      <p:sp>
        <p:nvSpPr>
          <p:cNvPr id="27" name="CuadroTexto 26">
            <a:extLst>
              <a:ext uri="{FF2B5EF4-FFF2-40B4-BE49-F238E27FC236}">
                <a16:creationId xmlns:a16="http://schemas.microsoft.com/office/drawing/2014/main" id="{CB3E1F29-982D-FF3B-2927-CC1463093AD0}"/>
              </a:ext>
            </a:extLst>
          </p:cNvPr>
          <p:cNvSpPr txBox="1"/>
          <p:nvPr/>
        </p:nvSpPr>
        <p:spPr>
          <a:xfrm>
            <a:off x="8110112" y="3070146"/>
            <a:ext cx="3889231" cy="2862322"/>
          </a:xfrm>
          <a:custGeom>
            <a:avLst/>
            <a:gdLst>
              <a:gd name="connsiteX0" fmla="*/ 0 w 4775340"/>
              <a:gd name="connsiteY0" fmla="*/ 334850 h 2009061"/>
              <a:gd name="connsiteX1" fmla="*/ 334850 w 4775340"/>
              <a:gd name="connsiteY1" fmla="*/ 0 h 2009061"/>
              <a:gd name="connsiteX2" fmla="*/ 4440490 w 4775340"/>
              <a:gd name="connsiteY2" fmla="*/ 0 h 2009061"/>
              <a:gd name="connsiteX3" fmla="*/ 4775340 w 4775340"/>
              <a:gd name="connsiteY3" fmla="*/ 334850 h 2009061"/>
              <a:gd name="connsiteX4" fmla="*/ 4775340 w 4775340"/>
              <a:gd name="connsiteY4" fmla="*/ 1674211 h 2009061"/>
              <a:gd name="connsiteX5" fmla="*/ 4440490 w 4775340"/>
              <a:gd name="connsiteY5" fmla="*/ 2009061 h 2009061"/>
              <a:gd name="connsiteX6" fmla="*/ 334850 w 4775340"/>
              <a:gd name="connsiteY6" fmla="*/ 2009061 h 2009061"/>
              <a:gd name="connsiteX7" fmla="*/ 0 w 4775340"/>
              <a:gd name="connsiteY7" fmla="*/ 1674211 h 2009061"/>
              <a:gd name="connsiteX8" fmla="*/ 0 w 4775340"/>
              <a:gd name="connsiteY8" fmla="*/ 334850 h 2009061"/>
              <a:gd name="connsiteX0" fmla="*/ 0 w 4775340"/>
              <a:gd name="connsiteY0" fmla="*/ 337295 h 2011506"/>
              <a:gd name="connsiteX1" fmla="*/ 334850 w 4775340"/>
              <a:gd name="connsiteY1" fmla="*/ 2445 h 2011506"/>
              <a:gd name="connsiteX2" fmla="*/ 3200540 w 4775340"/>
              <a:gd name="connsiteY2" fmla="*/ 0 h 2011506"/>
              <a:gd name="connsiteX3" fmla="*/ 4440490 w 4775340"/>
              <a:gd name="connsiteY3" fmla="*/ 2445 h 2011506"/>
              <a:gd name="connsiteX4" fmla="*/ 4775340 w 4775340"/>
              <a:gd name="connsiteY4" fmla="*/ 337295 h 2011506"/>
              <a:gd name="connsiteX5" fmla="*/ 4775340 w 4775340"/>
              <a:gd name="connsiteY5" fmla="*/ 1676656 h 2011506"/>
              <a:gd name="connsiteX6" fmla="*/ 4440490 w 4775340"/>
              <a:gd name="connsiteY6" fmla="*/ 2011506 h 2011506"/>
              <a:gd name="connsiteX7" fmla="*/ 334850 w 4775340"/>
              <a:gd name="connsiteY7" fmla="*/ 2011506 h 2011506"/>
              <a:gd name="connsiteX8" fmla="*/ 0 w 4775340"/>
              <a:gd name="connsiteY8" fmla="*/ 1676656 h 2011506"/>
              <a:gd name="connsiteX9" fmla="*/ 0 w 4775340"/>
              <a:gd name="connsiteY9" fmla="*/ 337295 h 2011506"/>
              <a:gd name="connsiteX0" fmla="*/ 0 w 4775341"/>
              <a:gd name="connsiteY0" fmla="*/ 337295 h 2011506"/>
              <a:gd name="connsiteX1" fmla="*/ 334850 w 4775341"/>
              <a:gd name="connsiteY1" fmla="*/ 24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0 w 4775341"/>
              <a:gd name="connsiteY0" fmla="*/ 3372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0 w 4775341"/>
              <a:gd name="connsiteY9" fmla="*/ 3372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4404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775340 w 4775341"/>
              <a:gd name="connsiteY5" fmla="*/ 16766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75341"/>
              <a:gd name="connsiteY0" fmla="*/ 311895 h 2011506"/>
              <a:gd name="connsiteX1" fmla="*/ 741250 w 4775341"/>
              <a:gd name="connsiteY1" fmla="*/ 27845 h 2011506"/>
              <a:gd name="connsiteX2" fmla="*/ 3200540 w 4775341"/>
              <a:gd name="connsiteY2" fmla="*/ 0 h 2011506"/>
              <a:gd name="connsiteX3" fmla="*/ 4592890 w 4775341"/>
              <a:gd name="connsiteY3" fmla="*/ 2445 h 2011506"/>
              <a:gd name="connsiteX4" fmla="*/ 4775340 w 4775341"/>
              <a:gd name="connsiteY4" fmla="*/ 337295 h 2011506"/>
              <a:gd name="connsiteX5" fmla="*/ 4419740 w 4775341"/>
              <a:gd name="connsiteY5" fmla="*/ 1638556 h 2011506"/>
              <a:gd name="connsiteX6" fmla="*/ 4046790 w 4775341"/>
              <a:gd name="connsiteY6" fmla="*/ 2011506 h 2011506"/>
              <a:gd name="connsiteX7" fmla="*/ 334850 w 4775341"/>
              <a:gd name="connsiteY7" fmla="*/ 2011506 h 2011506"/>
              <a:gd name="connsiteX8" fmla="*/ 0 w 4775341"/>
              <a:gd name="connsiteY8" fmla="*/ 1676656 h 2011506"/>
              <a:gd name="connsiteX9" fmla="*/ 304800 w 4775341"/>
              <a:gd name="connsiteY9" fmla="*/ 311895 h 2011506"/>
              <a:gd name="connsiteX0" fmla="*/ 304800 w 4715769"/>
              <a:gd name="connsiteY0" fmla="*/ 311895 h 2011506"/>
              <a:gd name="connsiteX1" fmla="*/ 741250 w 4715769"/>
              <a:gd name="connsiteY1" fmla="*/ 27845 h 2011506"/>
              <a:gd name="connsiteX2" fmla="*/ 3200540 w 4715769"/>
              <a:gd name="connsiteY2" fmla="*/ 0 h 2011506"/>
              <a:gd name="connsiteX3" fmla="*/ 4592890 w 4715769"/>
              <a:gd name="connsiteY3" fmla="*/ 2445 h 2011506"/>
              <a:gd name="connsiteX4" fmla="*/ 4699140 w 4715769"/>
              <a:gd name="connsiteY4" fmla="*/ 337295 h 2011506"/>
              <a:gd name="connsiteX5" fmla="*/ 4419740 w 4715769"/>
              <a:gd name="connsiteY5" fmla="*/ 1638556 h 2011506"/>
              <a:gd name="connsiteX6" fmla="*/ 4046790 w 4715769"/>
              <a:gd name="connsiteY6" fmla="*/ 2011506 h 2011506"/>
              <a:gd name="connsiteX7" fmla="*/ 334850 w 4715769"/>
              <a:gd name="connsiteY7" fmla="*/ 2011506 h 2011506"/>
              <a:gd name="connsiteX8" fmla="*/ 0 w 4715769"/>
              <a:gd name="connsiteY8" fmla="*/ 1676656 h 2011506"/>
              <a:gd name="connsiteX9" fmla="*/ 304800 w 4715769"/>
              <a:gd name="connsiteY9" fmla="*/ 311895 h 2011506"/>
              <a:gd name="connsiteX0" fmla="*/ 304800 w 4699140"/>
              <a:gd name="connsiteY0" fmla="*/ 311895 h 2011506"/>
              <a:gd name="connsiteX1" fmla="*/ 741250 w 4699140"/>
              <a:gd name="connsiteY1" fmla="*/ 27845 h 2011506"/>
              <a:gd name="connsiteX2" fmla="*/ 3200540 w 4699140"/>
              <a:gd name="connsiteY2" fmla="*/ 0 h 2011506"/>
              <a:gd name="connsiteX3" fmla="*/ 4402390 w 4699140"/>
              <a:gd name="connsiteY3" fmla="*/ 2445 h 2011506"/>
              <a:gd name="connsiteX4" fmla="*/ 4699140 w 4699140"/>
              <a:gd name="connsiteY4" fmla="*/ 337295 h 2011506"/>
              <a:gd name="connsiteX5" fmla="*/ 4419740 w 4699140"/>
              <a:gd name="connsiteY5" fmla="*/ 1638556 h 2011506"/>
              <a:gd name="connsiteX6" fmla="*/ 4046790 w 4699140"/>
              <a:gd name="connsiteY6" fmla="*/ 2011506 h 2011506"/>
              <a:gd name="connsiteX7" fmla="*/ 334850 w 4699140"/>
              <a:gd name="connsiteY7" fmla="*/ 2011506 h 2011506"/>
              <a:gd name="connsiteX8" fmla="*/ 0 w 4699140"/>
              <a:gd name="connsiteY8" fmla="*/ 1676656 h 2011506"/>
              <a:gd name="connsiteX9" fmla="*/ 304800 w 4699140"/>
              <a:gd name="connsiteY9" fmla="*/ 311895 h 2011506"/>
              <a:gd name="connsiteX0" fmla="*/ 304800 w 4675939"/>
              <a:gd name="connsiteY0" fmla="*/ 311895 h 2011506"/>
              <a:gd name="connsiteX1" fmla="*/ 741250 w 4675939"/>
              <a:gd name="connsiteY1" fmla="*/ 27845 h 2011506"/>
              <a:gd name="connsiteX2" fmla="*/ 3200540 w 4675939"/>
              <a:gd name="connsiteY2" fmla="*/ 0 h 2011506"/>
              <a:gd name="connsiteX3" fmla="*/ 4402390 w 4675939"/>
              <a:gd name="connsiteY3" fmla="*/ 2445 h 2011506"/>
              <a:gd name="connsiteX4" fmla="*/ 4675939 w 4675939"/>
              <a:gd name="connsiteY4" fmla="*/ 506456 h 2011506"/>
              <a:gd name="connsiteX5" fmla="*/ 4419740 w 4675939"/>
              <a:gd name="connsiteY5" fmla="*/ 1638556 h 2011506"/>
              <a:gd name="connsiteX6" fmla="*/ 4046790 w 4675939"/>
              <a:gd name="connsiteY6" fmla="*/ 2011506 h 2011506"/>
              <a:gd name="connsiteX7" fmla="*/ 334850 w 4675939"/>
              <a:gd name="connsiteY7" fmla="*/ 2011506 h 2011506"/>
              <a:gd name="connsiteX8" fmla="*/ 0 w 4675939"/>
              <a:gd name="connsiteY8" fmla="*/ 1676656 h 2011506"/>
              <a:gd name="connsiteX9" fmla="*/ 304800 w 4675939"/>
              <a:gd name="connsiteY9" fmla="*/ 311895 h 2011506"/>
              <a:gd name="connsiteX0" fmla="*/ 304800 w 4699141"/>
              <a:gd name="connsiteY0" fmla="*/ 311895 h 2011506"/>
              <a:gd name="connsiteX1" fmla="*/ 741250 w 4699141"/>
              <a:gd name="connsiteY1" fmla="*/ 27845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50644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334850 w 4699141"/>
              <a:gd name="connsiteY7" fmla="*/ 2011506 h 2011506"/>
              <a:gd name="connsiteX8" fmla="*/ 0 w 4699141"/>
              <a:gd name="connsiteY8" fmla="*/ 1676656 h 2011506"/>
              <a:gd name="connsiteX9" fmla="*/ 304800 w 4699141"/>
              <a:gd name="connsiteY9" fmla="*/ 311895 h 2011506"/>
              <a:gd name="connsiteX0" fmla="*/ 304800 w 4699141"/>
              <a:gd name="connsiteY0" fmla="*/ 311895 h 2011506"/>
              <a:gd name="connsiteX1" fmla="*/ 650653 w 4699141"/>
              <a:gd name="connsiteY1" fmla="*/ 50644 h 2011506"/>
              <a:gd name="connsiteX2" fmla="*/ 3200540 w 4699141"/>
              <a:gd name="connsiteY2" fmla="*/ 0 h 2011506"/>
              <a:gd name="connsiteX3" fmla="*/ 4402390 w 4699141"/>
              <a:gd name="connsiteY3" fmla="*/ 2445 h 2011506"/>
              <a:gd name="connsiteX4" fmla="*/ 4699141 w 4699141"/>
              <a:gd name="connsiteY4" fmla="*/ 351706 h 2011506"/>
              <a:gd name="connsiteX5" fmla="*/ 4419740 w 4699141"/>
              <a:gd name="connsiteY5" fmla="*/ 1638556 h 2011506"/>
              <a:gd name="connsiteX6" fmla="*/ 4046790 w 4699141"/>
              <a:gd name="connsiteY6" fmla="*/ 2011506 h 2011506"/>
              <a:gd name="connsiteX7" fmla="*/ 242048 w 4699141"/>
              <a:gd name="connsiteY7" fmla="*/ 1997438 h 2011506"/>
              <a:gd name="connsiteX8" fmla="*/ 0 w 4699141"/>
              <a:gd name="connsiteY8" fmla="*/ 1676656 h 2011506"/>
              <a:gd name="connsiteX9" fmla="*/ 304800 w 4699141"/>
              <a:gd name="connsiteY9" fmla="*/ 311895 h 2011506"/>
              <a:gd name="connsiteX0" fmla="*/ 316400 w 4710741"/>
              <a:gd name="connsiteY0" fmla="*/ 311895 h 2011506"/>
              <a:gd name="connsiteX1" fmla="*/ 662253 w 4710741"/>
              <a:gd name="connsiteY1" fmla="*/ 50644 h 2011506"/>
              <a:gd name="connsiteX2" fmla="*/ 3212140 w 4710741"/>
              <a:gd name="connsiteY2" fmla="*/ 0 h 2011506"/>
              <a:gd name="connsiteX3" fmla="*/ 4413990 w 4710741"/>
              <a:gd name="connsiteY3" fmla="*/ 2445 h 2011506"/>
              <a:gd name="connsiteX4" fmla="*/ 4710741 w 4710741"/>
              <a:gd name="connsiteY4" fmla="*/ 351706 h 2011506"/>
              <a:gd name="connsiteX5" fmla="*/ 4431340 w 4710741"/>
              <a:gd name="connsiteY5" fmla="*/ 1638556 h 2011506"/>
              <a:gd name="connsiteX6" fmla="*/ 4058390 w 4710741"/>
              <a:gd name="connsiteY6" fmla="*/ 2011506 h 2011506"/>
              <a:gd name="connsiteX7" fmla="*/ 253648 w 4710741"/>
              <a:gd name="connsiteY7" fmla="*/ 1997438 h 2011506"/>
              <a:gd name="connsiteX8" fmla="*/ 0 w 4710741"/>
              <a:gd name="connsiteY8" fmla="*/ 1761065 h 2011506"/>
              <a:gd name="connsiteX9" fmla="*/ 316400 w 4710741"/>
              <a:gd name="connsiteY9" fmla="*/ 311895 h 2011506"/>
              <a:gd name="connsiteX0" fmla="*/ 316400 w 4710741"/>
              <a:gd name="connsiteY0" fmla="*/ 309450 h 2009061"/>
              <a:gd name="connsiteX1" fmla="*/ 662253 w 4710741"/>
              <a:gd name="connsiteY1" fmla="*/ 48199 h 2009061"/>
              <a:gd name="connsiteX2" fmla="*/ 3641349 w 4710741"/>
              <a:gd name="connsiteY2" fmla="*/ 25691 h 2009061"/>
              <a:gd name="connsiteX3" fmla="*/ 4413990 w 4710741"/>
              <a:gd name="connsiteY3" fmla="*/ 0 h 2009061"/>
              <a:gd name="connsiteX4" fmla="*/ 4710741 w 4710741"/>
              <a:gd name="connsiteY4" fmla="*/ 349261 h 2009061"/>
              <a:gd name="connsiteX5" fmla="*/ 4431340 w 4710741"/>
              <a:gd name="connsiteY5" fmla="*/ 1636111 h 2009061"/>
              <a:gd name="connsiteX6" fmla="*/ 4058390 w 4710741"/>
              <a:gd name="connsiteY6" fmla="*/ 2009061 h 2009061"/>
              <a:gd name="connsiteX7" fmla="*/ 253648 w 4710741"/>
              <a:gd name="connsiteY7" fmla="*/ 1994993 h 2009061"/>
              <a:gd name="connsiteX8" fmla="*/ 0 w 4710741"/>
              <a:gd name="connsiteY8" fmla="*/ 1758620 h 2009061"/>
              <a:gd name="connsiteX9" fmla="*/ 316400 w 4710741"/>
              <a:gd name="connsiteY9" fmla="*/ 309450 h 2009061"/>
              <a:gd name="connsiteX0" fmla="*/ 316400 w 4710741"/>
              <a:gd name="connsiteY0" fmla="*/ 283760 h 1983371"/>
              <a:gd name="connsiteX1" fmla="*/ 662253 w 4710741"/>
              <a:gd name="connsiteY1" fmla="*/ 22509 h 1983371"/>
              <a:gd name="connsiteX2" fmla="*/ 3641349 w 4710741"/>
              <a:gd name="connsiteY2" fmla="*/ 1 h 1983371"/>
              <a:gd name="connsiteX3" fmla="*/ 4495192 w 4710741"/>
              <a:gd name="connsiteY3" fmla="*/ 2446 h 1983371"/>
              <a:gd name="connsiteX4" fmla="*/ 4710741 w 4710741"/>
              <a:gd name="connsiteY4" fmla="*/ 323571 h 1983371"/>
              <a:gd name="connsiteX5" fmla="*/ 4431340 w 4710741"/>
              <a:gd name="connsiteY5" fmla="*/ 1610421 h 1983371"/>
              <a:gd name="connsiteX6" fmla="*/ 4058390 w 4710741"/>
              <a:gd name="connsiteY6" fmla="*/ 1983371 h 1983371"/>
              <a:gd name="connsiteX7" fmla="*/ 253648 w 4710741"/>
              <a:gd name="connsiteY7" fmla="*/ 1969303 h 1983371"/>
              <a:gd name="connsiteX8" fmla="*/ 0 w 4710741"/>
              <a:gd name="connsiteY8" fmla="*/ 1732930 h 1983371"/>
              <a:gd name="connsiteX9" fmla="*/ 316400 w 4710741"/>
              <a:gd name="connsiteY9" fmla="*/ 283760 h 1983371"/>
              <a:gd name="connsiteX0" fmla="*/ 316400 w 4710741"/>
              <a:gd name="connsiteY0" fmla="*/ 283759 h 1983370"/>
              <a:gd name="connsiteX1" fmla="*/ 662253 w 4710741"/>
              <a:gd name="connsiteY1" fmla="*/ 22508 h 1983370"/>
              <a:gd name="connsiteX2" fmla="*/ 3641349 w 4710741"/>
              <a:gd name="connsiteY2" fmla="*/ 0 h 1983370"/>
              <a:gd name="connsiteX3" fmla="*/ 4495192 w 4710741"/>
              <a:gd name="connsiteY3" fmla="*/ 30581 h 1983370"/>
              <a:gd name="connsiteX4" fmla="*/ 4710741 w 4710741"/>
              <a:gd name="connsiteY4" fmla="*/ 323570 h 1983370"/>
              <a:gd name="connsiteX5" fmla="*/ 4431340 w 4710741"/>
              <a:gd name="connsiteY5" fmla="*/ 1610420 h 1983370"/>
              <a:gd name="connsiteX6" fmla="*/ 4058390 w 4710741"/>
              <a:gd name="connsiteY6" fmla="*/ 1983370 h 1983370"/>
              <a:gd name="connsiteX7" fmla="*/ 253648 w 4710741"/>
              <a:gd name="connsiteY7" fmla="*/ 1969302 h 1983370"/>
              <a:gd name="connsiteX8" fmla="*/ 0 w 4710741"/>
              <a:gd name="connsiteY8" fmla="*/ 1732929 h 1983370"/>
              <a:gd name="connsiteX9" fmla="*/ 316400 w 4710741"/>
              <a:gd name="connsiteY9" fmla="*/ 283759 h 1983370"/>
              <a:gd name="connsiteX0" fmla="*/ 316400 w 4710741"/>
              <a:gd name="connsiteY0" fmla="*/ 261251 h 1960862"/>
              <a:gd name="connsiteX1" fmla="*/ 662253 w 4710741"/>
              <a:gd name="connsiteY1" fmla="*/ 0 h 1960862"/>
              <a:gd name="connsiteX2" fmla="*/ 3281742 w 4710741"/>
              <a:gd name="connsiteY2" fmla="*/ 5628 h 1960862"/>
              <a:gd name="connsiteX3" fmla="*/ 4495192 w 4710741"/>
              <a:gd name="connsiteY3" fmla="*/ 8073 h 1960862"/>
              <a:gd name="connsiteX4" fmla="*/ 4710741 w 4710741"/>
              <a:gd name="connsiteY4" fmla="*/ 301062 h 1960862"/>
              <a:gd name="connsiteX5" fmla="*/ 4431340 w 4710741"/>
              <a:gd name="connsiteY5" fmla="*/ 1587912 h 1960862"/>
              <a:gd name="connsiteX6" fmla="*/ 4058390 w 4710741"/>
              <a:gd name="connsiteY6" fmla="*/ 1960862 h 1960862"/>
              <a:gd name="connsiteX7" fmla="*/ 253648 w 4710741"/>
              <a:gd name="connsiteY7" fmla="*/ 1946794 h 1960862"/>
              <a:gd name="connsiteX8" fmla="*/ 0 w 4710741"/>
              <a:gd name="connsiteY8" fmla="*/ 1710421 h 1960862"/>
              <a:gd name="connsiteX9" fmla="*/ 316400 w 4710741"/>
              <a:gd name="connsiteY9" fmla="*/ 261251 h 196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0741" h="1960862">
                <a:moveTo>
                  <a:pt x="316400" y="261251"/>
                </a:moveTo>
                <a:cubicBezTo>
                  <a:pt x="316400" y="76318"/>
                  <a:pt x="477320" y="0"/>
                  <a:pt x="662253" y="0"/>
                </a:cubicBezTo>
                <a:lnTo>
                  <a:pt x="3281742" y="5628"/>
                </a:lnTo>
                <a:lnTo>
                  <a:pt x="4495192" y="8073"/>
                </a:lnTo>
                <a:cubicBezTo>
                  <a:pt x="4680125" y="8073"/>
                  <a:pt x="4710741" y="116129"/>
                  <a:pt x="4710741" y="301062"/>
                </a:cubicBezTo>
                <a:lnTo>
                  <a:pt x="4431340" y="1587912"/>
                </a:lnTo>
                <a:cubicBezTo>
                  <a:pt x="4431340" y="1772845"/>
                  <a:pt x="4243323" y="1960862"/>
                  <a:pt x="4058390" y="1960862"/>
                </a:cubicBezTo>
                <a:lnTo>
                  <a:pt x="253648" y="1946794"/>
                </a:lnTo>
                <a:cubicBezTo>
                  <a:pt x="68715" y="1946794"/>
                  <a:pt x="0" y="1895354"/>
                  <a:pt x="0" y="1710421"/>
                </a:cubicBezTo>
                <a:lnTo>
                  <a:pt x="316400" y="261251"/>
                </a:lnTo>
                <a:close/>
              </a:path>
            </a:pathLst>
          </a:custGeom>
          <a:solidFill>
            <a:srgbClr val="00A9EC"/>
          </a:solidFill>
        </p:spPr>
        <p:txBody>
          <a:bodyPr wrap="square">
            <a:spAutoFit/>
          </a:bodyPr>
          <a:lstStyle/>
          <a:p>
            <a:pPr algn="ctr"/>
            <a:r>
              <a:rPr lang="es-ES" sz="2000" dirty="0"/>
              <a:t>  </a:t>
            </a:r>
          </a:p>
          <a:p>
            <a:pPr algn="ctr"/>
            <a:r>
              <a:rPr lang="es-ES" sz="2000" dirty="0">
                <a:solidFill>
                  <a:schemeClr val="bg1"/>
                </a:solidFill>
              </a:rPr>
              <a:t>Estos servicios consolidan a la </a:t>
            </a:r>
          </a:p>
          <a:p>
            <a:pPr algn="ctr"/>
            <a:r>
              <a:rPr lang="es-ES" sz="2000" b="1" dirty="0">
                <a:solidFill>
                  <a:schemeClr val="accent4"/>
                </a:solidFill>
              </a:rPr>
              <a:t>EDAT</a:t>
            </a:r>
            <a:r>
              <a:rPr lang="es-ES" sz="2000" dirty="0">
                <a:solidFill>
                  <a:schemeClr val="bg1"/>
                </a:solidFill>
              </a:rPr>
              <a:t> como un </a:t>
            </a:r>
            <a:r>
              <a:rPr lang="es-ES" sz="2000" b="1" dirty="0">
                <a:solidFill>
                  <a:schemeClr val="accent4"/>
                </a:solidFill>
              </a:rPr>
              <a:t>aliado técnico, financiero e institucional de los municipios del Tolima</a:t>
            </a:r>
            <a:r>
              <a:rPr lang="es-ES" sz="2000" dirty="0">
                <a:solidFill>
                  <a:schemeClr val="accent4"/>
                </a:solidFill>
              </a:rPr>
              <a:t>, </a:t>
            </a:r>
            <a:r>
              <a:rPr lang="es-ES" sz="2000" dirty="0">
                <a:solidFill>
                  <a:schemeClr val="bg1"/>
                </a:solidFill>
              </a:rPr>
              <a:t>promoviendo una gestión </a:t>
            </a:r>
          </a:p>
          <a:p>
            <a:pPr algn="ctr"/>
            <a:r>
              <a:rPr lang="es-ES" sz="2000" dirty="0">
                <a:solidFill>
                  <a:schemeClr val="bg1"/>
                </a:solidFill>
              </a:rPr>
              <a:t>eficiente, transparente y </a:t>
            </a:r>
          </a:p>
          <a:p>
            <a:pPr algn="ctr"/>
            <a:r>
              <a:rPr lang="es-ES" sz="2000" dirty="0">
                <a:solidFill>
                  <a:schemeClr val="bg1"/>
                </a:solidFill>
              </a:rPr>
              <a:t>centrada en el bienestar </a:t>
            </a:r>
          </a:p>
          <a:p>
            <a:pPr algn="ctr"/>
            <a:r>
              <a:rPr lang="es-ES" sz="2000" dirty="0">
                <a:solidFill>
                  <a:schemeClr val="bg1"/>
                </a:solidFill>
              </a:rPr>
              <a:t>colectivo.</a:t>
            </a:r>
            <a:endParaRPr lang="es-CO" sz="2000" b="1" dirty="0">
              <a:solidFill>
                <a:schemeClr val="bg1"/>
              </a:solidFill>
            </a:endParaRPr>
          </a:p>
        </p:txBody>
      </p:sp>
    </p:spTree>
    <p:extLst>
      <p:ext uri="{BB962C8B-B14F-4D97-AF65-F5344CB8AC3E}">
        <p14:creationId xmlns:p14="http://schemas.microsoft.com/office/powerpoint/2010/main" val="57032470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5335</TotalTime>
  <Words>4968</Words>
  <Application>Microsoft Office PowerPoint</Application>
  <PresentationFormat>Panorámica</PresentationFormat>
  <Paragraphs>485</Paragraphs>
  <Slides>62</Slides>
  <Notes>8</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62</vt:i4>
      </vt:variant>
    </vt:vector>
  </HeadingPairs>
  <TitlesOfParts>
    <vt:vector size="73" baseType="lpstr">
      <vt:lpstr>Arial</vt:lpstr>
      <vt:lpstr>Arial Black</vt:lpstr>
      <vt:lpstr>Arial MT</vt:lpstr>
      <vt:lpstr>Calibri</vt:lpstr>
      <vt:lpstr>Calibri Light</vt:lpstr>
      <vt:lpstr>Monotype Corsiva</vt:lpstr>
      <vt:lpstr>Symbol</vt:lpstr>
      <vt:lpstr>Times New Roman</vt:lpstr>
      <vt:lpstr>Wingdings</vt:lpstr>
      <vt:lpstr>WorkSans-Regular</vt:lpstr>
      <vt:lpstr>Tema de Office</vt:lpstr>
      <vt:lpstr>Presentación de PowerPoint</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Bienestar Laboral y Desarrollo del Talento Humano</vt:lpstr>
      <vt:lpstr>Bienestar Laboral y Desarrollo del Talento Humano</vt:lpstr>
      <vt:lpstr>Bienestar Laboral y Desarrollo del Talento Humano</vt:lpstr>
      <vt:lpstr>    </vt:lpstr>
      <vt:lpstr>    </vt:lpstr>
      <vt:lpstr>    </vt:lpstr>
      <vt:lpstr>Presentación de PowerPoint</vt:lpstr>
      <vt:lpstr>Presentación de PowerPoint</vt:lpstr>
      <vt:lpstr>REQUISITOS GENERALES DEL SG- SST </vt:lpstr>
      <vt:lpstr>Presentación de PowerPoint</vt:lpstr>
      <vt:lpstr>Presentación de PowerPoint</vt:lpstr>
      <vt:lpstr>Presentación de PowerPoint</vt:lpstr>
      <vt:lpstr>Presentación de PowerPoint</vt:lpstr>
      <vt:lpstr>Presentación de PowerPoint</vt:lpstr>
      <vt:lpstr>Presentación de PowerPoint</vt:lpstr>
      <vt:lpstr>IDENTIFICACION DE RIESGOS Y PELIGROS </vt:lpstr>
      <vt:lpstr>PELIGRO VS RIESGO </vt:lpstr>
      <vt:lpstr>CLASIFICACION PELIGROS </vt:lpstr>
      <vt:lpstr> ACCIDENTE E INCIDENTE DE TRABAJO </vt:lpstr>
      <vt:lpstr>ENFERMEDAD LABORAL </vt:lpstr>
      <vt:lpstr>QUE HACER EN CASO DE UN ACCIDENTE DE TRABAJO </vt:lpstr>
      <vt:lpstr>PROCESO DE ENFERMEDAD LABORAL </vt:lpstr>
      <vt:lpstr>BRIGADA DE EMERGENCIA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Palacios</dc:creator>
  <cp:lastModifiedBy>WELCOME</cp:lastModifiedBy>
  <cp:revision>335</cp:revision>
  <dcterms:created xsi:type="dcterms:W3CDTF">2021-10-21T01:56:41Z</dcterms:created>
  <dcterms:modified xsi:type="dcterms:W3CDTF">2025-07-01T18:22:30Z</dcterms:modified>
</cp:coreProperties>
</file>