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88" r:id="rId3"/>
    <p:sldId id="389" r:id="rId4"/>
    <p:sldId id="390" r:id="rId5"/>
    <p:sldId id="391" r:id="rId6"/>
    <p:sldId id="394" r:id="rId7"/>
    <p:sldId id="399" r:id="rId8"/>
    <p:sldId id="408" r:id="rId9"/>
    <p:sldId id="407" r:id="rId10"/>
    <p:sldId id="405" r:id="rId11"/>
    <p:sldId id="406" r:id="rId12"/>
    <p:sldId id="396" r:id="rId13"/>
    <p:sldId id="409" r:id="rId14"/>
    <p:sldId id="403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0A9"/>
    <a:srgbClr val="2564B1"/>
    <a:srgbClr val="286BBC"/>
    <a:srgbClr val="0AA6EC"/>
    <a:srgbClr val="00C7F6"/>
    <a:srgbClr val="00CAFA"/>
    <a:srgbClr val="D5ECFB"/>
    <a:srgbClr val="CEE8FA"/>
    <a:srgbClr val="D2EAFA"/>
    <a:srgbClr val="D1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9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A204-2785-4A24-9A17-EC350CF9326B}" type="datetimeFigureOut">
              <a:rPr lang="es-CO" smtClean="0"/>
              <a:t>10/11/2025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34EE7-D9B3-44D9-B40C-CCCE22518E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91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Procedemos a verificar el quórum. El comité está conformado por 5 integrantes, por lo cual el quórum </a:t>
            </a:r>
            <a:r>
              <a:rPr lang="es-MX" dirty="0" err="1"/>
              <a:t>deliberatorio</a:t>
            </a:r>
            <a:r>
              <a:rPr lang="es-MX" dirty="0"/>
              <a:t> requerido es de mitad más uno.</a:t>
            </a:r>
          </a:p>
          <a:p>
            <a:r>
              <a:rPr lang="es-MX" dirty="0"/>
              <a:t>En este momento se cuenta con la presencia de , por lo tanto, </a:t>
            </a:r>
            <a:r>
              <a:rPr lang="es-MX" b="1" dirty="0"/>
              <a:t>se cumple con el quórum requerido y podemos dar inicio formal a la sesión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34EE7-D9B3-44D9-B40C-CCCE22518EE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17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47107"/>
            <a:ext cx="9144000" cy="2162856"/>
          </a:xfrm>
          <a:solidFill>
            <a:srgbClr val="157DC6"/>
          </a:solidFill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7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03083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1C6EB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1C6EB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169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34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4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00B0F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1722664"/>
            <a:ext cx="6172200" cy="4138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38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157DC6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1624693"/>
            <a:ext cx="6172200" cy="4236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008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1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RESULTADOS%20MIPG/16-06-2025_Resultados_Vig2024.xls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 txBox="1">
            <a:spLocks/>
          </p:cNvSpPr>
          <p:nvPr/>
        </p:nvSpPr>
        <p:spPr>
          <a:xfrm>
            <a:off x="624017" y="6529431"/>
            <a:ext cx="1674341" cy="2008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800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663772F-AC7A-4799-9888-2C09C9282B15}"/>
              </a:ext>
            </a:extLst>
          </p:cNvPr>
          <p:cNvSpPr/>
          <p:nvPr/>
        </p:nvSpPr>
        <p:spPr>
          <a:xfrm>
            <a:off x="10375271" y="645953"/>
            <a:ext cx="1327371" cy="1417740"/>
          </a:xfrm>
          <a:prstGeom prst="rect">
            <a:avLst/>
          </a:prstGeom>
          <a:solidFill>
            <a:srgbClr val="0AA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34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6">
            <a:extLst>
              <a:ext uri="{FF2B5EF4-FFF2-40B4-BE49-F238E27FC236}">
                <a16:creationId xmlns:a16="http://schemas.microsoft.com/office/drawing/2014/main" id="{23A2474F-AFC0-9D31-C895-92DA450550FB}"/>
              </a:ext>
            </a:extLst>
          </p:cNvPr>
          <p:cNvSpPr txBox="1">
            <a:spLocks/>
          </p:cNvSpPr>
          <p:nvPr/>
        </p:nvSpPr>
        <p:spPr>
          <a:xfrm>
            <a:off x="580100" y="293689"/>
            <a:ext cx="9309487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/>
              <a:t>Actualización y aprobación del Comité de Manejo de Bienes y Manual de Bienes.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3230DF-8F39-6513-C643-64FE8B775E2C}"/>
              </a:ext>
            </a:extLst>
          </p:cNvPr>
          <p:cNvSpPr txBox="1"/>
          <p:nvPr/>
        </p:nvSpPr>
        <p:spPr>
          <a:xfrm>
            <a:off x="325456" y="1660155"/>
            <a:ext cx="29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Elementos Dañados</a:t>
            </a:r>
            <a:endParaRPr lang="es-CO" sz="24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F8A16E-F700-E750-EBE8-8ACAD6E49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2" y="2398549"/>
            <a:ext cx="3809020" cy="195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025E90-8182-CA5B-D3F5-6592B9AC6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77" y="2354909"/>
            <a:ext cx="3346449" cy="196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60633B-602B-0CB5-1231-2EA2B583A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0" y="4443629"/>
            <a:ext cx="3809022" cy="179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6D0E22-3B11-78CA-A55F-4EAE7C9115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77" y="4541042"/>
            <a:ext cx="3346449" cy="179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30386B-6E36-A661-D0BB-7710A56656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91" y="2354909"/>
            <a:ext cx="3209425" cy="192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37301B-B27C-ED8B-C2F5-96529E4D23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85" y="4541042"/>
            <a:ext cx="3209425" cy="1795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68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6">
            <a:extLst>
              <a:ext uri="{FF2B5EF4-FFF2-40B4-BE49-F238E27FC236}">
                <a16:creationId xmlns:a16="http://schemas.microsoft.com/office/drawing/2014/main" id="{23A2474F-AFC0-9D31-C895-92DA450550FB}"/>
              </a:ext>
            </a:extLst>
          </p:cNvPr>
          <p:cNvSpPr txBox="1">
            <a:spLocks/>
          </p:cNvSpPr>
          <p:nvPr/>
        </p:nvSpPr>
        <p:spPr>
          <a:xfrm>
            <a:off x="580100" y="293689"/>
            <a:ext cx="9309487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/>
              <a:t>Actualización y aprobación del Comité de Manejo de Bienes y Manual de Bienes.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3230DF-8F39-6513-C643-64FE8B775E2C}"/>
              </a:ext>
            </a:extLst>
          </p:cNvPr>
          <p:cNvSpPr txBox="1"/>
          <p:nvPr/>
        </p:nvSpPr>
        <p:spPr>
          <a:xfrm>
            <a:off x="325456" y="1942757"/>
            <a:ext cx="29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Elementos Dañados</a:t>
            </a:r>
            <a:endParaRPr lang="es-CO" sz="24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B2DB9D-8EA1-6030-1B6C-4EEF70B7F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7" y="2463490"/>
            <a:ext cx="2968283" cy="17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FCDF54-7BD0-96A9-73FC-68A4D0431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5" y="4582399"/>
            <a:ext cx="2968285" cy="17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49BCE8A-4E78-9DE1-2ADA-D39A96437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49" y="2463490"/>
            <a:ext cx="3221233" cy="178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C84A122-F04D-D026-9BBF-37DF2FA9D1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49" y="4582398"/>
            <a:ext cx="3221233" cy="178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180119C-A427-B864-7111-A40EBF978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664" y="3429000"/>
            <a:ext cx="3327845" cy="178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4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225608" y="2880165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5.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237718" y="3159912"/>
            <a:ext cx="5370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Intervención del Comité Institucional de Control Interno.</a:t>
            </a:r>
          </a:p>
        </p:txBody>
      </p:sp>
    </p:spTree>
    <p:extLst>
      <p:ext uri="{BB962C8B-B14F-4D97-AF65-F5344CB8AC3E}">
        <p14:creationId xmlns:p14="http://schemas.microsoft.com/office/powerpoint/2010/main" val="111391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465601" y="2903031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6.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014266" y="3429000"/>
            <a:ext cx="53701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Proposiciones y varios </a:t>
            </a:r>
          </a:p>
        </p:txBody>
      </p:sp>
    </p:spTree>
    <p:extLst>
      <p:ext uri="{BB962C8B-B14F-4D97-AF65-F5344CB8AC3E}">
        <p14:creationId xmlns:p14="http://schemas.microsoft.com/office/powerpoint/2010/main" val="371792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183406" y="2880165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7.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38638" y="3159913"/>
            <a:ext cx="5370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Lectura y aprobación del acta de la reunión </a:t>
            </a:r>
          </a:p>
        </p:txBody>
      </p:sp>
    </p:spTree>
    <p:extLst>
      <p:ext uri="{BB962C8B-B14F-4D97-AF65-F5344CB8AC3E}">
        <p14:creationId xmlns:p14="http://schemas.microsoft.com/office/powerpoint/2010/main" val="54525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838D16-8D01-0D09-AAB8-7D737EE54ABC}"/>
              </a:ext>
            </a:extLst>
          </p:cNvPr>
          <p:cNvSpPr txBox="1"/>
          <p:nvPr/>
        </p:nvSpPr>
        <p:spPr>
          <a:xfrm>
            <a:off x="682143" y="2179301"/>
            <a:ext cx="9912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400" dirty="0"/>
              <a:t>Verificación del quórum.</a:t>
            </a:r>
          </a:p>
          <a:p>
            <a:pPr marL="342900" indent="-342900">
              <a:buAutoNum type="arabicPeriod"/>
            </a:pPr>
            <a:r>
              <a:rPr lang="es-MX" sz="2400" dirty="0"/>
              <a:t>Lectura y aprobación del orden del día.</a:t>
            </a:r>
          </a:p>
          <a:p>
            <a:pPr marL="342900" indent="-342900">
              <a:buAutoNum type="arabicPeriod"/>
            </a:pPr>
            <a:r>
              <a:rPr lang="es-MX" sz="2400" dirty="0"/>
              <a:t>Presentación de la posición de la EDAT frente a los pares y entes descentralizados de la Gobernación del Tolima en relación con el MIPG.</a:t>
            </a:r>
          </a:p>
          <a:p>
            <a:pPr marL="342900" indent="-342900">
              <a:buAutoNum type="arabicPeriod"/>
            </a:pPr>
            <a:r>
              <a:rPr lang="es-MX" sz="2400" dirty="0"/>
              <a:t>Actualización y aprobación del Comité de Manejo de Bienes y Manual de Bienes.</a:t>
            </a:r>
          </a:p>
          <a:p>
            <a:pPr marL="342900" indent="-342900">
              <a:buAutoNum type="arabicPeriod"/>
            </a:pPr>
            <a:r>
              <a:rPr lang="es-MX" sz="2400" dirty="0"/>
              <a:t>Intervención del Comité Institucional de Control Interno.</a:t>
            </a:r>
          </a:p>
          <a:p>
            <a:pPr marL="342900" indent="-342900">
              <a:buAutoNum type="arabicPeriod"/>
            </a:pPr>
            <a:r>
              <a:rPr lang="es-MX" sz="2400" dirty="0"/>
              <a:t>Proposiciones y varios.</a:t>
            </a:r>
          </a:p>
          <a:p>
            <a:pPr marL="342900" indent="-342900">
              <a:buAutoNum type="arabicPeriod"/>
            </a:pPr>
            <a:r>
              <a:rPr lang="es-MX" sz="2400" dirty="0"/>
              <a:t>Lectura y aprobación del acta de la reunión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83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1.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Verificación</a:t>
            </a:r>
            <a:r>
              <a:rPr lang="es-MX" sz="32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spc="-25" dirty="0">
                <a:solidFill>
                  <a:srgbClr val="001F5F"/>
                </a:solidFill>
                <a:latin typeface="Trebuchet MS"/>
                <a:cs typeface="Trebuchet MS"/>
              </a:rPr>
              <a:t>del </a:t>
            </a:r>
            <a:r>
              <a:rPr lang="es-MX" sz="3200" b="1" spc="105" dirty="0">
                <a:solidFill>
                  <a:srgbClr val="001F5F"/>
                </a:solidFill>
                <a:latin typeface="Trebuchet MS"/>
                <a:cs typeface="Trebuchet MS"/>
              </a:rPr>
              <a:t>Quorum</a:t>
            </a:r>
            <a:r>
              <a:rPr lang="es-MX" sz="3200" b="1" spc="-1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lang="es-MX" sz="3200" b="1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spc="45" dirty="0">
                <a:solidFill>
                  <a:srgbClr val="001F5F"/>
                </a:solidFill>
                <a:latin typeface="Trebuchet MS"/>
                <a:cs typeface="Trebuchet MS"/>
              </a:rPr>
              <a:t>aprobación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lang="es-MX" sz="32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orden</a:t>
            </a:r>
            <a:r>
              <a:rPr lang="es-MX" sz="32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lang="es-MX" sz="32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MX" sz="3200" b="1" spc="50" dirty="0">
                <a:solidFill>
                  <a:srgbClr val="001F5F"/>
                </a:solidFill>
                <a:latin typeface="Trebuchet MS"/>
                <a:cs typeface="Trebuchet MS"/>
              </a:rPr>
              <a:t>día</a:t>
            </a:r>
            <a:endParaRPr lang="es-MX"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516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100AAA4-BC4C-5485-7E34-BE3C0599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17" t="19502" r="23588" b="6259"/>
          <a:stretch/>
        </p:blipFill>
        <p:spPr>
          <a:xfrm>
            <a:off x="212034" y="1110410"/>
            <a:ext cx="5981701" cy="48768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CC8448F-CA18-6556-72EC-C429E4A68BE0}"/>
              </a:ext>
            </a:extLst>
          </p:cNvPr>
          <p:cNvSpPr/>
          <p:nvPr/>
        </p:nvSpPr>
        <p:spPr>
          <a:xfrm>
            <a:off x="4651513" y="1201689"/>
            <a:ext cx="993913" cy="941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E7490FF-DBEE-9B2B-CEE4-1B203E107B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14" t="18838" r="23152" b="10016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32E0549-7359-96B3-1FA0-B0B75C419AC5}"/>
              </a:ext>
            </a:extLst>
          </p:cNvPr>
          <p:cNvSpPr/>
          <p:nvPr/>
        </p:nvSpPr>
        <p:spPr>
          <a:xfrm>
            <a:off x="4028661" y="2747643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19C8DA9-51DF-FF72-4351-0F29FF4AB2F7}"/>
              </a:ext>
            </a:extLst>
          </p:cNvPr>
          <p:cNvSpPr txBox="1"/>
          <p:nvPr/>
        </p:nvSpPr>
        <p:spPr>
          <a:xfrm>
            <a:off x="4497698" y="3040191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2.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122578-BE3B-7FDA-FCD2-3D8228E52FDB}"/>
              </a:ext>
            </a:extLst>
          </p:cNvPr>
          <p:cNvSpPr txBox="1"/>
          <p:nvPr/>
        </p:nvSpPr>
        <p:spPr>
          <a:xfrm>
            <a:off x="4497698" y="3566159"/>
            <a:ext cx="59663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Lectura y aprobación del orden del día.</a:t>
            </a:r>
          </a:p>
        </p:txBody>
      </p:sp>
    </p:spTree>
    <p:extLst>
      <p:ext uri="{BB962C8B-B14F-4D97-AF65-F5344CB8AC3E}">
        <p14:creationId xmlns:p14="http://schemas.microsoft.com/office/powerpoint/2010/main" val="127145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3.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37823" y="3135274"/>
            <a:ext cx="53701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2400" b="1" dirty="0">
                <a:solidFill>
                  <a:srgbClr val="001F5F"/>
                </a:solidFill>
                <a:latin typeface="Trebuchet MS"/>
                <a:cs typeface="Trebuchet MS"/>
              </a:rPr>
              <a:t>Presentación de la posición de la EDAT frente a los pares y entes descentralizados de la Gobernación del Tolima en relación con el MIPG</a:t>
            </a:r>
            <a:endParaRPr lang="es-MX" sz="4000" b="1" dirty="0">
              <a:solidFill>
                <a:srgbClr val="001F5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3013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6">
            <a:extLst>
              <a:ext uri="{FF2B5EF4-FFF2-40B4-BE49-F238E27FC236}">
                <a16:creationId xmlns:a16="http://schemas.microsoft.com/office/drawing/2014/main" id="{0FC538B8-04C3-0850-DDAE-BE245C837D6A}"/>
              </a:ext>
            </a:extLst>
          </p:cNvPr>
          <p:cNvSpPr txBox="1">
            <a:spLocks/>
          </p:cNvSpPr>
          <p:nvPr/>
        </p:nvSpPr>
        <p:spPr>
          <a:xfrm>
            <a:off x="875522" y="223940"/>
            <a:ext cx="9073243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2800" dirty="0"/>
              <a:t>Presentación de la posición de la EDAT frente a los pares y entes descentralizados de la Gobernación del Tolima en relación con el MIPG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A43978-7FEE-9DE2-4F38-59C67428376F}"/>
              </a:ext>
            </a:extLst>
          </p:cNvPr>
          <p:cNvSpPr txBox="1"/>
          <p:nvPr/>
        </p:nvSpPr>
        <p:spPr>
          <a:xfrm>
            <a:off x="4332849" y="3038622"/>
            <a:ext cx="4107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linkClick r:id="rId3" action="ppaction://hlinkfile"/>
              </a:rPr>
              <a:t>..\..\RESULTADOS MIPG\16-06-2025_Resultados_Vig2024.xlsx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64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F2D29E-FFD5-A2D5-E53E-C75DE4325284}"/>
              </a:ext>
            </a:extLst>
          </p:cNvPr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41A1774-1F9B-5567-8234-C40D3AA7C1D3}"/>
              </a:ext>
            </a:extLst>
          </p:cNvPr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3800" b="1" spc="-819" dirty="0">
                <a:solidFill>
                  <a:srgbClr val="001F5F"/>
                </a:solidFill>
                <a:latin typeface="Trebuchet MS"/>
                <a:cs typeface="Trebuchet MS"/>
              </a:rPr>
              <a:t>4.</a:t>
            </a:r>
            <a:endParaRPr lang="es-CO" sz="13800" dirty="0">
              <a:latin typeface="Trebuchet MS"/>
              <a:cs typeface="Trebuchet M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E0D425-84AA-2E3F-9500-7A23013227D1}"/>
              </a:ext>
            </a:extLst>
          </p:cNvPr>
          <p:cNvSpPr txBox="1"/>
          <p:nvPr/>
        </p:nvSpPr>
        <p:spPr>
          <a:xfrm>
            <a:off x="5378395" y="3079740"/>
            <a:ext cx="53701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619885" algn="r">
              <a:lnSpc>
                <a:spcPct val="100000"/>
              </a:lnSpc>
              <a:spcBef>
                <a:spcPts val="105"/>
              </a:spcBef>
            </a:pPr>
            <a:r>
              <a:rPr lang="es-MX" sz="3200" b="1" dirty="0">
                <a:solidFill>
                  <a:srgbClr val="001F5F"/>
                </a:solidFill>
                <a:latin typeface="Trebuchet MS"/>
                <a:cs typeface="Trebuchet MS"/>
              </a:rPr>
              <a:t>Actualización y aprobación del Comité de Manejo de Bienes y Manual de Bienes.</a:t>
            </a:r>
          </a:p>
        </p:txBody>
      </p:sp>
    </p:spTree>
    <p:extLst>
      <p:ext uri="{BB962C8B-B14F-4D97-AF65-F5344CB8AC3E}">
        <p14:creationId xmlns:p14="http://schemas.microsoft.com/office/powerpoint/2010/main" val="338076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268A-4CD6-4280-D6BF-AAB17F345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32347-7828-991D-DF55-B3BB6F49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24" y="260528"/>
            <a:ext cx="9073243" cy="941161"/>
          </a:xfrm>
        </p:spPr>
        <p:txBody>
          <a:bodyPr/>
          <a:lstStyle/>
          <a:p>
            <a:pPr algn="r"/>
            <a:r>
              <a:rPr lang="es-ES" sz="2000" dirty="0"/>
              <a:t>				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003E8C-4B6D-7A67-8568-4EC74733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D00A87A-AAB0-07D5-0829-5982CEA66BCF}"/>
              </a:ext>
            </a:extLst>
          </p:cNvPr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98C5B0-312C-E477-F18E-9EB7B546A144}"/>
              </a:ext>
            </a:extLst>
          </p:cNvPr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6">
            <a:extLst>
              <a:ext uri="{FF2B5EF4-FFF2-40B4-BE49-F238E27FC236}">
                <a16:creationId xmlns:a16="http://schemas.microsoft.com/office/drawing/2014/main" id="{23A2474F-AFC0-9D31-C895-92DA450550FB}"/>
              </a:ext>
            </a:extLst>
          </p:cNvPr>
          <p:cNvSpPr txBox="1">
            <a:spLocks/>
          </p:cNvSpPr>
          <p:nvPr/>
        </p:nvSpPr>
        <p:spPr>
          <a:xfrm>
            <a:off x="580100" y="293689"/>
            <a:ext cx="9309487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dirty="0"/>
              <a:t>Actualización y aprobación del Comité de Manejo de Bienes y Manual de Bienes.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3230DF-8F39-6513-C643-64FE8B775E2C}"/>
              </a:ext>
            </a:extLst>
          </p:cNvPr>
          <p:cNvSpPr txBox="1"/>
          <p:nvPr/>
        </p:nvSpPr>
        <p:spPr>
          <a:xfrm>
            <a:off x="156565" y="1508447"/>
            <a:ext cx="29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Elementos Dañados</a:t>
            </a:r>
            <a:endParaRPr lang="es-CO" sz="2400" b="1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BC11F9F-F8EE-901D-FAFC-73F6E861F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95741"/>
              </p:ext>
            </p:extLst>
          </p:nvPr>
        </p:nvGraphicFramePr>
        <p:xfrm>
          <a:off x="3196889" y="1508448"/>
          <a:ext cx="5567283" cy="5200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6381">
                  <a:extLst>
                    <a:ext uri="{9D8B030D-6E8A-4147-A177-3AD203B41FA5}">
                      <a16:colId xmlns:a16="http://schemas.microsoft.com/office/drawing/2014/main" val="3880485380"/>
                    </a:ext>
                  </a:extLst>
                </a:gridCol>
                <a:gridCol w="1192639">
                  <a:extLst>
                    <a:ext uri="{9D8B030D-6E8A-4147-A177-3AD203B41FA5}">
                      <a16:colId xmlns:a16="http://schemas.microsoft.com/office/drawing/2014/main" val="1366540580"/>
                    </a:ext>
                  </a:extLst>
                </a:gridCol>
                <a:gridCol w="957056">
                  <a:extLst>
                    <a:ext uri="{9D8B030D-6E8A-4147-A177-3AD203B41FA5}">
                      <a16:colId xmlns:a16="http://schemas.microsoft.com/office/drawing/2014/main" val="2590933363"/>
                    </a:ext>
                  </a:extLst>
                </a:gridCol>
                <a:gridCol w="543149">
                  <a:extLst>
                    <a:ext uri="{9D8B030D-6E8A-4147-A177-3AD203B41FA5}">
                      <a16:colId xmlns:a16="http://schemas.microsoft.com/office/drawing/2014/main" val="2025830025"/>
                    </a:ext>
                  </a:extLst>
                </a:gridCol>
                <a:gridCol w="804909">
                  <a:extLst>
                    <a:ext uri="{9D8B030D-6E8A-4147-A177-3AD203B41FA5}">
                      <a16:colId xmlns:a16="http://schemas.microsoft.com/office/drawing/2014/main" val="3355630868"/>
                    </a:ext>
                  </a:extLst>
                </a:gridCol>
                <a:gridCol w="543149">
                  <a:extLst>
                    <a:ext uri="{9D8B030D-6E8A-4147-A177-3AD203B41FA5}">
                      <a16:colId xmlns:a16="http://schemas.microsoft.com/office/drawing/2014/main" val="701912019"/>
                    </a:ext>
                  </a:extLst>
                </a:gridCol>
              </a:tblGrid>
              <a:tr h="275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NOMBRE ACTIVO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PLACA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MARCA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MODELO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SERIE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ESTADO</a:t>
                      </a:r>
                      <a:endParaRPr lang="es-CO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224259889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102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859856923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274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088505459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98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7288164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001767642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96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589080297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100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061564187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101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080361480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97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986228981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121232968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990606384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OFICINA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277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746350096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218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148034391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223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517101425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123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224593517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220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944385281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33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400755801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219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236362983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226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657574542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133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629660380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 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63016751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ESPALDARES SILLA OFIC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062838579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ESPALDARES SILLA OFIC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919430697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156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080507382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772158897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736472284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162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871498686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158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759675049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922517182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ESCRITORIO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116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251977947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RIMAX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3057155881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SILLA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RIMAX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555957648"/>
                  </a:ext>
                </a:extLst>
              </a:tr>
              <a:tr h="2041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CAFETERA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CALIENTE HOT SURFACE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40515R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D1302BV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606001262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ESCÁNER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 CYC_N_016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EPSON WORKFORCE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DS-7500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2178494312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TAPA IMPRESORA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E CYC_N_116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MAL ESTADO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402895970"/>
                  </a:ext>
                </a:extLst>
              </a:tr>
              <a:tr h="1388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FOTOCOPIADORA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S/P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KYOCERA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KM-2035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>
                          <a:effectLst/>
                        </a:rPr>
                        <a:t> </a:t>
                      </a:r>
                      <a:endParaRPr lang="es-CO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u="none" strike="noStrike" dirty="0">
                          <a:effectLst/>
                        </a:rPr>
                        <a:t>MAL ESTADO</a:t>
                      </a:r>
                      <a:endParaRPr lang="es-CO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5" marR="4335" marT="4335" marB="0" anchor="ctr"/>
                </a:tc>
                <a:extLst>
                  <a:ext uri="{0D108BD9-81ED-4DB2-BD59-A6C34878D82A}">
                    <a16:rowId xmlns:a16="http://schemas.microsoft.com/office/drawing/2014/main" val="118927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154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6010</TotalTime>
  <Words>662</Words>
  <Application>Microsoft Office PowerPoint</Application>
  <PresentationFormat>Panorámica</PresentationFormat>
  <Paragraphs>260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Tema de Office</vt:lpstr>
      <vt:lpstr>Presentación de PowerPoint</vt:lpstr>
      <vt:lpstr>Presentación de PowerPoint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Palacios</dc:creator>
  <cp:lastModifiedBy>WELCOME</cp:lastModifiedBy>
  <cp:revision>340</cp:revision>
  <dcterms:created xsi:type="dcterms:W3CDTF">2021-10-21T01:56:41Z</dcterms:created>
  <dcterms:modified xsi:type="dcterms:W3CDTF">2025-11-10T14:36:05Z</dcterms:modified>
</cp:coreProperties>
</file>