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388" r:id="rId3"/>
    <p:sldId id="389" r:id="rId4"/>
    <p:sldId id="390" r:id="rId5"/>
    <p:sldId id="391" r:id="rId6"/>
    <p:sldId id="394" r:id="rId7"/>
    <p:sldId id="412" r:id="rId8"/>
    <p:sldId id="413" r:id="rId9"/>
    <p:sldId id="421" r:id="rId10"/>
    <p:sldId id="414" r:id="rId11"/>
    <p:sldId id="416" r:id="rId12"/>
    <p:sldId id="415" r:id="rId13"/>
    <p:sldId id="420" r:id="rId14"/>
    <p:sldId id="419" r:id="rId15"/>
    <p:sldId id="763" r:id="rId16"/>
    <p:sldId id="417" r:id="rId17"/>
    <p:sldId id="408" r:id="rId18"/>
    <p:sldId id="418" r:id="rId19"/>
    <p:sldId id="743" r:id="rId20"/>
    <p:sldId id="760" r:id="rId21"/>
    <p:sldId id="761" r:id="rId22"/>
    <p:sldId id="762" r:id="rId23"/>
    <p:sldId id="409" r:id="rId24"/>
    <p:sldId id="403" r:id="rId2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0A9"/>
    <a:srgbClr val="2564B1"/>
    <a:srgbClr val="286BBC"/>
    <a:srgbClr val="0AA6EC"/>
    <a:srgbClr val="00C7F6"/>
    <a:srgbClr val="00CAFA"/>
    <a:srgbClr val="D5ECFB"/>
    <a:srgbClr val="CEE8FA"/>
    <a:srgbClr val="D2EAFA"/>
    <a:srgbClr val="D1E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9" autoAdjust="0"/>
    <p:restoredTop sz="94249" autoAdjust="0"/>
  </p:normalViewPr>
  <p:slideViewPr>
    <p:cSldViewPr snapToGrid="0">
      <p:cViewPr varScale="1">
        <p:scale>
          <a:sx n="67" d="100"/>
          <a:sy n="67" d="100"/>
        </p:scale>
        <p:origin x="9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AA271E-46F1-45F4-A18C-F8C44CBDA54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4B76CF7-A609-4DC0-A24C-E16433B505D8}">
      <dgm:prSet phldrT="[Texto]"/>
      <dgm:spPr/>
      <dgm:t>
        <a:bodyPr/>
        <a:lstStyle/>
        <a:p>
          <a:r>
            <a:rPr lang="es-MX" b="1" dirty="0"/>
            <a:t>Índice de los Planes Departamentales de Agua y Saneamiento (PDA)</a:t>
          </a:r>
          <a:endParaRPr lang="es-CO" dirty="0"/>
        </a:p>
      </dgm:t>
    </dgm:pt>
    <dgm:pt modelId="{3F5A0185-9509-47C6-A5C1-D2051D007C12}" type="parTrans" cxnId="{B93B93A1-AF54-409D-8787-13B4E6B9A338}">
      <dgm:prSet/>
      <dgm:spPr/>
      <dgm:t>
        <a:bodyPr/>
        <a:lstStyle/>
        <a:p>
          <a:endParaRPr lang="es-CO"/>
        </a:p>
      </dgm:t>
    </dgm:pt>
    <dgm:pt modelId="{1207517C-278B-4901-8ECB-2A9364211EC4}" type="sibTrans" cxnId="{B93B93A1-AF54-409D-8787-13B4E6B9A338}">
      <dgm:prSet/>
      <dgm:spPr/>
      <dgm:t>
        <a:bodyPr/>
        <a:lstStyle/>
        <a:p>
          <a:endParaRPr lang="es-CO"/>
        </a:p>
      </dgm:t>
    </dgm:pt>
    <dgm:pt modelId="{0D001F80-3EB4-4C2F-BD73-165C25629FDB}">
      <dgm:prSet phldrT="[Texto]"/>
      <dgm:spPr/>
      <dgm:t>
        <a:bodyPr/>
        <a:lstStyle/>
        <a:p>
          <a:r>
            <a:rPr lang="es-MX" dirty="0"/>
            <a:t>Mide el desempeño del </a:t>
          </a:r>
          <a:r>
            <a:rPr lang="es-MX" b="1" dirty="0"/>
            <a:t>Gestor PDA </a:t>
          </a:r>
          <a:r>
            <a:rPr lang="es-MX" dirty="0"/>
            <a:t>en dos grandes dimensiones  </a:t>
          </a:r>
          <a:endParaRPr lang="es-CO" dirty="0"/>
        </a:p>
      </dgm:t>
    </dgm:pt>
    <dgm:pt modelId="{77217BD5-7DF6-4C06-99EA-418B8C76DF5A}" type="parTrans" cxnId="{2469DC27-B68B-43E2-8EB6-98AA6D16FD87}">
      <dgm:prSet/>
      <dgm:spPr/>
      <dgm:t>
        <a:bodyPr/>
        <a:lstStyle/>
        <a:p>
          <a:endParaRPr lang="es-CO"/>
        </a:p>
      </dgm:t>
    </dgm:pt>
    <dgm:pt modelId="{A30114B6-A7CC-4CF1-A0D5-E9579FE7BAAE}" type="sibTrans" cxnId="{2469DC27-B68B-43E2-8EB6-98AA6D16FD87}">
      <dgm:prSet/>
      <dgm:spPr/>
      <dgm:t>
        <a:bodyPr/>
        <a:lstStyle/>
        <a:p>
          <a:endParaRPr lang="es-CO"/>
        </a:p>
      </dgm:t>
    </dgm:pt>
    <dgm:pt modelId="{A9435C45-6D21-4C67-AC80-DB0D7B565027}">
      <dgm:prSet phldrT="[Texto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CO" dirty="0"/>
            <a:t>Capacidad Institucional</a:t>
          </a:r>
        </a:p>
      </dgm:t>
    </dgm:pt>
    <dgm:pt modelId="{6DB7E446-8667-4B4F-A8A5-68353C31385D}" type="parTrans" cxnId="{2446ED2C-9A4A-4255-8E44-78198CFC8220}">
      <dgm:prSet/>
      <dgm:spPr/>
      <dgm:t>
        <a:bodyPr/>
        <a:lstStyle/>
        <a:p>
          <a:endParaRPr lang="es-CO"/>
        </a:p>
      </dgm:t>
    </dgm:pt>
    <dgm:pt modelId="{A34229B3-52DE-4DF0-B456-ACAC1344FEF7}" type="sibTrans" cxnId="{2446ED2C-9A4A-4255-8E44-78198CFC8220}">
      <dgm:prSet/>
      <dgm:spPr/>
      <dgm:t>
        <a:bodyPr/>
        <a:lstStyle/>
        <a:p>
          <a:endParaRPr lang="es-CO"/>
        </a:p>
      </dgm:t>
    </dgm:pt>
    <dgm:pt modelId="{A5391155-AD29-4D9B-AF55-5FE726B2EB24}">
      <dgm:prSet phldrT="[Texto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CO" dirty="0"/>
            <a:t>Resultados</a:t>
          </a:r>
        </a:p>
      </dgm:t>
    </dgm:pt>
    <dgm:pt modelId="{50E940C4-75AC-453B-A2B8-672189AFBA85}" type="parTrans" cxnId="{9903C088-545B-4661-B5FB-79CC2874320C}">
      <dgm:prSet/>
      <dgm:spPr/>
      <dgm:t>
        <a:bodyPr/>
        <a:lstStyle/>
        <a:p>
          <a:endParaRPr lang="es-CO"/>
        </a:p>
      </dgm:t>
    </dgm:pt>
    <dgm:pt modelId="{AA59D550-38EC-493B-9D54-19F8373B2750}" type="sibTrans" cxnId="{9903C088-545B-4661-B5FB-79CC2874320C}">
      <dgm:prSet/>
      <dgm:spPr/>
      <dgm:t>
        <a:bodyPr/>
        <a:lstStyle/>
        <a:p>
          <a:endParaRPr lang="es-CO"/>
        </a:p>
      </dgm:t>
    </dgm:pt>
    <dgm:pt modelId="{42368389-B73B-4DE4-899F-5FF2C2826F4D}">
      <dgm:prSet phldrT="[Texto]"/>
      <dgm:spPr/>
      <dgm:t>
        <a:bodyPr/>
        <a:lstStyle/>
        <a:p>
          <a:r>
            <a:rPr lang="es-CO" b="1" dirty="0"/>
            <a:t>Escala de 0 a 100 puntos</a:t>
          </a:r>
          <a:endParaRPr lang="es-CO" dirty="0"/>
        </a:p>
      </dgm:t>
    </dgm:pt>
    <dgm:pt modelId="{7DEA1B4F-8D48-4104-B048-4C645502EF71}" type="parTrans" cxnId="{40C4D719-AA49-4475-80F9-BBAD840A4E6A}">
      <dgm:prSet/>
      <dgm:spPr/>
      <dgm:t>
        <a:bodyPr/>
        <a:lstStyle/>
        <a:p>
          <a:endParaRPr lang="es-CO"/>
        </a:p>
      </dgm:t>
    </dgm:pt>
    <dgm:pt modelId="{979FE665-2C81-4D88-9BEE-C59EA0D4DF7D}" type="sibTrans" cxnId="{40C4D719-AA49-4475-80F9-BBAD840A4E6A}">
      <dgm:prSet/>
      <dgm:spPr/>
      <dgm:t>
        <a:bodyPr/>
        <a:lstStyle/>
        <a:p>
          <a:endParaRPr lang="es-CO"/>
        </a:p>
      </dgm:t>
    </dgm:pt>
    <dgm:pt modelId="{77EA0831-CA8E-42C8-A9EC-703CAEBBC08F}">
      <dgm:prSet phldrT="[Texto]"/>
      <dgm:spPr/>
      <dgm:t>
        <a:bodyPr/>
        <a:lstStyle/>
        <a:p>
          <a:r>
            <a:rPr lang="es-CO" b="1" dirty="0"/>
            <a:t>Clasificación: Alto, Medio, Bajo.</a:t>
          </a:r>
          <a:endParaRPr lang="es-CO" dirty="0"/>
        </a:p>
      </dgm:t>
    </dgm:pt>
    <dgm:pt modelId="{D4125215-6989-4772-A6DB-E5A8F4339BFF}" type="parTrans" cxnId="{57B369D9-49A7-49AF-9467-5AE16B3A6195}">
      <dgm:prSet/>
      <dgm:spPr/>
      <dgm:t>
        <a:bodyPr/>
        <a:lstStyle/>
        <a:p>
          <a:endParaRPr lang="es-CO"/>
        </a:p>
      </dgm:t>
    </dgm:pt>
    <dgm:pt modelId="{DE84FE7C-26E6-4D41-B976-878B1CF7B29C}" type="sibTrans" cxnId="{57B369D9-49A7-49AF-9467-5AE16B3A6195}">
      <dgm:prSet/>
      <dgm:spPr/>
      <dgm:t>
        <a:bodyPr/>
        <a:lstStyle/>
        <a:p>
          <a:endParaRPr lang="es-CO"/>
        </a:p>
      </dgm:t>
    </dgm:pt>
    <dgm:pt modelId="{132D2422-510D-4C9F-B2D6-A019870A9570}">
      <dgm:prSet phldrT="[Texto]"/>
      <dgm:spPr/>
      <dgm:t>
        <a:bodyPr/>
        <a:lstStyle/>
        <a:p>
          <a:r>
            <a:rPr lang="es-MX" dirty="0"/>
            <a:t>Elaborado por el </a:t>
          </a:r>
          <a:r>
            <a:rPr lang="es-MX" b="1" dirty="0"/>
            <a:t>DNP</a:t>
          </a:r>
          <a:r>
            <a:rPr lang="es-MX" dirty="0"/>
            <a:t> bajo el Decreto 1425 de 2019 y Resolución 3169 de 2023.</a:t>
          </a:r>
          <a:endParaRPr lang="es-CO" dirty="0"/>
        </a:p>
      </dgm:t>
    </dgm:pt>
    <dgm:pt modelId="{340D428C-ECCC-4E86-A609-66D1BB479A8B}" type="parTrans" cxnId="{F827F011-5277-4D02-B4A4-60AC47F2B119}">
      <dgm:prSet/>
      <dgm:spPr/>
      <dgm:t>
        <a:bodyPr/>
        <a:lstStyle/>
        <a:p>
          <a:endParaRPr lang="es-CO"/>
        </a:p>
      </dgm:t>
    </dgm:pt>
    <dgm:pt modelId="{F3748CC0-F021-4FCB-81C2-485654D4B738}" type="sibTrans" cxnId="{F827F011-5277-4D02-B4A4-60AC47F2B119}">
      <dgm:prSet/>
      <dgm:spPr/>
      <dgm:t>
        <a:bodyPr/>
        <a:lstStyle/>
        <a:p>
          <a:endParaRPr lang="es-CO"/>
        </a:p>
      </dgm:t>
    </dgm:pt>
    <dgm:pt modelId="{F4EF7094-23BF-4467-AE58-31EAB73B81D1}" type="pres">
      <dgm:prSet presAssocID="{82AA271E-46F1-45F4-A18C-F8C44CBDA54E}" presName="linear" presStyleCnt="0">
        <dgm:presLayoutVars>
          <dgm:dir/>
          <dgm:resizeHandles val="exact"/>
        </dgm:presLayoutVars>
      </dgm:prSet>
      <dgm:spPr/>
    </dgm:pt>
    <dgm:pt modelId="{F04F15A9-0221-4599-9FD0-F6B6993D8F4B}" type="pres">
      <dgm:prSet presAssocID="{14B76CF7-A609-4DC0-A24C-E16433B505D8}" presName="comp" presStyleCnt="0"/>
      <dgm:spPr/>
    </dgm:pt>
    <dgm:pt modelId="{F30D100B-DEDF-4D5B-93B5-83D20820F633}" type="pres">
      <dgm:prSet presAssocID="{14B76CF7-A609-4DC0-A24C-E16433B505D8}" presName="box" presStyleLbl="node1" presStyleIdx="0" presStyleCnt="5" custLinFactNeighborX="-1300" custLinFactNeighborY="-24474"/>
      <dgm:spPr/>
    </dgm:pt>
    <dgm:pt modelId="{92DF01A4-BEE5-4565-B15C-8265342238E2}" type="pres">
      <dgm:prSet presAssocID="{14B76CF7-A609-4DC0-A24C-E16433B505D8}" presName="img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B6336D74-4114-4F22-BF22-EF57FC2D970E}" type="pres">
      <dgm:prSet presAssocID="{14B76CF7-A609-4DC0-A24C-E16433B505D8}" presName="text" presStyleLbl="node1" presStyleIdx="0" presStyleCnt="5">
        <dgm:presLayoutVars>
          <dgm:bulletEnabled val="1"/>
        </dgm:presLayoutVars>
      </dgm:prSet>
      <dgm:spPr/>
    </dgm:pt>
    <dgm:pt modelId="{D92A3DA5-EB89-4F82-B5C2-7705E8D727B2}" type="pres">
      <dgm:prSet presAssocID="{1207517C-278B-4901-8ECB-2A9364211EC4}" presName="spacer" presStyleCnt="0"/>
      <dgm:spPr/>
    </dgm:pt>
    <dgm:pt modelId="{7B106564-0472-4AD8-AF76-A5199FA9CBC7}" type="pres">
      <dgm:prSet presAssocID="{0D001F80-3EB4-4C2F-BD73-165C25629FDB}" presName="comp" presStyleCnt="0"/>
      <dgm:spPr/>
    </dgm:pt>
    <dgm:pt modelId="{2E0A3A50-B7AC-4E29-A0DB-9EDC819EDB11}" type="pres">
      <dgm:prSet presAssocID="{0D001F80-3EB4-4C2F-BD73-165C25629FDB}" presName="box" presStyleLbl="node1" presStyleIdx="1" presStyleCnt="5"/>
      <dgm:spPr/>
    </dgm:pt>
    <dgm:pt modelId="{FFC3161B-717F-4EF7-B980-1DDD73ED600D}" type="pres">
      <dgm:prSet presAssocID="{0D001F80-3EB4-4C2F-BD73-165C25629FDB}" presName="img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8420E055-1336-4F2F-8188-E4B2718956A2}" type="pres">
      <dgm:prSet presAssocID="{0D001F80-3EB4-4C2F-BD73-165C25629FDB}" presName="text" presStyleLbl="node1" presStyleIdx="1" presStyleCnt="5">
        <dgm:presLayoutVars>
          <dgm:bulletEnabled val="1"/>
        </dgm:presLayoutVars>
      </dgm:prSet>
      <dgm:spPr/>
    </dgm:pt>
    <dgm:pt modelId="{7A82C73A-4BBE-449B-80B3-E59221A95AD0}" type="pres">
      <dgm:prSet presAssocID="{A30114B6-A7CC-4CF1-A0D5-E9579FE7BAAE}" presName="spacer" presStyleCnt="0"/>
      <dgm:spPr/>
    </dgm:pt>
    <dgm:pt modelId="{D3CEB5A6-FBF4-401B-8116-1B51EEBE96C1}" type="pres">
      <dgm:prSet presAssocID="{42368389-B73B-4DE4-899F-5FF2C2826F4D}" presName="comp" presStyleCnt="0"/>
      <dgm:spPr/>
    </dgm:pt>
    <dgm:pt modelId="{BC3A7D93-5E7C-4724-8D7D-0372D76A512C}" type="pres">
      <dgm:prSet presAssocID="{42368389-B73B-4DE4-899F-5FF2C2826F4D}" presName="box" presStyleLbl="node1" presStyleIdx="2" presStyleCnt="5"/>
      <dgm:spPr/>
    </dgm:pt>
    <dgm:pt modelId="{F5AB7786-388E-4B1E-ACD2-B5DCD5C88E75}" type="pres">
      <dgm:prSet presAssocID="{42368389-B73B-4DE4-899F-5FF2C2826F4D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E3361555-FE57-4B6D-AEB2-3CD7422DA6B3}" type="pres">
      <dgm:prSet presAssocID="{42368389-B73B-4DE4-899F-5FF2C2826F4D}" presName="text" presStyleLbl="node1" presStyleIdx="2" presStyleCnt="5">
        <dgm:presLayoutVars>
          <dgm:bulletEnabled val="1"/>
        </dgm:presLayoutVars>
      </dgm:prSet>
      <dgm:spPr/>
    </dgm:pt>
    <dgm:pt modelId="{FCA5D01E-C9F0-4039-83DB-7FEFDF429D01}" type="pres">
      <dgm:prSet presAssocID="{979FE665-2C81-4D88-9BEE-C59EA0D4DF7D}" presName="spacer" presStyleCnt="0"/>
      <dgm:spPr/>
    </dgm:pt>
    <dgm:pt modelId="{98684FC4-3561-442F-BE61-8C95CF9E16A9}" type="pres">
      <dgm:prSet presAssocID="{77EA0831-CA8E-42C8-A9EC-703CAEBBC08F}" presName="comp" presStyleCnt="0"/>
      <dgm:spPr/>
    </dgm:pt>
    <dgm:pt modelId="{DA91437A-F8C4-4A09-8746-C9977B53E28E}" type="pres">
      <dgm:prSet presAssocID="{77EA0831-CA8E-42C8-A9EC-703CAEBBC08F}" presName="box" presStyleLbl="node1" presStyleIdx="3" presStyleCnt="5"/>
      <dgm:spPr/>
    </dgm:pt>
    <dgm:pt modelId="{E3E499ED-1113-4D70-978B-D4505442B74A}" type="pres">
      <dgm:prSet presAssocID="{77EA0831-CA8E-42C8-A9EC-703CAEBBC08F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3B4CCC26-8414-4EFD-8E9F-D37D0439544F}" type="pres">
      <dgm:prSet presAssocID="{77EA0831-CA8E-42C8-A9EC-703CAEBBC08F}" presName="text" presStyleLbl="node1" presStyleIdx="3" presStyleCnt="5">
        <dgm:presLayoutVars>
          <dgm:bulletEnabled val="1"/>
        </dgm:presLayoutVars>
      </dgm:prSet>
      <dgm:spPr/>
    </dgm:pt>
    <dgm:pt modelId="{0CDBB0F8-B1FC-42FF-8307-3C99FE485C67}" type="pres">
      <dgm:prSet presAssocID="{DE84FE7C-26E6-4D41-B976-878B1CF7B29C}" presName="spacer" presStyleCnt="0"/>
      <dgm:spPr/>
    </dgm:pt>
    <dgm:pt modelId="{3F2C539F-7FBC-4898-B9CD-DFC0184706DE}" type="pres">
      <dgm:prSet presAssocID="{132D2422-510D-4C9F-B2D6-A019870A9570}" presName="comp" presStyleCnt="0"/>
      <dgm:spPr/>
    </dgm:pt>
    <dgm:pt modelId="{CEE5D657-FF63-4487-9E63-576B16CFE9AA}" type="pres">
      <dgm:prSet presAssocID="{132D2422-510D-4C9F-B2D6-A019870A9570}" presName="box" presStyleLbl="node1" presStyleIdx="4" presStyleCnt="5" custLinFactNeighborX="-4212" custLinFactNeighborY="1279"/>
      <dgm:spPr/>
    </dgm:pt>
    <dgm:pt modelId="{88149067-8313-4389-B8AC-1598BA30F5F9}" type="pres">
      <dgm:prSet presAssocID="{132D2422-510D-4C9F-B2D6-A019870A9570}" presName="img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D51742C2-3BDD-46D2-A2E8-739A8E8BD707}" type="pres">
      <dgm:prSet presAssocID="{132D2422-510D-4C9F-B2D6-A019870A9570}" presName="text" presStyleLbl="node1" presStyleIdx="4" presStyleCnt="5">
        <dgm:presLayoutVars>
          <dgm:bulletEnabled val="1"/>
        </dgm:presLayoutVars>
      </dgm:prSet>
      <dgm:spPr/>
    </dgm:pt>
  </dgm:ptLst>
  <dgm:cxnLst>
    <dgm:cxn modelId="{510DE511-7B83-4C3D-9B70-E7ED8E4407E8}" type="presOf" srcId="{42368389-B73B-4DE4-899F-5FF2C2826F4D}" destId="{BC3A7D93-5E7C-4724-8D7D-0372D76A512C}" srcOrd="0" destOrd="0" presId="urn:microsoft.com/office/officeart/2005/8/layout/vList4"/>
    <dgm:cxn modelId="{F827F011-5277-4D02-B4A4-60AC47F2B119}" srcId="{82AA271E-46F1-45F4-A18C-F8C44CBDA54E}" destId="{132D2422-510D-4C9F-B2D6-A019870A9570}" srcOrd="4" destOrd="0" parTransId="{340D428C-ECCC-4E86-A609-66D1BB479A8B}" sibTransId="{F3748CC0-F021-4FCB-81C2-485654D4B738}"/>
    <dgm:cxn modelId="{40C4D719-AA49-4475-80F9-BBAD840A4E6A}" srcId="{82AA271E-46F1-45F4-A18C-F8C44CBDA54E}" destId="{42368389-B73B-4DE4-899F-5FF2C2826F4D}" srcOrd="2" destOrd="0" parTransId="{7DEA1B4F-8D48-4104-B048-4C645502EF71}" sibTransId="{979FE665-2C81-4D88-9BEE-C59EA0D4DF7D}"/>
    <dgm:cxn modelId="{F6B2231E-9E72-40FB-8A1A-677EC45BDE28}" type="presOf" srcId="{132D2422-510D-4C9F-B2D6-A019870A9570}" destId="{D51742C2-3BDD-46D2-A2E8-739A8E8BD707}" srcOrd="1" destOrd="0" presId="urn:microsoft.com/office/officeart/2005/8/layout/vList4"/>
    <dgm:cxn modelId="{9CC36C21-CB30-4702-BB35-8412433CC569}" type="presOf" srcId="{77EA0831-CA8E-42C8-A9EC-703CAEBBC08F}" destId="{3B4CCC26-8414-4EFD-8E9F-D37D0439544F}" srcOrd="1" destOrd="0" presId="urn:microsoft.com/office/officeart/2005/8/layout/vList4"/>
    <dgm:cxn modelId="{2469DC27-B68B-43E2-8EB6-98AA6D16FD87}" srcId="{82AA271E-46F1-45F4-A18C-F8C44CBDA54E}" destId="{0D001F80-3EB4-4C2F-BD73-165C25629FDB}" srcOrd="1" destOrd="0" parTransId="{77217BD5-7DF6-4C06-99EA-418B8C76DF5A}" sibTransId="{A30114B6-A7CC-4CF1-A0D5-E9579FE7BAAE}"/>
    <dgm:cxn modelId="{2446ED2C-9A4A-4255-8E44-78198CFC8220}" srcId="{0D001F80-3EB4-4C2F-BD73-165C25629FDB}" destId="{A9435C45-6D21-4C67-AC80-DB0D7B565027}" srcOrd="0" destOrd="0" parTransId="{6DB7E446-8667-4B4F-A8A5-68353C31385D}" sibTransId="{A34229B3-52DE-4DF0-B456-ACAC1344FEF7}"/>
    <dgm:cxn modelId="{81FAF96F-51D8-4BBE-89E5-C54C590465CD}" type="presOf" srcId="{A9435C45-6D21-4C67-AC80-DB0D7B565027}" destId="{2E0A3A50-B7AC-4E29-A0DB-9EDC819EDB11}" srcOrd="0" destOrd="1" presId="urn:microsoft.com/office/officeart/2005/8/layout/vList4"/>
    <dgm:cxn modelId="{BCE0C851-DC22-435A-9CAF-C008012448EF}" type="presOf" srcId="{14B76CF7-A609-4DC0-A24C-E16433B505D8}" destId="{F30D100B-DEDF-4D5B-93B5-83D20820F633}" srcOrd="0" destOrd="0" presId="urn:microsoft.com/office/officeart/2005/8/layout/vList4"/>
    <dgm:cxn modelId="{E75A4453-2599-4919-A0AB-7E76DF8E8ECA}" type="presOf" srcId="{A9435C45-6D21-4C67-AC80-DB0D7B565027}" destId="{8420E055-1336-4F2F-8188-E4B2718956A2}" srcOrd="1" destOrd="1" presId="urn:microsoft.com/office/officeart/2005/8/layout/vList4"/>
    <dgm:cxn modelId="{EC8E6482-06AF-4063-B399-0429CFDBD456}" type="presOf" srcId="{42368389-B73B-4DE4-899F-5FF2C2826F4D}" destId="{E3361555-FE57-4B6D-AEB2-3CD7422DA6B3}" srcOrd="1" destOrd="0" presId="urn:microsoft.com/office/officeart/2005/8/layout/vList4"/>
    <dgm:cxn modelId="{9903C088-545B-4661-B5FB-79CC2874320C}" srcId="{0D001F80-3EB4-4C2F-BD73-165C25629FDB}" destId="{A5391155-AD29-4D9B-AF55-5FE726B2EB24}" srcOrd="1" destOrd="0" parTransId="{50E940C4-75AC-453B-A2B8-672189AFBA85}" sibTransId="{AA59D550-38EC-493B-9D54-19F8373B2750}"/>
    <dgm:cxn modelId="{0EBD838A-8337-4886-8AF7-0B26150D4061}" type="presOf" srcId="{0D001F80-3EB4-4C2F-BD73-165C25629FDB}" destId="{8420E055-1336-4F2F-8188-E4B2718956A2}" srcOrd="1" destOrd="0" presId="urn:microsoft.com/office/officeart/2005/8/layout/vList4"/>
    <dgm:cxn modelId="{C8D83F9D-B9B4-42BA-9B14-22CE0D22956F}" type="presOf" srcId="{A5391155-AD29-4D9B-AF55-5FE726B2EB24}" destId="{2E0A3A50-B7AC-4E29-A0DB-9EDC819EDB11}" srcOrd="0" destOrd="2" presId="urn:microsoft.com/office/officeart/2005/8/layout/vList4"/>
    <dgm:cxn modelId="{B93B93A1-AF54-409D-8787-13B4E6B9A338}" srcId="{82AA271E-46F1-45F4-A18C-F8C44CBDA54E}" destId="{14B76CF7-A609-4DC0-A24C-E16433B505D8}" srcOrd="0" destOrd="0" parTransId="{3F5A0185-9509-47C6-A5C1-D2051D007C12}" sibTransId="{1207517C-278B-4901-8ECB-2A9364211EC4}"/>
    <dgm:cxn modelId="{19E7D7AA-DCA2-40B2-8501-6980986E2319}" type="presOf" srcId="{14B76CF7-A609-4DC0-A24C-E16433B505D8}" destId="{B6336D74-4114-4F22-BF22-EF57FC2D970E}" srcOrd="1" destOrd="0" presId="urn:microsoft.com/office/officeart/2005/8/layout/vList4"/>
    <dgm:cxn modelId="{8BB855B4-8A95-4E06-A34A-E9E93EB86767}" type="presOf" srcId="{77EA0831-CA8E-42C8-A9EC-703CAEBBC08F}" destId="{DA91437A-F8C4-4A09-8746-C9977B53E28E}" srcOrd="0" destOrd="0" presId="urn:microsoft.com/office/officeart/2005/8/layout/vList4"/>
    <dgm:cxn modelId="{4238FCCD-C431-4D81-A3CA-4062AF9B79C8}" type="presOf" srcId="{132D2422-510D-4C9F-B2D6-A019870A9570}" destId="{CEE5D657-FF63-4487-9E63-576B16CFE9AA}" srcOrd="0" destOrd="0" presId="urn:microsoft.com/office/officeart/2005/8/layout/vList4"/>
    <dgm:cxn modelId="{A7DBCBD3-2248-4102-A3FA-4E7CF6E9CC85}" type="presOf" srcId="{0D001F80-3EB4-4C2F-BD73-165C25629FDB}" destId="{2E0A3A50-B7AC-4E29-A0DB-9EDC819EDB11}" srcOrd="0" destOrd="0" presId="urn:microsoft.com/office/officeart/2005/8/layout/vList4"/>
    <dgm:cxn modelId="{57B369D9-49A7-49AF-9467-5AE16B3A6195}" srcId="{82AA271E-46F1-45F4-A18C-F8C44CBDA54E}" destId="{77EA0831-CA8E-42C8-A9EC-703CAEBBC08F}" srcOrd="3" destOrd="0" parTransId="{D4125215-6989-4772-A6DB-E5A8F4339BFF}" sibTransId="{DE84FE7C-26E6-4D41-B976-878B1CF7B29C}"/>
    <dgm:cxn modelId="{0702DAF0-85A9-43AF-84B1-88E7C32ABC3A}" type="presOf" srcId="{82AA271E-46F1-45F4-A18C-F8C44CBDA54E}" destId="{F4EF7094-23BF-4467-AE58-31EAB73B81D1}" srcOrd="0" destOrd="0" presId="urn:microsoft.com/office/officeart/2005/8/layout/vList4"/>
    <dgm:cxn modelId="{92C0C9F4-CD6B-48A3-AB67-59F971BB9094}" type="presOf" srcId="{A5391155-AD29-4D9B-AF55-5FE726B2EB24}" destId="{8420E055-1336-4F2F-8188-E4B2718956A2}" srcOrd="1" destOrd="2" presId="urn:microsoft.com/office/officeart/2005/8/layout/vList4"/>
    <dgm:cxn modelId="{2EA2D82E-27DC-4DED-8B62-B62CB8CE56DF}" type="presParOf" srcId="{F4EF7094-23BF-4467-AE58-31EAB73B81D1}" destId="{F04F15A9-0221-4599-9FD0-F6B6993D8F4B}" srcOrd="0" destOrd="0" presId="urn:microsoft.com/office/officeart/2005/8/layout/vList4"/>
    <dgm:cxn modelId="{9BDB5A38-EBAE-4A9A-A2F0-A2B1D56C51CD}" type="presParOf" srcId="{F04F15A9-0221-4599-9FD0-F6B6993D8F4B}" destId="{F30D100B-DEDF-4D5B-93B5-83D20820F633}" srcOrd="0" destOrd="0" presId="urn:microsoft.com/office/officeart/2005/8/layout/vList4"/>
    <dgm:cxn modelId="{4A71B026-591C-4FBF-BA55-5C80DA154566}" type="presParOf" srcId="{F04F15A9-0221-4599-9FD0-F6B6993D8F4B}" destId="{92DF01A4-BEE5-4565-B15C-8265342238E2}" srcOrd="1" destOrd="0" presId="urn:microsoft.com/office/officeart/2005/8/layout/vList4"/>
    <dgm:cxn modelId="{F2F59FE6-3715-4D83-85CF-7F9FA13FEF84}" type="presParOf" srcId="{F04F15A9-0221-4599-9FD0-F6B6993D8F4B}" destId="{B6336D74-4114-4F22-BF22-EF57FC2D970E}" srcOrd="2" destOrd="0" presId="urn:microsoft.com/office/officeart/2005/8/layout/vList4"/>
    <dgm:cxn modelId="{1D6DCAD8-3440-4F0F-BD48-126FD3B6BFD0}" type="presParOf" srcId="{F4EF7094-23BF-4467-AE58-31EAB73B81D1}" destId="{D92A3DA5-EB89-4F82-B5C2-7705E8D727B2}" srcOrd="1" destOrd="0" presId="urn:microsoft.com/office/officeart/2005/8/layout/vList4"/>
    <dgm:cxn modelId="{41D537F3-F3AF-471D-B105-526EF82BE474}" type="presParOf" srcId="{F4EF7094-23BF-4467-AE58-31EAB73B81D1}" destId="{7B106564-0472-4AD8-AF76-A5199FA9CBC7}" srcOrd="2" destOrd="0" presId="urn:microsoft.com/office/officeart/2005/8/layout/vList4"/>
    <dgm:cxn modelId="{F1891A0C-1C9C-4E56-947E-42447FE42447}" type="presParOf" srcId="{7B106564-0472-4AD8-AF76-A5199FA9CBC7}" destId="{2E0A3A50-B7AC-4E29-A0DB-9EDC819EDB11}" srcOrd="0" destOrd="0" presId="urn:microsoft.com/office/officeart/2005/8/layout/vList4"/>
    <dgm:cxn modelId="{38319672-2C18-4497-8AE0-AEDA51DB42E9}" type="presParOf" srcId="{7B106564-0472-4AD8-AF76-A5199FA9CBC7}" destId="{FFC3161B-717F-4EF7-B980-1DDD73ED600D}" srcOrd="1" destOrd="0" presId="urn:microsoft.com/office/officeart/2005/8/layout/vList4"/>
    <dgm:cxn modelId="{7C40E16A-C533-4074-8C68-875915E61BB5}" type="presParOf" srcId="{7B106564-0472-4AD8-AF76-A5199FA9CBC7}" destId="{8420E055-1336-4F2F-8188-E4B2718956A2}" srcOrd="2" destOrd="0" presId="urn:microsoft.com/office/officeart/2005/8/layout/vList4"/>
    <dgm:cxn modelId="{871654AC-09D4-4F6E-9D84-DC7E44EEAC01}" type="presParOf" srcId="{F4EF7094-23BF-4467-AE58-31EAB73B81D1}" destId="{7A82C73A-4BBE-449B-80B3-E59221A95AD0}" srcOrd="3" destOrd="0" presId="urn:microsoft.com/office/officeart/2005/8/layout/vList4"/>
    <dgm:cxn modelId="{B5A84F6C-3F1F-4C84-91B7-9C050E4B3F18}" type="presParOf" srcId="{F4EF7094-23BF-4467-AE58-31EAB73B81D1}" destId="{D3CEB5A6-FBF4-401B-8116-1B51EEBE96C1}" srcOrd="4" destOrd="0" presId="urn:microsoft.com/office/officeart/2005/8/layout/vList4"/>
    <dgm:cxn modelId="{1B2A0F8A-E4E8-496E-81FE-EEF6B97E2ED0}" type="presParOf" srcId="{D3CEB5A6-FBF4-401B-8116-1B51EEBE96C1}" destId="{BC3A7D93-5E7C-4724-8D7D-0372D76A512C}" srcOrd="0" destOrd="0" presId="urn:microsoft.com/office/officeart/2005/8/layout/vList4"/>
    <dgm:cxn modelId="{6E6ACECD-3D41-4A1B-A116-306430D4F2BE}" type="presParOf" srcId="{D3CEB5A6-FBF4-401B-8116-1B51EEBE96C1}" destId="{F5AB7786-388E-4B1E-ACD2-B5DCD5C88E75}" srcOrd="1" destOrd="0" presId="urn:microsoft.com/office/officeart/2005/8/layout/vList4"/>
    <dgm:cxn modelId="{DF798CC1-6178-49D1-9A0B-89DB8DC83FEF}" type="presParOf" srcId="{D3CEB5A6-FBF4-401B-8116-1B51EEBE96C1}" destId="{E3361555-FE57-4B6D-AEB2-3CD7422DA6B3}" srcOrd="2" destOrd="0" presId="urn:microsoft.com/office/officeart/2005/8/layout/vList4"/>
    <dgm:cxn modelId="{CEF141F7-E702-4345-93CA-D305079975DF}" type="presParOf" srcId="{F4EF7094-23BF-4467-AE58-31EAB73B81D1}" destId="{FCA5D01E-C9F0-4039-83DB-7FEFDF429D01}" srcOrd="5" destOrd="0" presId="urn:microsoft.com/office/officeart/2005/8/layout/vList4"/>
    <dgm:cxn modelId="{97C98093-5EB1-43E5-B4B3-BD14F44015C2}" type="presParOf" srcId="{F4EF7094-23BF-4467-AE58-31EAB73B81D1}" destId="{98684FC4-3561-442F-BE61-8C95CF9E16A9}" srcOrd="6" destOrd="0" presId="urn:microsoft.com/office/officeart/2005/8/layout/vList4"/>
    <dgm:cxn modelId="{21FD9E11-2CA3-4BBD-868B-D960603E9D57}" type="presParOf" srcId="{98684FC4-3561-442F-BE61-8C95CF9E16A9}" destId="{DA91437A-F8C4-4A09-8746-C9977B53E28E}" srcOrd="0" destOrd="0" presId="urn:microsoft.com/office/officeart/2005/8/layout/vList4"/>
    <dgm:cxn modelId="{C78D8A70-9D36-42D3-A5CB-145E81AB845F}" type="presParOf" srcId="{98684FC4-3561-442F-BE61-8C95CF9E16A9}" destId="{E3E499ED-1113-4D70-978B-D4505442B74A}" srcOrd="1" destOrd="0" presId="urn:microsoft.com/office/officeart/2005/8/layout/vList4"/>
    <dgm:cxn modelId="{2C8C28E9-7E8B-40CA-A7CB-818C50E5AC18}" type="presParOf" srcId="{98684FC4-3561-442F-BE61-8C95CF9E16A9}" destId="{3B4CCC26-8414-4EFD-8E9F-D37D0439544F}" srcOrd="2" destOrd="0" presId="urn:microsoft.com/office/officeart/2005/8/layout/vList4"/>
    <dgm:cxn modelId="{C66F9EE7-0415-4EA5-AB57-2B7B920850F8}" type="presParOf" srcId="{F4EF7094-23BF-4467-AE58-31EAB73B81D1}" destId="{0CDBB0F8-B1FC-42FF-8307-3C99FE485C67}" srcOrd="7" destOrd="0" presId="urn:microsoft.com/office/officeart/2005/8/layout/vList4"/>
    <dgm:cxn modelId="{125968B4-2E2E-4C62-98A6-D52FFD65AB1E}" type="presParOf" srcId="{F4EF7094-23BF-4467-AE58-31EAB73B81D1}" destId="{3F2C539F-7FBC-4898-B9CD-DFC0184706DE}" srcOrd="8" destOrd="0" presId="urn:microsoft.com/office/officeart/2005/8/layout/vList4"/>
    <dgm:cxn modelId="{9D969B0D-F276-448F-9E43-80777F431457}" type="presParOf" srcId="{3F2C539F-7FBC-4898-B9CD-DFC0184706DE}" destId="{CEE5D657-FF63-4487-9E63-576B16CFE9AA}" srcOrd="0" destOrd="0" presId="urn:microsoft.com/office/officeart/2005/8/layout/vList4"/>
    <dgm:cxn modelId="{9C13E76A-C8B6-4D6A-8362-6261C93A3C56}" type="presParOf" srcId="{3F2C539F-7FBC-4898-B9CD-DFC0184706DE}" destId="{88149067-8313-4389-B8AC-1598BA30F5F9}" srcOrd="1" destOrd="0" presId="urn:microsoft.com/office/officeart/2005/8/layout/vList4"/>
    <dgm:cxn modelId="{6067DBDF-D5CF-407B-8C0E-017944E13BE8}" type="presParOf" srcId="{3F2C539F-7FBC-4898-B9CD-DFC0184706DE}" destId="{D51742C2-3BDD-46D2-A2E8-739A8E8BD70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ABD2C1-E285-4A6D-8414-C10AD59CEBE4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03499340-9CBA-4366-9A96-18D6225B1FF6}">
      <dgm:prSet phldrT="[Texto]" custT="1"/>
      <dgm:spPr/>
      <dgm:t>
        <a:bodyPr/>
        <a:lstStyle/>
        <a:p>
          <a:r>
            <a:rPr lang="es-CO" sz="1400" b="1" dirty="0"/>
            <a:t>SINAS</a:t>
          </a:r>
        </a:p>
        <a:p>
          <a:r>
            <a:rPr lang="es-CO" sz="1200" b="0" dirty="0"/>
            <a:t>Sistema de inversiones en Agua Potable y Saneamiento Básico </a:t>
          </a:r>
        </a:p>
        <a:p>
          <a:r>
            <a:rPr lang="es-CO" sz="1200" b="0" dirty="0"/>
            <a:t>Fuente principal del reporte del Gestor PDA </a:t>
          </a:r>
        </a:p>
      </dgm:t>
    </dgm:pt>
    <dgm:pt modelId="{5A7118E1-11A7-45BC-A519-CBBD9EB1795F}" type="parTrans" cxnId="{88AA6367-9872-42E7-AD11-242DBF895901}">
      <dgm:prSet/>
      <dgm:spPr/>
      <dgm:t>
        <a:bodyPr/>
        <a:lstStyle/>
        <a:p>
          <a:endParaRPr lang="es-CO"/>
        </a:p>
      </dgm:t>
    </dgm:pt>
    <dgm:pt modelId="{DB1CD53C-080A-4FEB-AC12-48F3668D1502}" type="sibTrans" cxnId="{88AA6367-9872-42E7-AD11-242DBF895901}">
      <dgm:prSet/>
      <dgm:spPr/>
      <dgm:t>
        <a:bodyPr/>
        <a:lstStyle/>
        <a:p>
          <a:endParaRPr lang="es-CO"/>
        </a:p>
      </dgm:t>
    </dgm:pt>
    <dgm:pt modelId="{0EA4BAB7-BD37-4B62-B55C-2124BFE0B514}">
      <dgm:prSet phldrT="[Texto]" custT="1"/>
      <dgm:spPr/>
      <dgm:t>
        <a:bodyPr/>
        <a:lstStyle/>
        <a:p>
          <a:r>
            <a:rPr lang="es-MX" sz="1400" b="1" dirty="0"/>
            <a:t>SUI </a:t>
          </a:r>
        </a:p>
        <a:p>
          <a:r>
            <a:rPr lang="es-MX" sz="1200" dirty="0"/>
            <a:t>Sistema Único de Información.</a:t>
          </a:r>
        </a:p>
        <a:p>
          <a:r>
            <a:rPr lang="es-MX" sz="1200" dirty="0"/>
            <a:t>Verifica la situación de los servicios públicos en los municipios vinculados  </a:t>
          </a:r>
          <a:endParaRPr lang="es-CO" sz="1200" dirty="0"/>
        </a:p>
      </dgm:t>
    </dgm:pt>
    <dgm:pt modelId="{6BB71C9C-8884-4EA3-B9ED-3AA61809F938}" type="parTrans" cxnId="{A1D69362-1670-4893-B6B7-BB20929B95AA}">
      <dgm:prSet/>
      <dgm:spPr/>
      <dgm:t>
        <a:bodyPr/>
        <a:lstStyle/>
        <a:p>
          <a:endParaRPr lang="es-CO"/>
        </a:p>
      </dgm:t>
    </dgm:pt>
    <dgm:pt modelId="{08EEF9CC-F685-4A82-AA1D-E3F2D1A10FC6}" type="sibTrans" cxnId="{A1D69362-1670-4893-B6B7-BB20929B95AA}">
      <dgm:prSet/>
      <dgm:spPr/>
      <dgm:t>
        <a:bodyPr/>
        <a:lstStyle/>
        <a:p>
          <a:endParaRPr lang="es-CO"/>
        </a:p>
      </dgm:t>
    </dgm:pt>
    <dgm:pt modelId="{78541B47-7324-47E6-8147-26B0B2C981C5}">
      <dgm:prSet phldrT="[Texto]" custT="1"/>
      <dgm:spPr/>
      <dgm:t>
        <a:bodyPr/>
        <a:lstStyle/>
        <a:p>
          <a:r>
            <a:rPr lang="es-MX" sz="1400" b="1" dirty="0"/>
            <a:t>SIVICAP</a:t>
          </a:r>
        </a:p>
        <a:p>
          <a:r>
            <a:rPr lang="es-MX" sz="1200" dirty="0"/>
            <a:t>Sistema de Vigilancia de la Calidad del Agua .</a:t>
          </a:r>
        </a:p>
        <a:p>
          <a:r>
            <a:rPr lang="es-MX" sz="1200" dirty="0"/>
            <a:t>Verifica la calidad del agua potable en los municipios </a:t>
          </a:r>
        </a:p>
      </dgm:t>
    </dgm:pt>
    <dgm:pt modelId="{FE8CE78A-0C18-412A-8161-02F6B80946DB}" type="parTrans" cxnId="{2E9538A1-B347-473D-A0F1-778145A7423C}">
      <dgm:prSet/>
      <dgm:spPr/>
      <dgm:t>
        <a:bodyPr/>
        <a:lstStyle/>
        <a:p>
          <a:endParaRPr lang="es-CO"/>
        </a:p>
      </dgm:t>
    </dgm:pt>
    <dgm:pt modelId="{590CCFE3-BA5D-42D6-90FC-AC94038F5588}" type="sibTrans" cxnId="{2E9538A1-B347-473D-A0F1-778145A7423C}">
      <dgm:prSet/>
      <dgm:spPr/>
      <dgm:t>
        <a:bodyPr/>
        <a:lstStyle/>
        <a:p>
          <a:endParaRPr lang="es-CO"/>
        </a:p>
      </dgm:t>
    </dgm:pt>
    <dgm:pt modelId="{C76AF921-850A-4712-AF89-B2D0B5151B27}">
      <dgm:prSet phldrT="[Texto]" custT="1"/>
      <dgm:spPr/>
      <dgm:t>
        <a:bodyPr/>
        <a:lstStyle/>
        <a:p>
          <a:r>
            <a:rPr lang="es-MX" sz="1400" b="1" dirty="0"/>
            <a:t>DANE</a:t>
          </a:r>
        </a:p>
        <a:p>
          <a:r>
            <a:rPr lang="es-CO" sz="1200" dirty="0"/>
            <a:t>Censo Nacional de Población y Vivienda.</a:t>
          </a:r>
        </a:p>
        <a:p>
          <a:r>
            <a:rPr lang="es-CO" sz="1200" dirty="0"/>
            <a:t>Base poblacional oficial para cálculos de cobertura </a:t>
          </a:r>
        </a:p>
      </dgm:t>
    </dgm:pt>
    <dgm:pt modelId="{36FD3FD0-C54B-4B1D-B499-FB24BA19042A}" type="parTrans" cxnId="{A28DB3C5-B933-4890-B4A1-2C1DFDEAEE9A}">
      <dgm:prSet/>
      <dgm:spPr/>
      <dgm:t>
        <a:bodyPr/>
        <a:lstStyle/>
        <a:p>
          <a:endParaRPr lang="es-CO"/>
        </a:p>
      </dgm:t>
    </dgm:pt>
    <dgm:pt modelId="{98AE6C1B-9FF3-4FEA-852E-9C714238ECA5}" type="sibTrans" cxnId="{A28DB3C5-B933-4890-B4A1-2C1DFDEAEE9A}">
      <dgm:prSet/>
      <dgm:spPr/>
      <dgm:t>
        <a:bodyPr/>
        <a:lstStyle/>
        <a:p>
          <a:endParaRPr lang="es-CO"/>
        </a:p>
      </dgm:t>
    </dgm:pt>
    <dgm:pt modelId="{B4F2D8D4-8CE6-4950-A7DD-0AEEE862FDAD}">
      <dgm:prSet phldrT="[Texto]" custT="1"/>
      <dgm:spPr/>
      <dgm:t>
        <a:bodyPr/>
        <a:lstStyle/>
        <a:p>
          <a:r>
            <a:rPr lang="es-MX" sz="1400" b="1" dirty="0"/>
            <a:t>Consorcio FIA</a:t>
          </a:r>
        </a:p>
        <a:p>
          <a:endParaRPr lang="es-MX" sz="1200" dirty="0"/>
        </a:p>
        <a:p>
          <a:r>
            <a:rPr lang="es-MX" sz="1200" dirty="0"/>
            <a:t>Validación de la información financiera del sector </a:t>
          </a:r>
          <a:endParaRPr lang="es-CO" sz="1200" dirty="0"/>
        </a:p>
      </dgm:t>
    </dgm:pt>
    <dgm:pt modelId="{4175D9DC-AA33-4DDD-BAEB-0AB8B692B0AF}" type="parTrans" cxnId="{60934D1C-48D4-4D59-8EF7-76AACA42C05C}">
      <dgm:prSet/>
      <dgm:spPr/>
      <dgm:t>
        <a:bodyPr/>
        <a:lstStyle/>
        <a:p>
          <a:endParaRPr lang="es-CO"/>
        </a:p>
      </dgm:t>
    </dgm:pt>
    <dgm:pt modelId="{897E7232-ED16-414B-A18B-F6B6C0239CC2}" type="sibTrans" cxnId="{60934D1C-48D4-4D59-8EF7-76AACA42C05C}">
      <dgm:prSet/>
      <dgm:spPr/>
      <dgm:t>
        <a:bodyPr/>
        <a:lstStyle/>
        <a:p>
          <a:endParaRPr lang="es-CO"/>
        </a:p>
      </dgm:t>
    </dgm:pt>
    <dgm:pt modelId="{B3081600-D85C-4E05-B3B2-797E6F224585}">
      <dgm:prSet phldrT="[Texto]" custT="1"/>
      <dgm:spPr/>
      <dgm:t>
        <a:bodyPr/>
        <a:lstStyle/>
        <a:p>
          <a:r>
            <a:rPr lang="es-MX" sz="1400" dirty="0"/>
            <a:t>SICODIS (DNP)</a:t>
          </a:r>
        </a:p>
        <a:p>
          <a:endParaRPr lang="es-MX" sz="1400" dirty="0"/>
        </a:p>
        <a:p>
          <a:r>
            <a:rPr lang="es-CO" sz="1200" dirty="0"/>
            <a:t>Validación de recursos distribuidos y cofinanciación municipal </a:t>
          </a:r>
        </a:p>
      </dgm:t>
    </dgm:pt>
    <dgm:pt modelId="{EFA02FFF-2BA8-4FDB-BEF0-642AA9FF1F27}" type="parTrans" cxnId="{75162FA3-E978-400B-94E5-B9543CB99E37}">
      <dgm:prSet/>
      <dgm:spPr/>
      <dgm:t>
        <a:bodyPr/>
        <a:lstStyle/>
        <a:p>
          <a:endParaRPr lang="es-CO"/>
        </a:p>
      </dgm:t>
    </dgm:pt>
    <dgm:pt modelId="{3322F610-FE82-4C5C-A02A-6232BE966C43}" type="sibTrans" cxnId="{75162FA3-E978-400B-94E5-B9543CB99E37}">
      <dgm:prSet/>
      <dgm:spPr/>
      <dgm:t>
        <a:bodyPr/>
        <a:lstStyle/>
        <a:p>
          <a:endParaRPr lang="es-CO"/>
        </a:p>
      </dgm:t>
    </dgm:pt>
    <dgm:pt modelId="{D3AC7F78-77D7-4A6A-B1BB-22FDF0B24545}">
      <dgm:prSet phldrT="[Texto]" custT="1"/>
      <dgm:spPr/>
      <dgm:t>
        <a:bodyPr/>
        <a:lstStyle/>
        <a:p>
          <a:r>
            <a:rPr lang="es-MX" sz="1600" dirty="0"/>
            <a:t>SECOP</a:t>
          </a:r>
          <a:endParaRPr lang="es-MX" sz="1200" dirty="0"/>
        </a:p>
        <a:p>
          <a:r>
            <a:rPr lang="es-MX" sz="1200" dirty="0"/>
            <a:t> </a:t>
          </a:r>
        </a:p>
        <a:p>
          <a:r>
            <a:rPr lang="es-MX" sz="1200" dirty="0"/>
            <a:t>Verificación de contratación y ejecución real de proyectos </a:t>
          </a:r>
          <a:endParaRPr lang="es-CO" sz="1200" dirty="0"/>
        </a:p>
      </dgm:t>
    </dgm:pt>
    <dgm:pt modelId="{8D94F1B2-E271-4D46-9B2F-902871AB43BE}" type="parTrans" cxnId="{A571CDFE-489B-47A0-8F06-EA3502C23772}">
      <dgm:prSet/>
      <dgm:spPr/>
      <dgm:t>
        <a:bodyPr/>
        <a:lstStyle/>
        <a:p>
          <a:endParaRPr lang="es-CO"/>
        </a:p>
      </dgm:t>
    </dgm:pt>
    <dgm:pt modelId="{6469597D-502E-467A-A9F5-AADE04984954}" type="sibTrans" cxnId="{A571CDFE-489B-47A0-8F06-EA3502C23772}">
      <dgm:prSet/>
      <dgm:spPr/>
      <dgm:t>
        <a:bodyPr/>
        <a:lstStyle/>
        <a:p>
          <a:endParaRPr lang="es-CO"/>
        </a:p>
      </dgm:t>
    </dgm:pt>
    <dgm:pt modelId="{59BB57D1-A048-4EDF-AA08-205ABC9BFFE8}" type="pres">
      <dgm:prSet presAssocID="{33ABD2C1-E285-4A6D-8414-C10AD59CEBE4}" presName="Name0" presStyleCnt="0">
        <dgm:presLayoutVars>
          <dgm:dir/>
          <dgm:resizeHandles val="exact"/>
        </dgm:presLayoutVars>
      </dgm:prSet>
      <dgm:spPr/>
    </dgm:pt>
    <dgm:pt modelId="{FAD0DF64-7CC9-46B5-8725-9DF8EA264F9A}" type="pres">
      <dgm:prSet presAssocID="{33ABD2C1-E285-4A6D-8414-C10AD59CEBE4}" presName="bkgdShp" presStyleLbl="alignAccFollowNode1" presStyleIdx="0" presStyleCnt="1"/>
      <dgm:spPr/>
    </dgm:pt>
    <dgm:pt modelId="{64653560-8F7A-42F7-95D6-DDD2FA609F9F}" type="pres">
      <dgm:prSet presAssocID="{33ABD2C1-E285-4A6D-8414-C10AD59CEBE4}" presName="linComp" presStyleCnt="0"/>
      <dgm:spPr/>
    </dgm:pt>
    <dgm:pt modelId="{699B7F6D-2E88-4997-92B0-5A5C4B10AB94}" type="pres">
      <dgm:prSet presAssocID="{03499340-9CBA-4366-9A96-18D6225B1FF6}" presName="compNode" presStyleCnt="0"/>
      <dgm:spPr/>
    </dgm:pt>
    <dgm:pt modelId="{9004FCA4-F9E8-4FE8-B306-199614229A0F}" type="pres">
      <dgm:prSet presAssocID="{03499340-9CBA-4366-9A96-18D6225B1FF6}" presName="node" presStyleLbl="node1" presStyleIdx="0" presStyleCnt="7">
        <dgm:presLayoutVars>
          <dgm:bulletEnabled val="1"/>
        </dgm:presLayoutVars>
      </dgm:prSet>
      <dgm:spPr/>
    </dgm:pt>
    <dgm:pt modelId="{9A6CB50B-E138-4783-A03E-3DC50D4EACD2}" type="pres">
      <dgm:prSet presAssocID="{03499340-9CBA-4366-9A96-18D6225B1FF6}" presName="invisiNode" presStyleLbl="node1" presStyleIdx="0" presStyleCnt="7"/>
      <dgm:spPr/>
    </dgm:pt>
    <dgm:pt modelId="{3C801183-3706-4981-BC48-89D72D8205F2}" type="pres">
      <dgm:prSet presAssocID="{03499340-9CBA-4366-9A96-18D6225B1FF6}" presName="imagNode" presStyleLbl="fgImgPlac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0F396EE8-ADC5-44E9-84F0-423117948512}" type="pres">
      <dgm:prSet presAssocID="{DB1CD53C-080A-4FEB-AC12-48F3668D1502}" presName="sibTrans" presStyleLbl="sibTrans2D1" presStyleIdx="0" presStyleCnt="0"/>
      <dgm:spPr/>
    </dgm:pt>
    <dgm:pt modelId="{42B8A712-FC37-4373-8564-E4AD3D4A017F}" type="pres">
      <dgm:prSet presAssocID="{0EA4BAB7-BD37-4B62-B55C-2124BFE0B514}" presName="compNode" presStyleCnt="0"/>
      <dgm:spPr/>
    </dgm:pt>
    <dgm:pt modelId="{89F79333-B0D8-418B-952C-24B338DFB757}" type="pres">
      <dgm:prSet presAssocID="{0EA4BAB7-BD37-4B62-B55C-2124BFE0B514}" presName="node" presStyleLbl="node1" presStyleIdx="1" presStyleCnt="7">
        <dgm:presLayoutVars>
          <dgm:bulletEnabled val="1"/>
        </dgm:presLayoutVars>
      </dgm:prSet>
      <dgm:spPr/>
    </dgm:pt>
    <dgm:pt modelId="{54F3347F-00C1-471C-895C-17FDBA8C4452}" type="pres">
      <dgm:prSet presAssocID="{0EA4BAB7-BD37-4B62-B55C-2124BFE0B514}" presName="invisiNode" presStyleLbl="node1" presStyleIdx="1" presStyleCnt="7"/>
      <dgm:spPr/>
    </dgm:pt>
    <dgm:pt modelId="{A6B2463D-AE8B-41B8-A412-D2F28D52302E}" type="pres">
      <dgm:prSet presAssocID="{0EA4BAB7-BD37-4B62-B55C-2124BFE0B514}" presName="imagNode" presStyleLbl="fgImgPlace1" presStyleIdx="1" presStyleCnt="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44AC7B00-E1BE-4A89-B365-FB2D14531FC1}" type="pres">
      <dgm:prSet presAssocID="{08EEF9CC-F685-4A82-AA1D-E3F2D1A10FC6}" presName="sibTrans" presStyleLbl="sibTrans2D1" presStyleIdx="0" presStyleCnt="0"/>
      <dgm:spPr/>
    </dgm:pt>
    <dgm:pt modelId="{B278F16C-CA5B-4CCB-AF7C-37E47C0E5165}" type="pres">
      <dgm:prSet presAssocID="{78541B47-7324-47E6-8147-26B0B2C981C5}" presName="compNode" presStyleCnt="0"/>
      <dgm:spPr/>
    </dgm:pt>
    <dgm:pt modelId="{E8EE772D-A11B-4249-926A-378D57996FF6}" type="pres">
      <dgm:prSet presAssocID="{78541B47-7324-47E6-8147-26B0B2C981C5}" presName="node" presStyleLbl="node1" presStyleIdx="2" presStyleCnt="7">
        <dgm:presLayoutVars>
          <dgm:bulletEnabled val="1"/>
        </dgm:presLayoutVars>
      </dgm:prSet>
      <dgm:spPr/>
    </dgm:pt>
    <dgm:pt modelId="{400B7914-A362-4190-8FD5-68FFC7BED7F6}" type="pres">
      <dgm:prSet presAssocID="{78541B47-7324-47E6-8147-26B0B2C981C5}" presName="invisiNode" presStyleLbl="node1" presStyleIdx="2" presStyleCnt="7"/>
      <dgm:spPr/>
    </dgm:pt>
    <dgm:pt modelId="{A9972037-5A04-49F6-8C7D-DF3760073AE3}" type="pres">
      <dgm:prSet presAssocID="{78541B47-7324-47E6-8147-26B0B2C981C5}" presName="imagNode" presStyleLbl="fgImgPlace1" presStyleIdx="2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F0E52B4A-E6B8-41EF-B6BA-E108D4143CB9}" type="pres">
      <dgm:prSet presAssocID="{590CCFE3-BA5D-42D6-90FC-AC94038F5588}" presName="sibTrans" presStyleLbl="sibTrans2D1" presStyleIdx="0" presStyleCnt="0"/>
      <dgm:spPr/>
    </dgm:pt>
    <dgm:pt modelId="{6A9790A0-E1D3-4E4D-9E55-67B30DC7D895}" type="pres">
      <dgm:prSet presAssocID="{C76AF921-850A-4712-AF89-B2D0B5151B27}" presName="compNode" presStyleCnt="0"/>
      <dgm:spPr/>
    </dgm:pt>
    <dgm:pt modelId="{E3A06006-2560-4143-8E6D-BA3599C4309F}" type="pres">
      <dgm:prSet presAssocID="{C76AF921-850A-4712-AF89-B2D0B5151B27}" presName="node" presStyleLbl="node1" presStyleIdx="3" presStyleCnt="7" custLinFactNeighborX="-3632" custLinFactNeighborY="0">
        <dgm:presLayoutVars>
          <dgm:bulletEnabled val="1"/>
        </dgm:presLayoutVars>
      </dgm:prSet>
      <dgm:spPr/>
    </dgm:pt>
    <dgm:pt modelId="{A1289E6B-DC28-423A-A3DE-4A66CE4B385B}" type="pres">
      <dgm:prSet presAssocID="{C76AF921-850A-4712-AF89-B2D0B5151B27}" presName="invisiNode" presStyleLbl="node1" presStyleIdx="3" presStyleCnt="7"/>
      <dgm:spPr/>
    </dgm:pt>
    <dgm:pt modelId="{F7249627-D129-42E5-A5F3-D713625F7767}" type="pres">
      <dgm:prSet presAssocID="{C76AF921-850A-4712-AF89-B2D0B5151B27}" presName="imagNode" presStyleLbl="fgImgPlace1" presStyleIdx="3" presStyleCnt="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54CF1DE7-8B3E-40C6-AF93-BD36C1D4BE2C}" type="pres">
      <dgm:prSet presAssocID="{98AE6C1B-9FF3-4FEA-852E-9C714238ECA5}" presName="sibTrans" presStyleLbl="sibTrans2D1" presStyleIdx="0" presStyleCnt="0"/>
      <dgm:spPr/>
    </dgm:pt>
    <dgm:pt modelId="{C1C66606-657A-4515-B8F1-DF0F12AF3C92}" type="pres">
      <dgm:prSet presAssocID="{B4F2D8D4-8CE6-4950-A7DD-0AEEE862FDAD}" presName="compNode" presStyleCnt="0"/>
      <dgm:spPr/>
    </dgm:pt>
    <dgm:pt modelId="{7ACD1D80-1D2A-410A-A4DE-ECF970282BF2}" type="pres">
      <dgm:prSet presAssocID="{B4F2D8D4-8CE6-4950-A7DD-0AEEE862FDAD}" presName="node" presStyleLbl="node1" presStyleIdx="4" presStyleCnt="7">
        <dgm:presLayoutVars>
          <dgm:bulletEnabled val="1"/>
        </dgm:presLayoutVars>
      </dgm:prSet>
      <dgm:spPr/>
    </dgm:pt>
    <dgm:pt modelId="{ABD2D493-098B-4893-A26C-21F85393439C}" type="pres">
      <dgm:prSet presAssocID="{B4F2D8D4-8CE6-4950-A7DD-0AEEE862FDAD}" presName="invisiNode" presStyleLbl="node1" presStyleIdx="4" presStyleCnt="7"/>
      <dgm:spPr/>
    </dgm:pt>
    <dgm:pt modelId="{C2F5B77E-678F-4032-A503-5AF097FC3F3D}" type="pres">
      <dgm:prSet presAssocID="{B4F2D8D4-8CE6-4950-A7DD-0AEEE862FDAD}" presName="imagNode" presStyleLbl="fgImgPlace1" presStyleIdx="4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8000" r="-68000"/>
          </a:stretch>
        </a:blipFill>
      </dgm:spPr>
    </dgm:pt>
    <dgm:pt modelId="{72C59CB1-6C2A-469B-A708-3BCD5CC310BC}" type="pres">
      <dgm:prSet presAssocID="{897E7232-ED16-414B-A18B-F6B6C0239CC2}" presName="sibTrans" presStyleLbl="sibTrans2D1" presStyleIdx="0" presStyleCnt="0"/>
      <dgm:spPr/>
    </dgm:pt>
    <dgm:pt modelId="{F60CD0A8-3A68-4C1E-A658-15B71D6E99AB}" type="pres">
      <dgm:prSet presAssocID="{B3081600-D85C-4E05-B3B2-797E6F224585}" presName="compNode" presStyleCnt="0"/>
      <dgm:spPr/>
    </dgm:pt>
    <dgm:pt modelId="{EF5146BD-51C0-4456-8607-262A2ED43FD3}" type="pres">
      <dgm:prSet presAssocID="{B3081600-D85C-4E05-B3B2-797E6F224585}" presName="node" presStyleLbl="node1" presStyleIdx="5" presStyleCnt="7">
        <dgm:presLayoutVars>
          <dgm:bulletEnabled val="1"/>
        </dgm:presLayoutVars>
      </dgm:prSet>
      <dgm:spPr/>
    </dgm:pt>
    <dgm:pt modelId="{128FDCD5-F131-4241-BD86-22E7E74F03F4}" type="pres">
      <dgm:prSet presAssocID="{B3081600-D85C-4E05-B3B2-797E6F224585}" presName="invisiNode" presStyleLbl="node1" presStyleIdx="5" presStyleCnt="7"/>
      <dgm:spPr/>
    </dgm:pt>
    <dgm:pt modelId="{75F06B5E-3915-4F1F-9C71-76908FADCA45}" type="pres">
      <dgm:prSet presAssocID="{B3081600-D85C-4E05-B3B2-797E6F224585}" presName="imagNode" presStyleLbl="fgImgPlace1" presStyleIdx="5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128E804-1E84-49A0-B9C7-A1072EBD0EBF}" type="pres">
      <dgm:prSet presAssocID="{3322F610-FE82-4C5C-A02A-6232BE966C43}" presName="sibTrans" presStyleLbl="sibTrans2D1" presStyleIdx="0" presStyleCnt="0"/>
      <dgm:spPr/>
    </dgm:pt>
    <dgm:pt modelId="{470B959B-AFDF-440C-B1A1-7E462F24743F}" type="pres">
      <dgm:prSet presAssocID="{D3AC7F78-77D7-4A6A-B1BB-22FDF0B24545}" presName="compNode" presStyleCnt="0"/>
      <dgm:spPr/>
    </dgm:pt>
    <dgm:pt modelId="{F7F4C0FE-0927-4B98-9B33-1AC6C94D76F0}" type="pres">
      <dgm:prSet presAssocID="{D3AC7F78-77D7-4A6A-B1BB-22FDF0B24545}" presName="node" presStyleLbl="node1" presStyleIdx="6" presStyleCnt="7">
        <dgm:presLayoutVars>
          <dgm:bulletEnabled val="1"/>
        </dgm:presLayoutVars>
      </dgm:prSet>
      <dgm:spPr/>
    </dgm:pt>
    <dgm:pt modelId="{B4594A28-7079-4D39-A7EC-374EE7577738}" type="pres">
      <dgm:prSet presAssocID="{D3AC7F78-77D7-4A6A-B1BB-22FDF0B24545}" presName="invisiNode" presStyleLbl="node1" presStyleIdx="6" presStyleCnt="7"/>
      <dgm:spPr/>
    </dgm:pt>
    <dgm:pt modelId="{414A1483-825E-433A-9EBC-61A4C1816689}" type="pres">
      <dgm:prSet presAssocID="{D3AC7F78-77D7-4A6A-B1BB-22FDF0B24545}" presName="imagNode" presStyleLbl="fgImgPlace1" presStyleIdx="6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</dgm:ptLst>
  <dgm:cxnLst>
    <dgm:cxn modelId="{4CF29E13-84BF-439B-912C-F06E2D0DF460}" type="presOf" srcId="{08EEF9CC-F685-4A82-AA1D-E3F2D1A10FC6}" destId="{44AC7B00-E1BE-4A89-B365-FB2D14531FC1}" srcOrd="0" destOrd="0" presId="urn:microsoft.com/office/officeart/2005/8/layout/pList2"/>
    <dgm:cxn modelId="{60934D1C-48D4-4D59-8EF7-76AACA42C05C}" srcId="{33ABD2C1-E285-4A6D-8414-C10AD59CEBE4}" destId="{B4F2D8D4-8CE6-4950-A7DD-0AEEE862FDAD}" srcOrd="4" destOrd="0" parTransId="{4175D9DC-AA33-4DDD-BAEB-0AB8B692B0AF}" sibTransId="{897E7232-ED16-414B-A18B-F6B6C0239CC2}"/>
    <dgm:cxn modelId="{ED8B6C20-8038-4970-BDFE-1CAF9A1AE566}" type="presOf" srcId="{3322F610-FE82-4C5C-A02A-6232BE966C43}" destId="{8128E804-1E84-49A0-B9C7-A1072EBD0EBF}" srcOrd="0" destOrd="0" presId="urn:microsoft.com/office/officeart/2005/8/layout/pList2"/>
    <dgm:cxn modelId="{BEAD2822-4A5B-4280-B16B-65608B16DF8A}" type="presOf" srcId="{C76AF921-850A-4712-AF89-B2D0B5151B27}" destId="{E3A06006-2560-4143-8E6D-BA3599C4309F}" srcOrd="0" destOrd="0" presId="urn:microsoft.com/office/officeart/2005/8/layout/pList2"/>
    <dgm:cxn modelId="{DA1D3D3F-9BDF-46B0-992F-410F51A40CCC}" type="presOf" srcId="{590CCFE3-BA5D-42D6-90FC-AC94038F5588}" destId="{F0E52B4A-E6B8-41EF-B6BA-E108D4143CB9}" srcOrd="0" destOrd="0" presId="urn:microsoft.com/office/officeart/2005/8/layout/pList2"/>
    <dgm:cxn modelId="{F6129A41-4619-4801-91AB-C33080B4B07D}" type="presOf" srcId="{78541B47-7324-47E6-8147-26B0B2C981C5}" destId="{E8EE772D-A11B-4249-926A-378D57996FF6}" srcOrd="0" destOrd="0" presId="urn:microsoft.com/office/officeart/2005/8/layout/pList2"/>
    <dgm:cxn modelId="{A1D69362-1670-4893-B6B7-BB20929B95AA}" srcId="{33ABD2C1-E285-4A6D-8414-C10AD59CEBE4}" destId="{0EA4BAB7-BD37-4B62-B55C-2124BFE0B514}" srcOrd="1" destOrd="0" parTransId="{6BB71C9C-8884-4EA3-B9ED-3AA61809F938}" sibTransId="{08EEF9CC-F685-4A82-AA1D-E3F2D1A10FC6}"/>
    <dgm:cxn modelId="{88AA6367-9872-42E7-AD11-242DBF895901}" srcId="{33ABD2C1-E285-4A6D-8414-C10AD59CEBE4}" destId="{03499340-9CBA-4366-9A96-18D6225B1FF6}" srcOrd="0" destOrd="0" parTransId="{5A7118E1-11A7-45BC-A519-CBBD9EB1795F}" sibTransId="{DB1CD53C-080A-4FEB-AC12-48F3668D1502}"/>
    <dgm:cxn modelId="{F737386A-BA01-44EB-BEA0-2EAC328F1328}" type="presOf" srcId="{03499340-9CBA-4366-9A96-18D6225B1FF6}" destId="{9004FCA4-F9E8-4FE8-B306-199614229A0F}" srcOrd="0" destOrd="0" presId="urn:microsoft.com/office/officeart/2005/8/layout/pList2"/>
    <dgm:cxn modelId="{F7DF2F7C-5586-450A-918F-78C19AD7F308}" type="presOf" srcId="{897E7232-ED16-414B-A18B-F6B6C0239CC2}" destId="{72C59CB1-6C2A-469B-A708-3BCD5CC310BC}" srcOrd="0" destOrd="0" presId="urn:microsoft.com/office/officeart/2005/8/layout/pList2"/>
    <dgm:cxn modelId="{1DC3C998-D22D-4F5A-A31F-75037CA6D65D}" type="presOf" srcId="{DB1CD53C-080A-4FEB-AC12-48F3668D1502}" destId="{0F396EE8-ADC5-44E9-84F0-423117948512}" srcOrd="0" destOrd="0" presId="urn:microsoft.com/office/officeart/2005/8/layout/pList2"/>
    <dgm:cxn modelId="{2E9538A1-B347-473D-A0F1-778145A7423C}" srcId="{33ABD2C1-E285-4A6D-8414-C10AD59CEBE4}" destId="{78541B47-7324-47E6-8147-26B0B2C981C5}" srcOrd="2" destOrd="0" parTransId="{FE8CE78A-0C18-412A-8161-02F6B80946DB}" sibTransId="{590CCFE3-BA5D-42D6-90FC-AC94038F5588}"/>
    <dgm:cxn modelId="{75162FA3-E978-400B-94E5-B9543CB99E37}" srcId="{33ABD2C1-E285-4A6D-8414-C10AD59CEBE4}" destId="{B3081600-D85C-4E05-B3B2-797E6F224585}" srcOrd="5" destOrd="0" parTransId="{EFA02FFF-2BA8-4FDB-BEF0-642AA9FF1F27}" sibTransId="{3322F610-FE82-4C5C-A02A-6232BE966C43}"/>
    <dgm:cxn modelId="{A28DB3C5-B933-4890-B4A1-2C1DFDEAEE9A}" srcId="{33ABD2C1-E285-4A6D-8414-C10AD59CEBE4}" destId="{C76AF921-850A-4712-AF89-B2D0B5151B27}" srcOrd="3" destOrd="0" parTransId="{36FD3FD0-C54B-4B1D-B499-FB24BA19042A}" sibTransId="{98AE6C1B-9FF3-4FEA-852E-9C714238ECA5}"/>
    <dgm:cxn modelId="{6E19E2C7-0B79-48E5-97FF-C6935C57A6F3}" type="presOf" srcId="{98AE6C1B-9FF3-4FEA-852E-9C714238ECA5}" destId="{54CF1DE7-8B3E-40C6-AF93-BD36C1D4BE2C}" srcOrd="0" destOrd="0" presId="urn:microsoft.com/office/officeart/2005/8/layout/pList2"/>
    <dgm:cxn modelId="{9AA3E1CC-18E4-4A9F-8767-83FAD8D1E0DB}" type="presOf" srcId="{D3AC7F78-77D7-4A6A-B1BB-22FDF0B24545}" destId="{F7F4C0FE-0927-4B98-9B33-1AC6C94D76F0}" srcOrd="0" destOrd="0" presId="urn:microsoft.com/office/officeart/2005/8/layout/pList2"/>
    <dgm:cxn modelId="{A6C2D7D9-B3F9-448A-91B2-5AFEF5772985}" type="presOf" srcId="{33ABD2C1-E285-4A6D-8414-C10AD59CEBE4}" destId="{59BB57D1-A048-4EDF-AA08-205ABC9BFFE8}" srcOrd="0" destOrd="0" presId="urn:microsoft.com/office/officeart/2005/8/layout/pList2"/>
    <dgm:cxn modelId="{8DE625DE-1EF5-446B-B668-0ECD31458449}" type="presOf" srcId="{0EA4BAB7-BD37-4B62-B55C-2124BFE0B514}" destId="{89F79333-B0D8-418B-952C-24B338DFB757}" srcOrd="0" destOrd="0" presId="urn:microsoft.com/office/officeart/2005/8/layout/pList2"/>
    <dgm:cxn modelId="{971F73E4-8944-498C-AE2A-36FF26B45551}" type="presOf" srcId="{B3081600-D85C-4E05-B3B2-797E6F224585}" destId="{EF5146BD-51C0-4456-8607-262A2ED43FD3}" srcOrd="0" destOrd="0" presId="urn:microsoft.com/office/officeart/2005/8/layout/pList2"/>
    <dgm:cxn modelId="{F2310CF2-F882-4590-971F-10CECC1462A9}" type="presOf" srcId="{B4F2D8D4-8CE6-4950-A7DD-0AEEE862FDAD}" destId="{7ACD1D80-1D2A-410A-A4DE-ECF970282BF2}" srcOrd="0" destOrd="0" presId="urn:microsoft.com/office/officeart/2005/8/layout/pList2"/>
    <dgm:cxn modelId="{A571CDFE-489B-47A0-8F06-EA3502C23772}" srcId="{33ABD2C1-E285-4A6D-8414-C10AD59CEBE4}" destId="{D3AC7F78-77D7-4A6A-B1BB-22FDF0B24545}" srcOrd="6" destOrd="0" parTransId="{8D94F1B2-E271-4D46-9B2F-902871AB43BE}" sibTransId="{6469597D-502E-467A-A9F5-AADE04984954}"/>
    <dgm:cxn modelId="{1C31CA89-D0A1-43ED-ABF3-799C144EDA3F}" type="presParOf" srcId="{59BB57D1-A048-4EDF-AA08-205ABC9BFFE8}" destId="{FAD0DF64-7CC9-46B5-8725-9DF8EA264F9A}" srcOrd="0" destOrd="0" presId="urn:microsoft.com/office/officeart/2005/8/layout/pList2"/>
    <dgm:cxn modelId="{0B530682-958B-45E2-9C12-685AEF254FB2}" type="presParOf" srcId="{59BB57D1-A048-4EDF-AA08-205ABC9BFFE8}" destId="{64653560-8F7A-42F7-95D6-DDD2FA609F9F}" srcOrd="1" destOrd="0" presId="urn:microsoft.com/office/officeart/2005/8/layout/pList2"/>
    <dgm:cxn modelId="{5C923232-26E9-4707-8137-C67FA54E7C89}" type="presParOf" srcId="{64653560-8F7A-42F7-95D6-DDD2FA609F9F}" destId="{699B7F6D-2E88-4997-92B0-5A5C4B10AB94}" srcOrd="0" destOrd="0" presId="urn:microsoft.com/office/officeart/2005/8/layout/pList2"/>
    <dgm:cxn modelId="{8FE00E14-EF64-470E-B0E5-84A8C8274D58}" type="presParOf" srcId="{699B7F6D-2E88-4997-92B0-5A5C4B10AB94}" destId="{9004FCA4-F9E8-4FE8-B306-199614229A0F}" srcOrd="0" destOrd="0" presId="urn:microsoft.com/office/officeart/2005/8/layout/pList2"/>
    <dgm:cxn modelId="{FEB58B5B-C9C8-4F95-B8E7-2FA8545F1CE7}" type="presParOf" srcId="{699B7F6D-2E88-4997-92B0-5A5C4B10AB94}" destId="{9A6CB50B-E138-4783-A03E-3DC50D4EACD2}" srcOrd="1" destOrd="0" presId="urn:microsoft.com/office/officeart/2005/8/layout/pList2"/>
    <dgm:cxn modelId="{F28BA48E-EBE8-4F47-BD56-D58979664353}" type="presParOf" srcId="{699B7F6D-2E88-4997-92B0-5A5C4B10AB94}" destId="{3C801183-3706-4981-BC48-89D72D8205F2}" srcOrd="2" destOrd="0" presId="urn:microsoft.com/office/officeart/2005/8/layout/pList2"/>
    <dgm:cxn modelId="{81929FE6-6004-404B-8D81-491B595B356E}" type="presParOf" srcId="{64653560-8F7A-42F7-95D6-DDD2FA609F9F}" destId="{0F396EE8-ADC5-44E9-84F0-423117948512}" srcOrd="1" destOrd="0" presId="urn:microsoft.com/office/officeart/2005/8/layout/pList2"/>
    <dgm:cxn modelId="{35A0CC3E-65B1-4A8F-B7C9-9D10E8F969C6}" type="presParOf" srcId="{64653560-8F7A-42F7-95D6-DDD2FA609F9F}" destId="{42B8A712-FC37-4373-8564-E4AD3D4A017F}" srcOrd="2" destOrd="0" presId="urn:microsoft.com/office/officeart/2005/8/layout/pList2"/>
    <dgm:cxn modelId="{7C33A94C-2C69-4D73-A5A2-C36A5D9997A2}" type="presParOf" srcId="{42B8A712-FC37-4373-8564-E4AD3D4A017F}" destId="{89F79333-B0D8-418B-952C-24B338DFB757}" srcOrd="0" destOrd="0" presId="urn:microsoft.com/office/officeart/2005/8/layout/pList2"/>
    <dgm:cxn modelId="{2320301D-F8CE-4347-9EF6-C55F0049814D}" type="presParOf" srcId="{42B8A712-FC37-4373-8564-E4AD3D4A017F}" destId="{54F3347F-00C1-471C-895C-17FDBA8C4452}" srcOrd="1" destOrd="0" presId="urn:microsoft.com/office/officeart/2005/8/layout/pList2"/>
    <dgm:cxn modelId="{EE2651A1-C34A-462F-B2AF-E37B8C9898DD}" type="presParOf" srcId="{42B8A712-FC37-4373-8564-E4AD3D4A017F}" destId="{A6B2463D-AE8B-41B8-A412-D2F28D52302E}" srcOrd="2" destOrd="0" presId="urn:microsoft.com/office/officeart/2005/8/layout/pList2"/>
    <dgm:cxn modelId="{C1EE3D56-DA9A-41C9-A72D-254485DE6336}" type="presParOf" srcId="{64653560-8F7A-42F7-95D6-DDD2FA609F9F}" destId="{44AC7B00-E1BE-4A89-B365-FB2D14531FC1}" srcOrd="3" destOrd="0" presId="urn:microsoft.com/office/officeart/2005/8/layout/pList2"/>
    <dgm:cxn modelId="{7A4B1947-36A0-40E8-A0DC-1DDD47BD43D2}" type="presParOf" srcId="{64653560-8F7A-42F7-95D6-DDD2FA609F9F}" destId="{B278F16C-CA5B-4CCB-AF7C-37E47C0E5165}" srcOrd="4" destOrd="0" presId="urn:microsoft.com/office/officeart/2005/8/layout/pList2"/>
    <dgm:cxn modelId="{84F98C48-2CDD-4EE7-A0F6-79BB62EF6769}" type="presParOf" srcId="{B278F16C-CA5B-4CCB-AF7C-37E47C0E5165}" destId="{E8EE772D-A11B-4249-926A-378D57996FF6}" srcOrd="0" destOrd="0" presId="urn:microsoft.com/office/officeart/2005/8/layout/pList2"/>
    <dgm:cxn modelId="{9CEE7C09-E7A1-4D39-B6E0-FA7457F56413}" type="presParOf" srcId="{B278F16C-CA5B-4CCB-AF7C-37E47C0E5165}" destId="{400B7914-A362-4190-8FD5-68FFC7BED7F6}" srcOrd="1" destOrd="0" presId="urn:microsoft.com/office/officeart/2005/8/layout/pList2"/>
    <dgm:cxn modelId="{C03DB59D-6A14-495A-B0C0-3E76C186F041}" type="presParOf" srcId="{B278F16C-CA5B-4CCB-AF7C-37E47C0E5165}" destId="{A9972037-5A04-49F6-8C7D-DF3760073AE3}" srcOrd="2" destOrd="0" presId="urn:microsoft.com/office/officeart/2005/8/layout/pList2"/>
    <dgm:cxn modelId="{54F6D977-2E38-4110-967F-43430574FBE5}" type="presParOf" srcId="{64653560-8F7A-42F7-95D6-DDD2FA609F9F}" destId="{F0E52B4A-E6B8-41EF-B6BA-E108D4143CB9}" srcOrd="5" destOrd="0" presId="urn:microsoft.com/office/officeart/2005/8/layout/pList2"/>
    <dgm:cxn modelId="{997C93CE-0CD4-4145-BBD2-59DE3A6FE8AD}" type="presParOf" srcId="{64653560-8F7A-42F7-95D6-DDD2FA609F9F}" destId="{6A9790A0-E1D3-4E4D-9E55-67B30DC7D895}" srcOrd="6" destOrd="0" presId="urn:microsoft.com/office/officeart/2005/8/layout/pList2"/>
    <dgm:cxn modelId="{11DB7EC8-233D-4828-863A-FD57E9D30492}" type="presParOf" srcId="{6A9790A0-E1D3-4E4D-9E55-67B30DC7D895}" destId="{E3A06006-2560-4143-8E6D-BA3599C4309F}" srcOrd="0" destOrd="0" presId="urn:microsoft.com/office/officeart/2005/8/layout/pList2"/>
    <dgm:cxn modelId="{56EEBE52-B172-494A-AAB0-64074914034C}" type="presParOf" srcId="{6A9790A0-E1D3-4E4D-9E55-67B30DC7D895}" destId="{A1289E6B-DC28-423A-A3DE-4A66CE4B385B}" srcOrd="1" destOrd="0" presId="urn:microsoft.com/office/officeart/2005/8/layout/pList2"/>
    <dgm:cxn modelId="{04080FDC-F5EA-4D3C-A0BA-A67B49DE6DCA}" type="presParOf" srcId="{6A9790A0-E1D3-4E4D-9E55-67B30DC7D895}" destId="{F7249627-D129-42E5-A5F3-D713625F7767}" srcOrd="2" destOrd="0" presId="urn:microsoft.com/office/officeart/2005/8/layout/pList2"/>
    <dgm:cxn modelId="{523357A2-FEB5-4189-830A-D920DAE7C1B4}" type="presParOf" srcId="{64653560-8F7A-42F7-95D6-DDD2FA609F9F}" destId="{54CF1DE7-8B3E-40C6-AF93-BD36C1D4BE2C}" srcOrd="7" destOrd="0" presId="urn:microsoft.com/office/officeart/2005/8/layout/pList2"/>
    <dgm:cxn modelId="{8B1ED5B8-D5BB-4D66-AC80-3F4CB152F096}" type="presParOf" srcId="{64653560-8F7A-42F7-95D6-DDD2FA609F9F}" destId="{C1C66606-657A-4515-B8F1-DF0F12AF3C92}" srcOrd="8" destOrd="0" presId="urn:microsoft.com/office/officeart/2005/8/layout/pList2"/>
    <dgm:cxn modelId="{B54740B4-429F-407A-8EDE-7189E46FEF6D}" type="presParOf" srcId="{C1C66606-657A-4515-B8F1-DF0F12AF3C92}" destId="{7ACD1D80-1D2A-410A-A4DE-ECF970282BF2}" srcOrd="0" destOrd="0" presId="urn:microsoft.com/office/officeart/2005/8/layout/pList2"/>
    <dgm:cxn modelId="{1326A5B6-95D1-4862-BBDB-B22463E55D77}" type="presParOf" srcId="{C1C66606-657A-4515-B8F1-DF0F12AF3C92}" destId="{ABD2D493-098B-4893-A26C-21F85393439C}" srcOrd="1" destOrd="0" presId="urn:microsoft.com/office/officeart/2005/8/layout/pList2"/>
    <dgm:cxn modelId="{370AB900-4CF5-4909-A1C4-D31FE4A17378}" type="presParOf" srcId="{C1C66606-657A-4515-B8F1-DF0F12AF3C92}" destId="{C2F5B77E-678F-4032-A503-5AF097FC3F3D}" srcOrd="2" destOrd="0" presId="urn:microsoft.com/office/officeart/2005/8/layout/pList2"/>
    <dgm:cxn modelId="{F7C341F5-B4A4-49EE-9D24-A9E157807DBD}" type="presParOf" srcId="{64653560-8F7A-42F7-95D6-DDD2FA609F9F}" destId="{72C59CB1-6C2A-469B-A708-3BCD5CC310BC}" srcOrd="9" destOrd="0" presId="urn:microsoft.com/office/officeart/2005/8/layout/pList2"/>
    <dgm:cxn modelId="{C0699975-33CA-4ADA-8998-05EA35C8D96E}" type="presParOf" srcId="{64653560-8F7A-42F7-95D6-DDD2FA609F9F}" destId="{F60CD0A8-3A68-4C1E-A658-15B71D6E99AB}" srcOrd="10" destOrd="0" presId="urn:microsoft.com/office/officeart/2005/8/layout/pList2"/>
    <dgm:cxn modelId="{7F799A62-1FE3-4A13-8D69-9DE4D39ECC92}" type="presParOf" srcId="{F60CD0A8-3A68-4C1E-A658-15B71D6E99AB}" destId="{EF5146BD-51C0-4456-8607-262A2ED43FD3}" srcOrd="0" destOrd="0" presId="urn:microsoft.com/office/officeart/2005/8/layout/pList2"/>
    <dgm:cxn modelId="{17C5A962-6C89-41E3-A561-3323023440EC}" type="presParOf" srcId="{F60CD0A8-3A68-4C1E-A658-15B71D6E99AB}" destId="{128FDCD5-F131-4241-BD86-22E7E74F03F4}" srcOrd="1" destOrd="0" presId="urn:microsoft.com/office/officeart/2005/8/layout/pList2"/>
    <dgm:cxn modelId="{48590110-BC37-41BC-8587-EB98F3AEF2F6}" type="presParOf" srcId="{F60CD0A8-3A68-4C1E-A658-15B71D6E99AB}" destId="{75F06B5E-3915-4F1F-9C71-76908FADCA45}" srcOrd="2" destOrd="0" presId="urn:microsoft.com/office/officeart/2005/8/layout/pList2"/>
    <dgm:cxn modelId="{64E83EB2-2B68-4519-AD91-F9C76AE3FDE5}" type="presParOf" srcId="{64653560-8F7A-42F7-95D6-DDD2FA609F9F}" destId="{8128E804-1E84-49A0-B9C7-A1072EBD0EBF}" srcOrd="11" destOrd="0" presId="urn:microsoft.com/office/officeart/2005/8/layout/pList2"/>
    <dgm:cxn modelId="{3B65930C-66F7-4FFE-9724-BDFAD42F7369}" type="presParOf" srcId="{64653560-8F7A-42F7-95D6-DDD2FA609F9F}" destId="{470B959B-AFDF-440C-B1A1-7E462F24743F}" srcOrd="12" destOrd="0" presId="urn:microsoft.com/office/officeart/2005/8/layout/pList2"/>
    <dgm:cxn modelId="{98519A21-2554-4475-8785-742114DC8039}" type="presParOf" srcId="{470B959B-AFDF-440C-B1A1-7E462F24743F}" destId="{F7F4C0FE-0927-4B98-9B33-1AC6C94D76F0}" srcOrd="0" destOrd="0" presId="urn:microsoft.com/office/officeart/2005/8/layout/pList2"/>
    <dgm:cxn modelId="{6E58194D-8D04-4489-9438-FF2D708AAB17}" type="presParOf" srcId="{470B959B-AFDF-440C-B1A1-7E462F24743F}" destId="{B4594A28-7079-4D39-A7EC-374EE7577738}" srcOrd="1" destOrd="0" presId="urn:microsoft.com/office/officeart/2005/8/layout/pList2"/>
    <dgm:cxn modelId="{A8EC2D92-0259-493A-8BC2-A968C55DAC90}" type="presParOf" srcId="{470B959B-AFDF-440C-B1A1-7E462F24743F}" destId="{414A1483-825E-433A-9EBC-61A4C181668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D100B-DEDF-4D5B-93B5-83D20820F633}">
      <dsp:nvSpPr>
        <dsp:cNvPr id="0" name=""/>
        <dsp:cNvSpPr/>
      </dsp:nvSpPr>
      <dsp:spPr>
        <a:xfrm>
          <a:off x="0" y="0"/>
          <a:ext cx="5827921" cy="805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Índice de los Planes Departamentales de Agua y Saneamiento (PDA)</a:t>
          </a:r>
          <a:endParaRPr lang="es-CO" sz="1300" kern="1200" dirty="0"/>
        </a:p>
      </dsp:txBody>
      <dsp:txXfrm>
        <a:off x="1246109" y="0"/>
        <a:ext cx="4581811" cy="805252"/>
      </dsp:txXfrm>
    </dsp:sp>
    <dsp:sp modelId="{92DF01A4-BEE5-4565-B15C-8265342238E2}">
      <dsp:nvSpPr>
        <dsp:cNvPr id="0" name=""/>
        <dsp:cNvSpPr/>
      </dsp:nvSpPr>
      <dsp:spPr>
        <a:xfrm>
          <a:off x="80525" y="80525"/>
          <a:ext cx="1165584" cy="6442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A3A50-B7AC-4E29-A0DB-9EDC819EDB11}">
      <dsp:nvSpPr>
        <dsp:cNvPr id="0" name=""/>
        <dsp:cNvSpPr/>
      </dsp:nvSpPr>
      <dsp:spPr>
        <a:xfrm>
          <a:off x="0" y="885777"/>
          <a:ext cx="5827921" cy="805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Mide el desempeño del </a:t>
          </a:r>
          <a:r>
            <a:rPr lang="es-MX" sz="1300" b="1" kern="1200" dirty="0"/>
            <a:t>Gestor PDA </a:t>
          </a:r>
          <a:r>
            <a:rPr lang="es-MX" sz="1300" kern="1200" dirty="0"/>
            <a:t>en dos grandes dimensiones  </a:t>
          </a:r>
          <a:endParaRPr lang="es-CO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CO" sz="1000" kern="1200" dirty="0"/>
            <a:t>Capacidad Institucional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CO" sz="1000" kern="1200" dirty="0"/>
            <a:t>Resultados</a:t>
          </a:r>
        </a:p>
      </dsp:txBody>
      <dsp:txXfrm>
        <a:off x="1246109" y="885777"/>
        <a:ext cx="4581811" cy="805252"/>
      </dsp:txXfrm>
    </dsp:sp>
    <dsp:sp modelId="{FFC3161B-717F-4EF7-B980-1DDD73ED600D}">
      <dsp:nvSpPr>
        <dsp:cNvPr id="0" name=""/>
        <dsp:cNvSpPr/>
      </dsp:nvSpPr>
      <dsp:spPr>
        <a:xfrm>
          <a:off x="80525" y="966302"/>
          <a:ext cx="1165584" cy="6442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A7D93-5E7C-4724-8D7D-0372D76A512C}">
      <dsp:nvSpPr>
        <dsp:cNvPr id="0" name=""/>
        <dsp:cNvSpPr/>
      </dsp:nvSpPr>
      <dsp:spPr>
        <a:xfrm>
          <a:off x="0" y="1771555"/>
          <a:ext cx="5827921" cy="805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1" kern="1200" dirty="0"/>
            <a:t>Escala de 0 a 100 puntos</a:t>
          </a:r>
          <a:endParaRPr lang="es-CO" sz="1300" kern="1200" dirty="0"/>
        </a:p>
      </dsp:txBody>
      <dsp:txXfrm>
        <a:off x="1246109" y="1771555"/>
        <a:ext cx="4581811" cy="805252"/>
      </dsp:txXfrm>
    </dsp:sp>
    <dsp:sp modelId="{F5AB7786-388E-4B1E-ACD2-B5DCD5C88E75}">
      <dsp:nvSpPr>
        <dsp:cNvPr id="0" name=""/>
        <dsp:cNvSpPr/>
      </dsp:nvSpPr>
      <dsp:spPr>
        <a:xfrm>
          <a:off x="80525" y="1852080"/>
          <a:ext cx="1165584" cy="6442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91437A-F8C4-4A09-8746-C9977B53E28E}">
      <dsp:nvSpPr>
        <dsp:cNvPr id="0" name=""/>
        <dsp:cNvSpPr/>
      </dsp:nvSpPr>
      <dsp:spPr>
        <a:xfrm>
          <a:off x="0" y="2657333"/>
          <a:ext cx="5827921" cy="805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1" kern="1200" dirty="0"/>
            <a:t>Clasificación: Alto, Medio, Bajo.</a:t>
          </a:r>
          <a:endParaRPr lang="es-CO" sz="1300" kern="1200" dirty="0"/>
        </a:p>
      </dsp:txBody>
      <dsp:txXfrm>
        <a:off x="1246109" y="2657333"/>
        <a:ext cx="4581811" cy="805252"/>
      </dsp:txXfrm>
    </dsp:sp>
    <dsp:sp modelId="{E3E499ED-1113-4D70-978B-D4505442B74A}">
      <dsp:nvSpPr>
        <dsp:cNvPr id="0" name=""/>
        <dsp:cNvSpPr/>
      </dsp:nvSpPr>
      <dsp:spPr>
        <a:xfrm>
          <a:off x="80525" y="2737858"/>
          <a:ext cx="1165584" cy="6442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5D657-FF63-4487-9E63-576B16CFE9AA}">
      <dsp:nvSpPr>
        <dsp:cNvPr id="0" name=""/>
        <dsp:cNvSpPr/>
      </dsp:nvSpPr>
      <dsp:spPr>
        <a:xfrm>
          <a:off x="0" y="3546085"/>
          <a:ext cx="5827921" cy="805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Elaborado por el </a:t>
          </a:r>
          <a:r>
            <a:rPr lang="es-MX" sz="1300" b="1" kern="1200" dirty="0"/>
            <a:t>DNP</a:t>
          </a:r>
          <a:r>
            <a:rPr lang="es-MX" sz="1300" kern="1200" dirty="0"/>
            <a:t> bajo el Decreto 1425 de 2019 y Resolución 3169 de 2023.</a:t>
          </a:r>
          <a:endParaRPr lang="es-CO" sz="1300" kern="1200" dirty="0"/>
        </a:p>
      </dsp:txBody>
      <dsp:txXfrm>
        <a:off x="1246109" y="3546085"/>
        <a:ext cx="4581811" cy="805252"/>
      </dsp:txXfrm>
    </dsp:sp>
    <dsp:sp modelId="{88149067-8313-4389-B8AC-1598BA30F5F9}">
      <dsp:nvSpPr>
        <dsp:cNvPr id="0" name=""/>
        <dsp:cNvSpPr/>
      </dsp:nvSpPr>
      <dsp:spPr>
        <a:xfrm>
          <a:off x="80525" y="3623636"/>
          <a:ext cx="1165584" cy="6442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0DF64-7CC9-46B5-8725-9DF8EA264F9A}">
      <dsp:nvSpPr>
        <dsp:cNvPr id="0" name=""/>
        <dsp:cNvSpPr/>
      </dsp:nvSpPr>
      <dsp:spPr>
        <a:xfrm>
          <a:off x="0" y="0"/>
          <a:ext cx="10963148" cy="182999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01183-3706-4981-BC48-89D72D8205F2}">
      <dsp:nvSpPr>
        <dsp:cNvPr id="0" name=""/>
        <dsp:cNvSpPr/>
      </dsp:nvSpPr>
      <dsp:spPr>
        <a:xfrm>
          <a:off x="337951" y="243998"/>
          <a:ext cx="1353584" cy="13419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04FCA4-F9E8-4FE8-B306-199614229A0F}">
      <dsp:nvSpPr>
        <dsp:cNvPr id="0" name=""/>
        <dsp:cNvSpPr/>
      </dsp:nvSpPr>
      <dsp:spPr>
        <a:xfrm rot="10800000">
          <a:off x="337951" y="1829990"/>
          <a:ext cx="1353584" cy="223665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/>
            <a:t>SINAS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0" kern="1200" dirty="0"/>
            <a:t>Sistema de inversiones en Agua Potable y Saneamiento Básico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0" kern="1200" dirty="0"/>
            <a:t>Fuente principal del reporte del Gestor PDA </a:t>
          </a:r>
        </a:p>
      </dsp:txBody>
      <dsp:txXfrm rot="10800000">
        <a:off x="379578" y="1829990"/>
        <a:ext cx="1270330" cy="2195027"/>
      </dsp:txXfrm>
    </dsp:sp>
    <dsp:sp modelId="{A6B2463D-AE8B-41B8-A412-D2F28D52302E}">
      <dsp:nvSpPr>
        <dsp:cNvPr id="0" name=""/>
        <dsp:cNvSpPr/>
      </dsp:nvSpPr>
      <dsp:spPr>
        <a:xfrm>
          <a:off x="1826895" y="243998"/>
          <a:ext cx="1353584" cy="13419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79333-B0D8-418B-952C-24B338DFB757}">
      <dsp:nvSpPr>
        <dsp:cNvPr id="0" name=""/>
        <dsp:cNvSpPr/>
      </dsp:nvSpPr>
      <dsp:spPr>
        <a:xfrm rot="10800000">
          <a:off x="1826895" y="1829990"/>
          <a:ext cx="1353584" cy="223665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SUI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Sistema Único de Información.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Verifica la situación de los servicios públicos en los municipios vinculados  </a:t>
          </a:r>
          <a:endParaRPr lang="es-CO" sz="1200" kern="1200" dirty="0"/>
        </a:p>
      </dsp:txBody>
      <dsp:txXfrm rot="10800000">
        <a:off x="1868522" y="1829990"/>
        <a:ext cx="1270330" cy="2195027"/>
      </dsp:txXfrm>
    </dsp:sp>
    <dsp:sp modelId="{A9972037-5A04-49F6-8C7D-DF3760073AE3}">
      <dsp:nvSpPr>
        <dsp:cNvPr id="0" name=""/>
        <dsp:cNvSpPr/>
      </dsp:nvSpPr>
      <dsp:spPr>
        <a:xfrm>
          <a:off x="3315838" y="243998"/>
          <a:ext cx="1353584" cy="13419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EE772D-A11B-4249-926A-378D57996FF6}">
      <dsp:nvSpPr>
        <dsp:cNvPr id="0" name=""/>
        <dsp:cNvSpPr/>
      </dsp:nvSpPr>
      <dsp:spPr>
        <a:xfrm rot="10800000">
          <a:off x="3315838" y="1829990"/>
          <a:ext cx="1353584" cy="223665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SIVICAP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Sistema de Vigilancia de la Calidad del Agua 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Verifica la calidad del agua potable en los municipios </a:t>
          </a:r>
        </a:p>
      </dsp:txBody>
      <dsp:txXfrm rot="10800000">
        <a:off x="3357465" y="1829990"/>
        <a:ext cx="1270330" cy="2195027"/>
      </dsp:txXfrm>
    </dsp:sp>
    <dsp:sp modelId="{F7249627-D129-42E5-A5F3-D713625F7767}">
      <dsp:nvSpPr>
        <dsp:cNvPr id="0" name=""/>
        <dsp:cNvSpPr/>
      </dsp:nvSpPr>
      <dsp:spPr>
        <a:xfrm>
          <a:off x="4804781" y="243998"/>
          <a:ext cx="1353584" cy="13419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06006-2560-4143-8E6D-BA3599C4309F}">
      <dsp:nvSpPr>
        <dsp:cNvPr id="0" name=""/>
        <dsp:cNvSpPr/>
      </dsp:nvSpPr>
      <dsp:spPr>
        <a:xfrm rot="10800000">
          <a:off x="4755619" y="1829990"/>
          <a:ext cx="1353584" cy="223665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DANE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Censo Nacional de Población y Vivienda.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Base poblacional oficial para cálculos de cobertura </a:t>
          </a:r>
        </a:p>
      </dsp:txBody>
      <dsp:txXfrm rot="10800000">
        <a:off x="4797246" y="1829990"/>
        <a:ext cx="1270330" cy="2195027"/>
      </dsp:txXfrm>
    </dsp:sp>
    <dsp:sp modelId="{C2F5B77E-678F-4032-A503-5AF097FC3F3D}">
      <dsp:nvSpPr>
        <dsp:cNvPr id="0" name=""/>
        <dsp:cNvSpPr/>
      </dsp:nvSpPr>
      <dsp:spPr>
        <a:xfrm>
          <a:off x="6293724" y="243998"/>
          <a:ext cx="1353584" cy="13419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8000" r="-6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D1D80-1D2A-410A-A4DE-ECF970282BF2}">
      <dsp:nvSpPr>
        <dsp:cNvPr id="0" name=""/>
        <dsp:cNvSpPr/>
      </dsp:nvSpPr>
      <dsp:spPr>
        <a:xfrm rot="10800000">
          <a:off x="6293724" y="1829990"/>
          <a:ext cx="1353584" cy="223665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Consorcio FIA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Validación de la información financiera del sector </a:t>
          </a:r>
          <a:endParaRPr lang="es-CO" sz="1200" kern="1200" dirty="0"/>
        </a:p>
      </dsp:txBody>
      <dsp:txXfrm rot="10800000">
        <a:off x="6335351" y="1829990"/>
        <a:ext cx="1270330" cy="2195027"/>
      </dsp:txXfrm>
    </dsp:sp>
    <dsp:sp modelId="{75F06B5E-3915-4F1F-9C71-76908FADCA45}">
      <dsp:nvSpPr>
        <dsp:cNvPr id="0" name=""/>
        <dsp:cNvSpPr/>
      </dsp:nvSpPr>
      <dsp:spPr>
        <a:xfrm>
          <a:off x="7782668" y="243998"/>
          <a:ext cx="1353584" cy="13419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146BD-51C0-4456-8607-262A2ED43FD3}">
      <dsp:nvSpPr>
        <dsp:cNvPr id="0" name=""/>
        <dsp:cNvSpPr/>
      </dsp:nvSpPr>
      <dsp:spPr>
        <a:xfrm rot="10800000">
          <a:off x="7782668" y="1829990"/>
          <a:ext cx="1353584" cy="223665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SICODIS (DNP)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Validación de recursos distribuidos y cofinanciación municipal </a:t>
          </a:r>
        </a:p>
      </dsp:txBody>
      <dsp:txXfrm rot="10800000">
        <a:off x="7824295" y="1829990"/>
        <a:ext cx="1270330" cy="2195027"/>
      </dsp:txXfrm>
    </dsp:sp>
    <dsp:sp modelId="{414A1483-825E-433A-9EBC-61A4C1816689}">
      <dsp:nvSpPr>
        <dsp:cNvPr id="0" name=""/>
        <dsp:cNvSpPr/>
      </dsp:nvSpPr>
      <dsp:spPr>
        <a:xfrm>
          <a:off x="9271611" y="243998"/>
          <a:ext cx="1353584" cy="13419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F4C0FE-0927-4B98-9B33-1AC6C94D76F0}">
      <dsp:nvSpPr>
        <dsp:cNvPr id="0" name=""/>
        <dsp:cNvSpPr/>
      </dsp:nvSpPr>
      <dsp:spPr>
        <a:xfrm rot="10800000">
          <a:off x="9271611" y="1829990"/>
          <a:ext cx="1353584" cy="223665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SECOP</a:t>
          </a:r>
          <a:endParaRPr lang="es-MX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Verificación de contratación y ejecución real de proyectos </a:t>
          </a:r>
          <a:endParaRPr lang="es-CO" sz="1200" kern="1200" dirty="0"/>
        </a:p>
      </dsp:txBody>
      <dsp:txXfrm rot="10800000">
        <a:off x="9313238" y="1829990"/>
        <a:ext cx="1270330" cy="2195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0A204-2785-4A24-9A17-EC350CF9326B}" type="datetimeFigureOut">
              <a:rPr lang="es-CO" smtClean="0"/>
              <a:t>4/12/2025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34EE7-D9B3-44D9-B40C-CCCE22518E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291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Procedemos a verificar el quórum. El comité está conformado por 5 integrantes, por lo cual el quórum </a:t>
            </a:r>
            <a:r>
              <a:rPr lang="es-MX" dirty="0" err="1"/>
              <a:t>deliberatorio</a:t>
            </a:r>
            <a:r>
              <a:rPr lang="es-MX" dirty="0"/>
              <a:t> requerido es de mitad más uno.</a:t>
            </a:r>
          </a:p>
          <a:p>
            <a:r>
              <a:rPr lang="es-MX" dirty="0"/>
              <a:t>En este momento se cuenta con la presencia de , por lo tanto, </a:t>
            </a:r>
            <a:r>
              <a:rPr lang="es-MX" b="1" dirty="0"/>
              <a:t>se cumple con el quórum requerido y podemos dar inicio formal a la sesión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34EE7-D9B3-44D9-B40C-CCCE22518EE2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0170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La caída del IPDA se relaciona con:</a:t>
            </a:r>
            <a:br>
              <a:rPr lang="es-MX" dirty="0"/>
            </a:br>
            <a:r>
              <a:rPr lang="es-MX" dirty="0"/>
              <a:t>✔ Cambios de gobierno territorial (2024–2027)</a:t>
            </a:r>
            <a:br>
              <a:rPr lang="es-MX" dirty="0"/>
            </a:br>
            <a:r>
              <a:rPr lang="es-MX" dirty="0"/>
              <a:t>✔ Ajustes metodológicos del DNP</a:t>
            </a:r>
            <a:br>
              <a:rPr lang="es-MX" dirty="0"/>
            </a:br>
            <a:r>
              <a:rPr lang="es-MX" dirty="0"/>
              <a:t>✔ Retos en calidad y oportunidad del reporte al SINAS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34EE7-D9B3-44D9-B40C-CCCE22518EE2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6995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La caída del IPDA se relaciona con:</a:t>
            </a:r>
            <a:br>
              <a:rPr lang="es-MX" dirty="0"/>
            </a:br>
            <a:r>
              <a:rPr lang="es-MX" dirty="0"/>
              <a:t>✔ Cambios de gobierno territorial (2024–2027)</a:t>
            </a:r>
            <a:br>
              <a:rPr lang="es-MX" dirty="0"/>
            </a:br>
            <a:r>
              <a:rPr lang="es-MX" dirty="0"/>
              <a:t>✔ Ajustes metodológicos del DNP</a:t>
            </a:r>
            <a:br>
              <a:rPr lang="es-MX" dirty="0"/>
            </a:br>
            <a:r>
              <a:rPr lang="es-MX" dirty="0"/>
              <a:t>✔ Retos en calidad y oportunidad del reporte al SINAS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34EE7-D9B3-44D9-B40C-CCCE22518EE2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5792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La caída del IPDA se relaciona con:</a:t>
            </a:r>
            <a:br>
              <a:rPr lang="es-MX" dirty="0"/>
            </a:br>
            <a:r>
              <a:rPr lang="es-MX" dirty="0"/>
              <a:t>✔ Cambios de gobierno territorial (2024–2027)</a:t>
            </a:r>
            <a:br>
              <a:rPr lang="es-MX" dirty="0"/>
            </a:br>
            <a:r>
              <a:rPr lang="es-MX" dirty="0"/>
              <a:t>✔ Ajustes metodológicos del DNP</a:t>
            </a:r>
            <a:br>
              <a:rPr lang="es-MX" dirty="0"/>
            </a:br>
            <a:r>
              <a:rPr lang="es-MX" dirty="0"/>
              <a:t>✔ Retos en calidad y oportunidad del reporte al SINAS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34EE7-D9B3-44D9-B40C-CCCE22518EE2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5342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La caída del IPDA se relaciona con:</a:t>
            </a:r>
            <a:br>
              <a:rPr lang="es-MX" dirty="0"/>
            </a:br>
            <a:r>
              <a:rPr lang="es-MX" dirty="0"/>
              <a:t>✔ Cambios de gobierno territorial (2024–2027)</a:t>
            </a:r>
            <a:br>
              <a:rPr lang="es-MX" dirty="0"/>
            </a:br>
            <a:r>
              <a:rPr lang="es-MX" dirty="0"/>
              <a:t>✔ Ajustes metodológicos del DNP</a:t>
            </a:r>
            <a:br>
              <a:rPr lang="es-MX" dirty="0"/>
            </a:br>
            <a:r>
              <a:rPr lang="es-MX" dirty="0"/>
              <a:t>✔ Retos en calidad y oportunidad del reporte al SINAS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34EE7-D9B3-44D9-B40C-CCCE22518EE2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939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La caída del IPDA se relaciona con:</a:t>
            </a:r>
            <a:br>
              <a:rPr lang="es-MX" dirty="0"/>
            </a:br>
            <a:r>
              <a:rPr lang="es-MX" dirty="0"/>
              <a:t>✔ Cambios de gobierno territorial (2024–2027)</a:t>
            </a:r>
            <a:br>
              <a:rPr lang="es-MX" dirty="0"/>
            </a:br>
            <a:r>
              <a:rPr lang="es-MX" dirty="0"/>
              <a:t>✔ Ajustes metodológicos del DNP</a:t>
            </a:r>
            <a:br>
              <a:rPr lang="es-MX" dirty="0"/>
            </a:br>
            <a:r>
              <a:rPr lang="es-MX" dirty="0"/>
              <a:t>✔ Retos en calidad y oportunidad del reporte al SINAS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34EE7-D9B3-44D9-B40C-CCCE22518EE2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5943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60B70-8E44-4081-9583-B832B8957F69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4804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60B70-8E44-4081-9583-B832B8957F69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9829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347107"/>
            <a:ext cx="9144000" cy="2162856"/>
          </a:xfrm>
          <a:solidFill>
            <a:srgbClr val="157DC6"/>
          </a:solidFill>
        </p:spPr>
        <p:txBody>
          <a:bodyPr anchor="b"/>
          <a:lstStyle>
            <a:lvl1pPr algn="ctr">
              <a:defRPr sz="54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773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8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32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030833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rgbClr val="1C6EBA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rgbClr val="1C6EBA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169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34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94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00B0F0"/>
          </a:solidFill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1722664"/>
            <a:ext cx="6172200" cy="41383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73872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157DC6"/>
          </a:solidFill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1624693"/>
            <a:ext cx="6172200" cy="42363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5008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503918"/>
            <a:ext cx="9073243" cy="941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715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/>
          <p:cNvSpPr txBox="1">
            <a:spLocks/>
          </p:cNvSpPr>
          <p:nvPr/>
        </p:nvSpPr>
        <p:spPr>
          <a:xfrm>
            <a:off x="624017" y="6529431"/>
            <a:ext cx="1674341" cy="20088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O" sz="800" b="1" dirty="0">
              <a:solidFill>
                <a:schemeClr val="bg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663772F-AC7A-4799-9888-2C09C9282B15}"/>
              </a:ext>
            </a:extLst>
          </p:cNvPr>
          <p:cNvSpPr/>
          <p:nvPr/>
        </p:nvSpPr>
        <p:spPr>
          <a:xfrm>
            <a:off x="10375271" y="645953"/>
            <a:ext cx="1327371" cy="1417740"/>
          </a:xfrm>
          <a:prstGeom prst="rect">
            <a:avLst/>
          </a:prstGeom>
          <a:solidFill>
            <a:srgbClr val="0AA6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6347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268A-4CD6-4280-D6BF-AAB17F345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32347-7828-991D-DF55-B3BB6F49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</p:spPr>
        <p:txBody>
          <a:bodyPr/>
          <a:lstStyle/>
          <a:p>
            <a:pPr algn="r"/>
            <a:r>
              <a:rPr lang="es-ES" sz="2000" dirty="0"/>
              <a:t>				</a:t>
            </a:r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003E8C-4B6D-7A67-8568-4EC7473338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D00A87A-AAB0-07D5-0829-5982CEA66BCF}"/>
              </a:ext>
            </a:extLst>
          </p:cNvPr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98C5B0-312C-E477-F18E-9EB7B546A144}"/>
              </a:ext>
            </a:extLst>
          </p:cNvPr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F539B10-DC24-FC79-A079-D8A8F69F0903}"/>
              </a:ext>
            </a:extLst>
          </p:cNvPr>
          <p:cNvSpPr txBox="1">
            <a:spLocks/>
          </p:cNvSpPr>
          <p:nvPr/>
        </p:nvSpPr>
        <p:spPr>
          <a:xfrm>
            <a:off x="838200" y="503918"/>
            <a:ext cx="9073243" cy="941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O" dirty="0"/>
              <a:t>Clasificación del IPDA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8260EC62-6B2A-8B42-AE99-B707C95C2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789863"/>
            <a:ext cx="10548938" cy="941161"/>
          </a:xfrm>
        </p:spPr>
        <p:txBody>
          <a:bodyPr/>
          <a:lstStyle/>
          <a:p>
            <a:pPr marL="0" indent="0">
              <a:buNone/>
            </a:pPr>
            <a:r>
              <a:rPr lang="es-MX" sz="2000" dirty="0"/>
              <a:t>Escala de desempeño según la Resolución DNP 3169 de 2023:</a:t>
            </a:r>
            <a:endParaRPr lang="es-MX" sz="3200" dirty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9F8E0B1-29C5-BC49-2B67-C1545B0A9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767" y="2454153"/>
            <a:ext cx="2105319" cy="303889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7FF9AA7-F8D0-717C-2849-D9F4EEF1B6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11" y="2938993"/>
            <a:ext cx="7247375" cy="240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27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268A-4CD6-4280-D6BF-AAB17F345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32347-7828-991D-DF55-B3BB6F49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</p:spPr>
        <p:txBody>
          <a:bodyPr/>
          <a:lstStyle/>
          <a:p>
            <a:pPr algn="r"/>
            <a:r>
              <a:rPr lang="es-ES" sz="2000" dirty="0"/>
              <a:t>				</a:t>
            </a:r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003E8C-4B6D-7A67-8568-4EC7473338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D00A87A-AAB0-07D5-0829-5982CEA66BCF}"/>
              </a:ext>
            </a:extLst>
          </p:cNvPr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98C5B0-312C-E477-F18E-9EB7B546A144}"/>
              </a:ext>
            </a:extLst>
          </p:cNvPr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F539B10-DC24-FC79-A079-D8A8F69F0903}"/>
              </a:ext>
            </a:extLst>
          </p:cNvPr>
          <p:cNvSpPr txBox="1">
            <a:spLocks/>
          </p:cNvSpPr>
          <p:nvPr/>
        </p:nvSpPr>
        <p:spPr>
          <a:xfrm>
            <a:off x="838200" y="503918"/>
            <a:ext cx="9073243" cy="941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O" dirty="0"/>
              <a:t>Resultados IPDA 2023 VS 2024 (Tolima)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3EC1F3E0-F00C-55A1-BF3D-2DD5610D3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22092"/>
            <a:ext cx="10515600" cy="3626908"/>
          </a:xfrm>
        </p:spPr>
      </p:pic>
    </p:spTree>
    <p:extLst>
      <p:ext uri="{BB962C8B-B14F-4D97-AF65-F5344CB8AC3E}">
        <p14:creationId xmlns:p14="http://schemas.microsoft.com/office/powerpoint/2010/main" val="662734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268A-4CD6-4280-D6BF-AAB17F345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32347-7828-991D-DF55-B3BB6F49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</p:spPr>
        <p:txBody>
          <a:bodyPr/>
          <a:lstStyle/>
          <a:p>
            <a:pPr algn="r"/>
            <a:r>
              <a:rPr lang="es-ES" sz="2000" dirty="0"/>
              <a:t>				</a:t>
            </a:r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003E8C-4B6D-7A67-8568-4EC7473338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D00A87A-AAB0-07D5-0829-5982CEA66BCF}"/>
              </a:ext>
            </a:extLst>
          </p:cNvPr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98C5B0-312C-E477-F18E-9EB7B546A144}"/>
              </a:ext>
            </a:extLst>
          </p:cNvPr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F539B10-DC24-FC79-A079-D8A8F69F0903}"/>
              </a:ext>
            </a:extLst>
          </p:cNvPr>
          <p:cNvSpPr txBox="1">
            <a:spLocks/>
          </p:cNvSpPr>
          <p:nvPr/>
        </p:nvSpPr>
        <p:spPr>
          <a:xfrm>
            <a:off x="838200" y="503918"/>
            <a:ext cx="9073243" cy="941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O" dirty="0"/>
              <a:t>Resultados IPDA 2023 VS 2024 (Tolima)</a:t>
            </a:r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E7EB498A-A5C4-D242-E3C8-1B7B89DD6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6" y="1855462"/>
            <a:ext cx="9605963" cy="3359866"/>
          </a:xfrm>
        </p:spPr>
      </p:pic>
    </p:spTree>
    <p:extLst>
      <p:ext uri="{BB962C8B-B14F-4D97-AF65-F5344CB8AC3E}">
        <p14:creationId xmlns:p14="http://schemas.microsoft.com/office/powerpoint/2010/main" val="1096948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268A-4CD6-4280-D6BF-AAB17F345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32347-7828-991D-DF55-B3BB6F49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</p:spPr>
        <p:txBody>
          <a:bodyPr/>
          <a:lstStyle/>
          <a:p>
            <a:pPr algn="r"/>
            <a:r>
              <a:rPr lang="es-ES" sz="2000" dirty="0"/>
              <a:t>				</a:t>
            </a:r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003E8C-4B6D-7A67-8568-4EC7473338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D00A87A-AAB0-07D5-0829-5982CEA66BCF}"/>
              </a:ext>
            </a:extLst>
          </p:cNvPr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98C5B0-312C-E477-F18E-9EB7B546A144}"/>
              </a:ext>
            </a:extLst>
          </p:cNvPr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F539B10-DC24-FC79-A079-D8A8F69F0903}"/>
              </a:ext>
            </a:extLst>
          </p:cNvPr>
          <p:cNvSpPr txBox="1">
            <a:spLocks/>
          </p:cNvSpPr>
          <p:nvPr/>
        </p:nvSpPr>
        <p:spPr>
          <a:xfrm>
            <a:off x="838200" y="503918"/>
            <a:ext cx="9073243" cy="941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O" dirty="0"/>
              <a:t>Resultados IPDA 2024 (Tolima)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823953C-AE39-5E6B-E59F-931AA649E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753" y="1893236"/>
            <a:ext cx="5929872" cy="157941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24E876F-011D-FEF2-DAEF-BF14DDD2F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316" y="4016561"/>
            <a:ext cx="5310747" cy="152478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DC07CFB-B812-5F02-83B6-28D24981BA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8649"/>
            <a:ext cx="6568316" cy="278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94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268A-4CD6-4280-D6BF-AAB17F345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32347-7828-991D-DF55-B3BB6F49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</p:spPr>
        <p:txBody>
          <a:bodyPr/>
          <a:lstStyle/>
          <a:p>
            <a:pPr algn="r"/>
            <a:r>
              <a:rPr lang="es-ES" sz="2000" dirty="0"/>
              <a:t>				</a:t>
            </a:r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003E8C-4B6D-7A67-8568-4EC7473338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D00A87A-AAB0-07D5-0829-5982CEA66BCF}"/>
              </a:ext>
            </a:extLst>
          </p:cNvPr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98C5B0-312C-E477-F18E-9EB7B546A144}"/>
              </a:ext>
            </a:extLst>
          </p:cNvPr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F539B10-DC24-FC79-A079-D8A8F69F0903}"/>
              </a:ext>
            </a:extLst>
          </p:cNvPr>
          <p:cNvSpPr txBox="1">
            <a:spLocks/>
          </p:cNvSpPr>
          <p:nvPr/>
        </p:nvSpPr>
        <p:spPr>
          <a:xfrm>
            <a:off x="838200" y="503918"/>
            <a:ext cx="9073243" cy="941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O" dirty="0"/>
              <a:t>Resultados IPDA  2024 (Tolima)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3B75512-730A-D07F-198B-63B58F813F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1936"/>
          <a:stretch/>
        </p:blipFill>
        <p:spPr>
          <a:xfrm>
            <a:off x="6096000" y="3296552"/>
            <a:ext cx="6095560" cy="1358730"/>
          </a:xfrm>
          <a:prstGeom prst="rect">
            <a:avLst/>
          </a:prstGeom>
        </p:spPr>
      </p:pic>
      <p:pic>
        <p:nvPicPr>
          <p:cNvPr id="16" name="Marcador de contenido 8">
            <a:extLst>
              <a:ext uri="{FF2B5EF4-FFF2-40B4-BE49-F238E27FC236}">
                <a16:creationId xmlns:a16="http://schemas.microsoft.com/office/drawing/2014/main" id="{DA426FD3-D7A6-E079-7F50-7B2B38D50E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682" y="1864903"/>
            <a:ext cx="6095560" cy="122863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2E93336-D8AD-A08B-9380-E53A788642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8" y="2046340"/>
            <a:ext cx="5282172" cy="100721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2D1DD19-423E-5602-EFB7-ACC35329E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4" y="3426875"/>
            <a:ext cx="6095560" cy="126861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3DAB12B-FAD2-7F97-D6DF-9119AB515F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14" y="4935371"/>
            <a:ext cx="3727659" cy="100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67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268A-4CD6-4280-D6BF-AAB17F345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32347-7828-991D-DF55-B3BB6F49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</p:spPr>
        <p:txBody>
          <a:bodyPr/>
          <a:lstStyle/>
          <a:p>
            <a:pPr algn="r"/>
            <a:r>
              <a:rPr lang="es-ES" sz="2000" dirty="0"/>
              <a:t>				</a:t>
            </a:r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003E8C-4B6D-7A67-8568-4EC7473338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D00A87A-AAB0-07D5-0829-5982CEA66BCF}"/>
              </a:ext>
            </a:extLst>
          </p:cNvPr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98C5B0-312C-E477-F18E-9EB7B546A144}"/>
              </a:ext>
            </a:extLst>
          </p:cNvPr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F539B10-DC24-FC79-A079-D8A8F69F0903}"/>
              </a:ext>
            </a:extLst>
          </p:cNvPr>
          <p:cNvSpPr txBox="1">
            <a:spLocks/>
          </p:cNvSpPr>
          <p:nvPr/>
        </p:nvSpPr>
        <p:spPr>
          <a:xfrm>
            <a:off x="838200" y="503918"/>
            <a:ext cx="9073243" cy="941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O" dirty="0"/>
              <a:t>Resultados IPDA 2023 VS 2024 (Tolima)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BBD3670-7421-CBC2-5B45-66CA858D8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864" y="1958575"/>
            <a:ext cx="10012836" cy="327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52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268A-4CD6-4280-D6BF-AAB17F345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32347-7828-991D-DF55-B3BB6F49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</p:spPr>
        <p:txBody>
          <a:bodyPr/>
          <a:lstStyle/>
          <a:p>
            <a:pPr algn="r"/>
            <a:r>
              <a:rPr lang="es-ES" sz="2000" dirty="0"/>
              <a:t>				</a:t>
            </a:r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003E8C-4B6D-7A67-8568-4EC7473338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D00A87A-AAB0-07D5-0829-5982CEA66BCF}"/>
              </a:ext>
            </a:extLst>
          </p:cNvPr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98C5B0-312C-E477-F18E-9EB7B546A144}"/>
              </a:ext>
            </a:extLst>
          </p:cNvPr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F539B10-DC24-FC79-A079-D8A8F69F0903}"/>
              </a:ext>
            </a:extLst>
          </p:cNvPr>
          <p:cNvSpPr txBox="1">
            <a:spLocks/>
          </p:cNvSpPr>
          <p:nvPr/>
        </p:nvSpPr>
        <p:spPr>
          <a:xfrm>
            <a:off x="838200" y="503918"/>
            <a:ext cx="9073243" cy="941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O" dirty="0"/>
              <a:t>Fortalezas y Retos del PDA identificados por el DNP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5F8CA8A-7B11-DF48-7B58-99A674270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676725"/>
            <a:ext cx="5376863" cy="4528457"/>
          </a:xfrm>
        </p:spPr>
        <p:txBody>
          <a:bodyPr/>
          <a:lstStyle/>
          <a:p>
            <a:pPr marL="0" indent="0">
              <a:buNone/>
            </a:pPr>
            <a:r>
              <a:rPr lang="es-MX" b="1" dirty="0"/>
              <a:t>Para 2024 se resaltan: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Gestión de Inversiones 2024: 100 puntos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Buenas coberturas de servicios AAA en municipios vinculados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Buena continuidad de acueducto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Adecuada disposición final de residuos sólidos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13" name="Marcador de contenido 4">
            <a:extLst>
              <a:ext uri="{FF2B5EF4-FFF2-40B4-BE49-F238E27FC236}">
                <a16:creationId xmlns:a16="http://schemas.microsoft.com/office/drawing/2014/main" id="{2158FB17-DCBF-8413-820C-F2EEFE81E000}"/>
              </a:ext>
            </a:extLst>
          </p:cNvPr>
          <p:cNvSpPr txBox="1">
            <a:spLocks/>
          </p:cNvSpPr>
          <p:nvPr/>
        </p:nvSpPr>
        <p:spPr>
          <a:xfrm>
            <a:off x="5576888" y="1501529"/>
            <a:ext cx="6615112" cy="5128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2600" b="1" dirty="0"/>
              <a:t>Oportunidades de mejora:</a:t>
            </a:r>
          </a:p>
          <a:p>
            <a:r>
              <a:rPr lang="es-CO" sz="2600" dirty="0"/>
              <a:t>Implementar una </a:t>
            </a:r>
            <a:r>
              <a:rPr lang="es-CO" sz="2600" b="1" dirty="0"/>
              <a:t>ruta mensual de reporte SINAS</a:t>
            </a:r>
            <a:r>
              <a:rPr lang="es-CO" sz="2600" dirty="0"/>
              <a:t>.</a:t>
            </a:r>
          </a:p>
          <a:p>
            <a:r>
              <a:rPr lang="es-MX" sz="2600" dirty="0"/>
              <a:t>Mejorar vinculación municipal y cofinanciación</a:t>
            </a:r>
          </a:p>
          <a:p>
            <a:r>
              <a:rPr lang="es-MX" sz="2600" dirty="0"/>
              <a:t>Mejorar reporte y calidad de datos en SINAS</a:t>
            </a:r>
          </a:p>
          <a:p>
            <a:r>
              <a:rPr lang="es-MX" sz="2600" dirty="0"/>
              <a:t>Fortalecer gestión contractual y ejecución de proyectos</a:t>
            </a:r>
          </a:p>
          <a:p>
            <a:r>
              <a:rPr lang="es-MX" sz="2600" dirty="0"/>
              <a:t>Incrementar acciones en aseguramiento, ambiental, riesgo y social</a:t>
            </a:r>
          </a:p>
        </p:txBody>
      </p:sp>
    </p:spTree>
    <p:extLst>
      <p:ext uri="{BB962C8B-B14F-4D97-AF65-F5344CB8AC3E}">
        <p14:creationId xmlns:p14="http://schemas.microsoft.com/office/powerpoint/2010/main" val="4164386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268A-4CD6-4280-D6BF-AAB17F345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32347-7828-991D-DF55-B3BB6F49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</p:spPr>
        <p:txBody>
          <a:bodyPr/>
          <a:lstStyle/>
          <a:p>
            <a:pPr algn="r"/>
            <a:r>
              <a:rPr lang="es-ES" sz="2000" dirty="0"/>
              <a:t>				</a:t>
            </a:r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003E8C-4B6D-7A67-8568-4EC7473338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D00A87A-AAB0-07D5-0829-5982CEA66BCF}"/>
              </a:ext>
            </a:extLst>
          </p:cNvPr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98C5B0-312C-E477-F18E-9EB7B546A144}"/>
              </a:ext>
            </a:extLst>
          </p:cNvPr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4F2D29E-FFD5-A2D5-E53E-C75DE4325284}"/>
              </a:ext>
            </a:extLst>
          </p:cNvPr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741A1774-1F9B-5567-8234-C40D3AA7C1D3}"/>
              </a:ext>
            </a:extLst>
          </p:cNvPr>
          <p:cNvSpPr txBox="1"/>
          <p:nvPr/>
        </p:nvSpPr>
        <p:spPr>
          <a:xfrm>
            <a:off x="4028661" y="2880166"/>
            <a:ext cx="1508760" cy="212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3800" b="1" spc="-819" dirty="0">
                <a:solidFill>
                  <a:srgbClr val="001F5F"/>
                </a:solidFill>
                <a:latin typeface="Trebuchet MS"/>
                <a:cs typeface="Trebuchet MS"/>
              </a:rPr>
              <a:t>4.</a:t>
            </a:r>
            <a:endParaRPr lang="es-CO" sz="13800" dirty="0">
              <a:latin typeface="Trebuchet MS"/>
              <a:cs typeface="Trebuchet M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BE0D425-84AA-2E3F-9500-7A23013227D1}"/>
              </a:ext>
            </a:extLst>
          </p:cNvPr>
          <p:cNvSpPr txBox="1"/>
          <p:nvPr/>
        </p:nvSpPr>
        <p:spPr>
          <a:xfrm>
            <a:off x="5392683" y="3193439"/>
            <a:ext cx="537011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619885" algn="r">
              <a:lnSpc>
                <a:spcPct val="100000"/>
              </a:lnSpc>
              <a:spcBef>
                <a:spcPts val="105"/>
              </a:spcBef>
            </a:pPr>
            <a:r>
              <a:rPr lang="es-MX" sz="2800" b="1" dirty="0">
                <a:solidFill>
                  <a:srgbClr val="001F5F"/>
                </a:solidFill>
                <a:latin typeface="Trebuchet MS"/>
                <a:cs typeface="Trebuchet MS"/>
              </a:rPr>
              <a:t>Aprobación de la encuestas de satisfacción laboral </a:t>
            </a:r>
          </a:p>
        </p:txBody>
      </p:sp>
    </p:spTree>
    <p:extLst>
      <p:ext uri="{BB962C8B-B14F-4D97-AF65-F5344CB8AC3E}">
        <p14:creationId xmlns:p14="http://schemas.microsoft.com/office/powerpoint/2010/main" val="3380760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268A-4CD6-4280-D6BF-AAB17F345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32347-7828-991D-DF55-B3BB6F49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</p:spPr>
        <p:txBody>
          <a:bodyPr/>
          <a:lstStyle/>
          <a:p>
            <a:pPr algn="r"/>
            <a:r>
              <a:rPr lang="es-ES" sz="2000" dirty="0"/>
              <a:t>				</a:t>
            </a:r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003E8C-4B6D-7A67-8568-4EC7473338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D00A87A-AAB0-07D5-0829-5982CEA66BCF}"/>
              </a:ext>
            </a:extLst>
          </p:cNvPr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98C5B0-312C-E477-F18E-9EB7B546A144}"/>
              </a:ext>
            </a:extLst>
          </p:cNvPr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4F2D29E-FFD5-A2D5-E53E-C75DE4325284}"/>
              </a:ext>
            </a:extLst>
          </p:cNvPr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741A1774-1F9B-5567-8234-C40D3AA7C1D3}"/>
              </a:ext>
            </a:extLst>
          </p:cNvPr>
          <p:cNvSpPr txBox="1"/>
          <p:nvPr/>
        </p:nvSpPr>
        <p:spPr>
          <a:xfrm>
            <a:off x="4028661" y="2880166"/>
            <a:ext cx="1508760" cy="212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3800" b="1" spc="-819" dirty="0">
                <a:solidFill>
                  <a:srgbClr val="001F5F"/>
                </a:solidFill>
                <a:latin typeface="Trebuchet MS"/>
                <a:cs typeface="Trebuchet MS"/>
              </a:rPr>
              <a:t>5.</a:t>
            </a:r>
            <a:endParaRPr lang="es-CO" sz="13800" dirty="0">
              <a:latin typeface="Trebuchet MS"/>
              <a:cs typeface="Trebuchet M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BE0D425-84AA-2E3F-9500-7A23013227D1}"/>
              </a:ext>
            </a:extLst>
          </p:cNvPr>
          <p:cNvSpPr txBox="1"/>
          <p:nvPr/>
        </p:nvSpPr>
        <p:spPr>
          <a:xfrm>
            <a:off x="5392683" y="3193439"/>
            <a:ext cx="537011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619885" algn="r">
              <a:lnSpc>
                <a:spcPct val="100000"/>
              </a:lnSpc>
              <a:spcBef>
                <a:spcPts val="105"/>
              </a:spcBef>
            </a:pPr>
            <a:r>
              <a:rPr lang="es-MX" sz="2800" b="1" dirty="0">
                <a:solidFill>
                  <a:srgbClr val="001F5F"/>
                </a:solidFill>
                <a:latin typeface="Trebuchet MS"/>
                <a:cs typeface="Trebuchet MS"/>
              </a:rPr>
              <a:t>Aprobación del manual de seguridad y salud en el trabajo para contratistas, subcontratistas y proveedores </a:t>
            </a:r>
          </a:p>
        </p:txBody>
      </p:sp>
    </p:spTree>
    <p:extLst>
      <p:ext uri="{BB962C8B-B14F-4D97-AF65-F5344CB8AC3E}">
        <p14:creationId xmlns:p14="http://schemas.microsoft.com/office/powerpoint/2010/main" val="3368612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57AD6-3E5F-8093-FC93-8AF7CDDEC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2BFABC-1BCE-A519-6894-CBD26B086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_tradnl" sz="4400" b="1" u="sng" dirty="0"/>
          </a:p>
          <a:p>
            <a:pPr marL="0" indent="0" algn="ctr">
              <a:buNone/>
            </a:pPr>
            <a:endParaRPr lang="es-ES_tradnl" sz="4400" b="1" u="sng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170838C-1F5D-8B98-7295-D5D4B11A7296}"/>
              </a:ext>
            </a:extLst>
          </p:cNvPr>
          <p:cNvSpPr/>
          <p:nvPr/>
        </p:nvSpPr>
        <p:spPr>
          <a:xfrm>
            <a:off x="1307595" y="5693407"/>
            <a:ext cx="537247" cy="126084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9C04994-F04D-44E2-862A-20D40F6EA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1" y="690408"/>
            <a:ext cx="4496772" cy="512460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978EF29-DE4D-4C8F-92C4-A79C98D19AEB}"/>
              </a:ext>
            </a:extLst>
          </p:cNvPr>
          <p:cNvSpPr txBox="1"/>
          <p:nvPr/>
        </p:nvSpPr>
        <p:spPr>
          <a:xfrm>
            <a:off x="6700838" y="1628774"/>
            <a:ext cx="50006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 </a:t>
            </a:r>
            <a:endParaRPr lang="es-CO" sz="1800" dirty="0">
              <a:effectLst/>
              <a:latin typeface="Arial MT"/>
              <a:ea typeface="Arial MT"/>
              <a:cs typeface="Arial MT"/>
            </a:endParaRPr>
          </a:p>
          <a:p>
            <a:pPr marL="90805" marR="87630" algn="just">
              <a:spcBef>
                <a:spcPts val="5"/>
              </a:spcBef>
              <a:spcAft>
                <a:spcPts val="0"/>
              </a:spcAft>
            </a:pPr>
            <a:r>
              <a:rPr lang="es-E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Este manual tiene por objeto dar cumplimiento a la normatividad vigente en seguridad y salud</a:t>
            </a:r>
            <a:r>
              <a:rPr lang="es-ES" sz="1800" spc="20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en el trabajo, para garantizar que los contratistas, subcontratistas y proveedores  que presten el servicio a la </a:t>
            </a:r>
            <a:r>
              <a:rPr lang="es-ES" sz="18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EDAT SA ESP OFICIAL</a:t>
            </a:r>
            <a:r>
              <a:rPr lang="es-ES" sz="1800" dirty="0">
                <a:effectLst/>
                <a:latin typeface="Arial" panose="020B0604020202020204" pitchFamily="34" charset="0"/>
                <a:ea typeface="Arial MT"/>
                <a:cs typeface="Arial MT"/>
              </a:rPr>
              <a:t>, ya sean personas naturales o jurídicas en sus actividades comerciales, de servicios, adecuaciones, desarrollo de obras, cumplan con los requisitos para la prevención de accidentes y enfermedades laborales.</a:t>
            </a:r>
            <a:endParaRPr lang="es-CO" sz="1800" dirty="0">
              <a:effectLst/>
              <a:latin typeface="Arial MT"/>
              <a:ea typeface="Arial MT"/>
              <a:cs typeface="Arial MT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5169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268A-4CD6-4280-D6BF-AAB17F345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3003E8C-4B6D-7A67-8568-4EC7473338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D00A87A-AAB0-07D5-0829-5982CEA66BCF}"/>
              </a:ext>
            </a:extLst>
          </p:cNvPr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98C5B0-312C-E477-F18E-9EB7B546A144}"/>
              </a:ext>
            </a:extLst>
          </p:cNvPr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0838D16-8D01-0D09-AAB8-7D737EE54ABC}"/>
              </a:ext>
            </a:extLst>
          </p:cNvPr>
          <p:cNvSpPr txBox="1"/>
          <p:nvPr/>
        </p:nvSpPr>
        <p:spPr>
          <a:xfrm>
            <a:off x="639280" y="1871614"/>
            <a:ext cx="99126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MX" sz="2400" dirty="0"/>
              <a:t>Verificación del quórum.</a:t>
            </a:r>
          </a:p>
          <a:p>
            <a:pPr marL="342900" indent="-342900">
              <a:buAutoNum type="arabicPeriod"/>
            </a:pPr>
            <a:r>
              <a:rPr lang="es-MX" sz="2400" dirty="0"/>
              <a:t>Lectura y aprobación del orden del día.</a:t>
            </a:r>
          </a:p>
          <a:p>
            <a:pPr marL="342900" indent="-342900">
              <a:buAutoNum type="arabicPeriod"/>
            </a:pPr>
            <a:r>
              <a:rPr lang="es-MX" sz="2400" dirty="0"/>
              <a:t>Presentación de los resultados anuales del Índice de los Planes Departamentales para el Manejo Empresarial de los Servicios de Agua y Saneamiento (IPDA) de los años 2023 vs 2024</a:t>
            </a:r>
          </a:p>
          <a:p>
            <a:pPr marL="342900" indent="-342900">
              <a:buAutoNum type="arabicPeriod"/>
            </a:pPr>
            <a:r>
              <a:rPr lang="es-MX" sz="2400" dirty="0"/>
              <a:t>Aprobación de la encuestas de satisfacción laboral </a:t>
            </a:r>
          </a:p>
          <a:p>
            <a:pPr marL="342900" indent="-342900">
              <a:buAutoNum type="arabicPeriod"/>
            </a:pPr>
            <a:r>
              <a:rPr lang="es-MX" sz="2400" dirty="0"/>
              <a:t>Aprobación del manual de seguridad y salud en el trabajo para contratistas, subcontratistas y proveedores </a:t>
            </a:r>
          </a:p>
          <a:p>
            <a:pPr marL="342900" indent="-342900">
              <a:buAutoNum type="arabicPeriod"/>
            </a:pPr>
            <a:r>
              <a:rPr lang="es-MX" sz="2400" dirty="0"/>
              <a:t>Proposiciones y varios.</a:t>
            </a:r>
          </a:p>
          <a:p>
            <a:pPr marL="342900" indent="-342900">
              <a:buAutoNum type="arabicPeriod"/>
            </a:pPr>
            <a:r>
              <a:rPr lang="es-MX" sz="2400" dirty="0"/>
              <a:t>Lectura y aprobación del acta de la reunión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1835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91EE2-F9F7-403C-9D07-6EA3B7D47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2A467A-F7D3-C79C-8689-9A867D0C1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_tradnl" sz="4400" b="1" u="sng" dirty="0"/>
          </a:p>
          <a:p>
            <a:pPr marL="0" indent="0" algn="ctr">
              <a:buNone/>
            </a:pPr>
            <a:endParaRPr lang="es-ES_tradnl" sz="4400" b="1" u="sng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B1754D5-A833-28A8-D385-CAC23E4CC708}"/>
              </a:ext>
            </a:extLst>
          </p:cNvPr>
          <p:cNvSpPr/>
          <p:nvPr/>
        </p:nvSpPr>
        <p:spPr>
          <a:xfrm>
            <a:off x="1307595" y="5693407"/>
            <a:ext cx="537247" cy="126084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EC2A56E-2B04-A69F-766D-55D4EE0E72C3}"/>
              </a:ext>
            </a:extLst>
          </p:cNvPr>
          <p:cNvSpPr txBox="1"/>
          <p:nvPr/>
        </p:nvSpPr>
        <p:spPr>
          <a:xfrm>
            <a:off x="975905" y="1354296"/>
            <a:ext cx="98511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accent1">
                    <a:lumMod val="50000"/>
                  </a:schemeClr>
                </a:solidFill>
              </a:rPr>
              <a:t>REQUISITOS PARA TENER EN CUENTA Y DAR CUMPLIMIENTO 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E24BE82-0F6B-4893-A481-9CBAF73AFDA9}"/>
              </a:ext>
            </a:extLst>
          </p:cNvPr>
          <p:cNvSpPr txBox="1"/>
          <p:nvPr/>
        </p:nvSpPr>
        <p:spPr>
          <a:xfrm>
            <a:off x="1413014" y="2421273"/>
            <a:ext cx="9747491" cy="4436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 marR="33020">
              <a:lnSpc>
                <a:spcPct val="98000"/>
              </a:lnSpc>
              <a:spcBef>
                <a:spcPts val="10"/>
              </a:spcBef>
              <a:spcAft>
                <a:spcPts val="800"/>
              </a:spcAft>
              <a:tabLst>
                <a:tab pos="318770" algn="l"/>
              </a:tabLst>
            </a:pPr>
            <a:r>
              <a:rPr lang="es-C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5795" indent="-285750">
              <a:buFont typeface="Arial" panose="020B0604020202020204" pitchFamily="34" charset="0"/>
              <a:buChar char="•"/>
              <a:tabLst>
                <a:tab pos="539115" algn="l"/>
              </a:tabLst>
            </a:pPr>
            <a:r>
              <a:rPr lang="es-ES" sz="1600" b="1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REQUISITOS</a:t>
            </a:r>
            <a:r>
              <a:rPr lang="es-ES" sz="1600" b="1" kern="0" spc="-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ESPECIFICOS</a:t>
            </a:r>
            <a:r>
              <a:rPr lang="es-ES" sz="1600" b="1" kern="0" spc="-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s-ES" sz="1600" b="1" kern="0" spc="-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ES" sz="1600" b="1" kern="0" spc="-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EVALUACIÓN</a:t>
            </a:r>
            <a:r>
              <a:rPr lang="es-ES" sz="1600" b="1" kern="0" spc="-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1600" b="1" kern="0" spc="-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kern="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SELECCIÓN (</a:t>
            </a:r>
            <a:r>
              <a:rPr lang="es-ES" sz="1600" dirty="0">
                <a:effectLst/>
                <a:latin typeface="Arial" panose="020B0604020202020204" pitchFamily="34" charset="0"/>
                <a:ea typeface="Arial MT"/>
                <a:cs typeface="Arial MT"/>
              </a:rPr>
              <a:t>El</a:t>
            </a:r>
            <a:r>
              <a:rPr lang="es-ES" sz="1600" spc="100" dirty="0">
                <a:latin typeface="Arial" panose="020B0604020202020204" pitchFamily="34" charset="0"/>
                <a:ea typeface="Arial MT"/>
                <a:cs typeface="Arial MT"/>
              </a:rPr>
              <a:t> contratista </a:t>
            </a:r>
            <a:r>
              <a:rPr lang="es-ES" sz="1600" spc="12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" panose="020B0604020202020204" pitchFamily="34" charset="0"/>
                <a:ea typeface="Arial MT"/>
                <a:cs typeface="Arial MT"/>
              </a:rPr>
              <a:t>y/o</a:t>
            </a:r>
            <a:r>
              <a:rPr lang="es-ES" sz="1600" spc="12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600" spc="120" dirty="0">
                <a:latin typeface="Arial" panose="020B0604020202020204" pitchFamily="34" charset="0"/>
                <a:ea typeface="Arial MT"/>
                <a:cs typeface="Arial MT"/>
              </a:rPr>
              <a:t>subcontratista </a:t>
            </a:r>
            <a:r>
              <a:rPr lang="es-ES" sz="1600" dirty="0">
                <a:effectLst/>
                <a:latin typeface="Arial" panose="020B0604020202020204" pitchFamily="34" charset="0"/>
                <a:ea typeface="Arial MT"/>
                <a:cs typeface="Arial MT"/>
              </a:rPr>
              <a:t>debe</a:t>
            </a:r>
            <a:r>
              <a:rPr lang="es-ES" sz="1600" spc="12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" panose="020B0604020202020204" pitchFamily="34" charset="0"/>
                <a:ea typeface="Arial MT"/>
                <a:cs typeface="Arial MT"/>
              </a:rPr>
              <a:t>dar</a:t>
            </a:r>
            <a:r>
              <a:rPr lang="es-ES" sz="1600" spc="11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" panose="020B0604020202020204" pitchFamily="34" charset="0"/>
                <a:ea typeface="Arial MT"/>
                <a:cs typeface="Arial MT"/>
              </a:rPr>
              <a:t>cumplimiento</a:t>
            </a:r>
            <a:r>
              <a:rPr lang="es-ES" sz="1600" spc="11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" panose="020B0604020202020204" pitchFamily="34" charset="0"/>
                <a:ea typeface="Arial MT"/>
                <a:cs typeface="Arial MT"/>
              </a:rPr>
              <a:t>a</a:t>
            </a:r>
            <a:r>
              <a:rPr lang="es-ES" sz="1600" spc="12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" panose="020B0604020202020204" pitchFamily="34" charset="0"/>
                <a:ea typeface="Arial MT"/>
                <a:cs typeface="Arial MT"/>
              </a:rPr>
              <a:t>lo</a:t>
            </a:r>
            <a:r>
              <a:rPr lang="es-ES" sz="1600" spc="12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" panose="020B0604020202020204" pitchFamily="34" charset="0"/>
                <a:ea typeface="Arial MT"/>
                <a:cs typeface="Arial MT"/>
              </a:rPr>
              <a:t>establecido</a:t>
            </a:r>
            <a:r>
              <a:rPr lang="es-ES" sz="1600" spc="12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" panose="020B0604020202020204" pitchFamily="34" charset="0"/>
                <a:ea typeface="Arial MT"/>
                <a:cs typeface="Arial MT"/>
              </a:rPr>
              <a:t>en</a:t>
            </a:r>
            <a:r>
              <a:rPr lang="es-ES" sz="1600" spc="10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" panose="020B0604020202020204" pitchFamily="34" charset="0"/>
                <a:ea typeface="Arial MT"/>
                <a:cs typeface="Arial MT"/>
              </a:rPr>
              <a:t>el formato “REQUERIMIENTOS</a:t>
            </a:r>
            <a:r>
              <a:rPr lang="es-ES" sz="1600" spc="4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" panose="020B0604020202020204" pitchFamily="34" charset="0"/>
                <a:ea typeface="Arial MT"/>
                <a:cs typeface="Arial MT"/>
              </a:rPr>
              <a:t>DE</a:t>
            </a:r>
            <a:r>
              <a:rPr lang="es-ES" sz="1600" spc="4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" panose="020B0604020202020204" pitchFamily="34" charset="0"/>
                <a:ea typeface="Arial MT"/>
                <a:cs typeface="Arial MT"/>
              </a:rPr>
              <a:t>SEGURIDAD</a:t>
            </a:r>
            <a:r>
              <a:rPr lang="es-ES" sz="1600" spc="5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" panose="020B0604020202020204" pitchFamily="34" charset="0"/>
                <a:ea typeface="Arial MT"/>
                <a:cs typeface="Arial MT"/>
              </a:rPr>
              <a:t>Y</a:t>
            </a:r>
            <a:r>
              <a:rPr lang="es-ES" sz="1600" spc="5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" panose="020B0604020202020204" pitchFamily="34" charset="0"/>
                <a:ea typeface="Arial MT"/>
                <a:cs typeface="Arial MT"/>
              </a:rPr>
              <a:t>SALUD</a:t>
            </a:r>
            <a:r>
              <a:rPr lang="es-ES" sz="1600" spc="4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" panose="020B0604020202020204" pitchFamily="34" charset="0"/>
                <a:ea typeface="Arial MT"/>
                <a:cs typeface="Arial MT"/>
              </a:rPr>
              <a:t>EN</a:t>
            </a:r>
            <a:r>
              <a:rPr lang="es-ES" sz="1600" spc="5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" panose="020B0604020202020204" pitchFamily="34" charset="0"/>
                <a:ea typeface="Arial MT"/>
                <a:cs typeface="Arial MT"/>
              </a:rPr>
              <a:t>EL</a:t>
            </a:r>
            <a:r>
              <a:rPr lang="es-ES" sz="1600" spc="5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" panose="020B0604020202020204" pitchFamily="34" charset="0"/>
                <a:ea typeface="Arial MT"/>
                <a:cs typeface="Arial MT"/>
              </a:rPr>
              <a:t>TRABAJO</a:t>
            </a:r>
            <a:r>
              <a:rPr lang="es-ES" sz="1600" spc="4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" panose="020B0604020202020204" pitchFamily="34" charset="0"/>
                <a:ea typeface="Arial MT"/>
                <a:cs typeface="Arial MT"/>
              </a:rPr>
              <a:t>A</a:t>
            </a:r>
            <a:r>
              <a:rPr lang="es-ES" sz="1600" spc="6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" panose="020B0604020202020204" pitchFamily="34" charset="0"/>
                <a:ea typeface="Arial MT"/>
                <a:cs typeface="Arial MT"/>
              </a:rPr>
              <a:t>CUMPLIR</a:t>
            </a:r>
            <a:r>
              <a:rPr lang="es-ES" sz="1600" spc="5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" panose="020B0604020202020204" pitchFamily="34" charset="0"/>
                <a:ea typeface="Arial MT"/>
                <a:cs typeface="Arial MT"/>
              </a:rPr>
              <a:t>POR</a:t>
            </a:r>
            <a:r>
              <a:rPr lang="es-ES" sz="1600" spc="5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600" spc="-10" dirty="0">
                <a:effectLst/>
                <a:latin typeface="Arial" panose="020B0604020202020204" pitchFamily="34" charset="0"/>
                <a:ea typeface="Arial MT"/>
                <a:cs typeface="Arial MT"/>
              </a:rPr>
              <a:t>PARTE </a:t>
            </a:r>
            <a:r>
              <a:rPr lang="es-ES" sz="1600" dirty="0">
                <a:effectLst/>
                <a:latin typeface="Arial" panose="020B0604020202020204" pitchFamily="34" charset="0"/>
                <a:ea typeface="Arial MT"/>
                <a:cs typeface="Arial MT"/>
              </a:rPr>
              <a:t>DE</a:t>
            </a:r>
            <a:r>
              <a:rPr lang="es-ES" sz="1600" spc="14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" panose="020B0604020202020204" pitchFamily="34" charset="0"/>
                <a:ea typeface="Arial MT"/>
                <a:cs typeface="Arial MT"/>
              </a:rPr>
              <a:t>LOS</a:t>
            </a:r>
            <a:r>
              <a:rPr lang="es-ES" sz="1600" spc="14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" panose="020B0604020202020204" pitchFamily="34" charset="0"/>
                <a:ea typeface="Arial MT"/>
                <a:cs typeface="Arial MT"/>
              </a:rPr>
              <a:t>CONTRATISTAS Y SUBCONTRARTISTA”,</a:t>
            </a:r>
            <a:r>
              <a:rPr lang="es-ES" sz="1600" spc="15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" panose="020B0604020202020204" pitchFamily="34" charset="0"/>
                <a:ea typeface="Arial MT"/>
                <a:cs typeface="Arial MT"/>
              </a:rPr>
              <a:t>previo</a:t>
            </a:r>
            <a:r>
              <a:rPr lang="es-ES" sz="1600" spc="14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" panose="020B0604020202020204" pitchFamily="34" charset="0"/>
                <a:ea typeface="Arial MT"/>
                <a:cs typeface="Arial MT"/>
              </a:rPr>
              <a:t>al</a:t>
            </a:r>
            <a:r>
              <a:rPr lang="es-ES" sz="1600" spc="14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" panose="020B0604020202020204" pitchFamily="34" charset="0"/>
                <a:ea typeface="Arial MT"/>
                <a:cs typeface="Arial MT"/>
              </a:rPr>
              <a:t>inicio</a:t>
            </a:r>
            <a:r>
              <a:rPr lang="es-ES" sz="1600" spc="14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" panose="020B0604020202020204" pitchFamily="34" charset="0"/>
                <a:ea typeface="Arial MT"/>
                <a:cs typeface="Arial MT"/>
              </a:rPr>
              <a:t>de</a:t>
            </a:r>
            <a:r>
              <a:rPr lang="es-ES" sz="1600" spc="14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" panose="020B0604020202020204" pitchFamily="34" charset="0"/>
                <a:ea typeface="Arial MT"/>
                <a:cs typeface="Arial MT"/>
              </a:rPr>
              <a:t>las</a:t>
            </a:r>
            <a:r>
              <a:rPr lang="es-ES" sz="1600" spc="14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" panose="020B0604020202020204" pitchFamily="34" charset="0"/>
                <a:ea typeface="Arial MT"/>
                <a:cs typeface="Arial MT"/>
              </a:rPr>
              <a:t>labores</a:t>
            </a:r>
            <a:r>
              <a:rPr lang="es-ES" sz="1600" spc="15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" panose="020B0604020202020204" pitchFamily="34" charset="0"/>
                <a:ea typeface="Arial MT"/>
                <a:cs typeface="Arial MT"/>
              </a:rPr>
              <a:t>y</a:t>
            </a:r>
            <a:r>
              <a:rPr lang="es-ES" sz="1600" spc="13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" panose="020B0604020202020204" pitchFamily="34" charset="0"/>
                <a:ea typeface="Arial MT"/>
                <a:cs typeface="Arial MT"/>
              </a:rPr>
              <a:t>durante</a:t>
            </a:r>
            <a:r>
              <a:rPr lang="es-ES" sz="1600" spc="14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" panose="020B0604020202020204" pitchFamily="34" charset="0"/>
                <a:ea typeface="Arial MT"/>
                <a:cs typeface="Arial MT"/>
              </a:rPr>
              <a:t>la</a:t>
            </a:r>
            <a:r>
              <a:rPr lang="es-ES" sz="1600" spc="13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" panose="020B0604020202020204" pitchFamily="34" charset="0"/>
                <a:ea typeface="Arial MT"/>
                <a:cs typeface="Arial MT"/>
              </a:rPr>
              <a:t>ejecución</a:t>
            </a:r>
            <a:r>
              <a:rPr lang="es-ES" sz="1600" spc="14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" panose="020B0604020202020204" pitchFamily="34" charset="0"/>
                <a:ea typeface="Arial MT"/>
                <a:cs typeface="Arial MT"/>
              </a:rPr>
              <a:t>del</a:t>
            </a:r>
            <a:r>
              <a:rPr lang="es-ES" sz="1600" spc="14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effectLst/>
                <a:latin typeface="Arial" panose="020B0604020202020204" pitchFamily="34" charset="0"/>
                <a:ea typeface="Arial MT"/>
                <a:cs typeface="Arial MT"/>
              </a:rPr>
              <a:t>contrato teniendo en cuenta el tipo de bien o servicio a realizar. </a:t>
            </a:r>
            <a:endParaRPr lang="es-ES" sz="1600" b="1" kern="0" spc="-1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645795" indent="-285750">
              <a:buFont typeface="Arial" panose="020B0604020202020204" pitchFamily="34" charset="0"/>
              <a:buChar char="•"/>
              <a:tabLst>
                <a:tab pos="539115" algn="l"/>
              </a:tabLst>
            </a:pP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AFILIACIÓN</a:t>
            </a:r>
            <a:r>
              <a:rPr lang="es-CO" sz="1600" b="1" spc="-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es-CO" sz="1600" b="1" spc="-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PAGOS</a:t>
            </a:r>
            <a:r>
              <a:rPr lang="es-CO" sz="1600" b="1" spc="-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</a:t>
            </a:r>
            <a:r>
              <a:rPr lang="es-CO" sz="1600" b="1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SEGURIDAD</a:t>
            </a:r>
            <a:r>
              <a:rPr lang="es-CO" sz="1600" b="1" spc="-3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600" b="1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SOCIAL( </a:t>
            </a:r>
            <a:r>
              <a:rPr lang="es-CO" sz="1600" i="1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seguimiento del pago y cumplimiento de pago por el contratista y subcontratista </a:t>
            </a:r>
            <a:r>
              <a:rPr lang="es-CO" sz="1600" b="1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645795" indent="-285750">
              <a:buFont typeface="Arial" panose="020B0604020202020204" pitchFamily="34" charset="0"/>
              <a:buChar char="•"/>
              <a:tabLst>
                <a:tab pos="539115" algn="l"/>
              </a:tabLst>
            </a:pPr>
            <a:r>
              <a:rPr lang="es-ES" sz="1600" b="1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NORMAS</a:t>
            </a:r>
            <a:r>
              <a:rPr lang="es-ES" sz="1600" b="1" kern="0" spc="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GENERALES</a:t>
            </a:r>
            <a:r>
              <a:rPr lang="es-ES" sz="1600" b="1" kern="0" spc="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s-ES" sz="1600" b="1" kern="0" spc="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SEGURIDAD</a:t>
            </a:r>
            <a:r>
              <a:rPr lang="es-ES" sz="1600" b="1" kern="0" spc="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1600" b="1" kern="0" spc="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es-ES" sz="1600" b="1" kern="0" spc="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s-ES" sz="1600" b="1" kern="0" spc="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ES" sz="1600" b="1" kern="0" spc="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es-ES" sz="1600" b="1" kern="0" spc="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PARA CONTRATISTAS, PROVEEDORES Y SUBCONTRATISTAS (</a:t>
            </a:r>
            <a:r>
              <a:rPr lang="es-ES" sz="1600" i="1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decreto 1072 de 2015 , 0312 del 2019 cumplimiento de estándares para ser contratados)</a:t>
            </a:r>
            <a:endParaRPr lang="es-CO" sz="1600" i="1" kern="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645795" indent="-285750">
              <a:buFont typeface="Arial" panose="020B0604020202020204" pitchFamily="34" charset="0"/>
              <a:buChar char="•"/>
              <a:tabLst>
                <a:tab pos="539115" algn="l"/>
              </a:tabLst>
            </a:pPr>
            <a:r>
              <a:rPr lang="es-ES" sz="1600" b="1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INDUCCIÓN</a:t>
            </a:r>
            <a:r>
              <a:rPr lang="es-ES" sz="1600" b="1" kern="0" spc="-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1600" b="1" kern="0" spc="-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kern="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REINDUCCIÓN </a:t>
            </a:r>
            <a:r>
              <a:rPr lang="es-ES" sz="1600" i="1" kern="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 seguimiento de realización de inducción y reinducción al contratista y subcontratista)</a:t>
            </a:r>
            <a:endParaRPr lang="es-CO" sz="1600" i="1" kern="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645795" indent="-285750">
              <a:buFont typeface="Arial" panose="020B0604020202020204" pitchFamily="34" charset="0"/>
              <a:buChar char="•"/>
              <a:tabLst>
                <a:tab pos="539115" algn="l"/>
              </a:tabLst>
            </a:pP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INCIDENTES,</a:t>
            </a:r>
            <a:r>
              <a:rPr lang="es-CO" sz="1600" b="1" spc="-5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ACCIDENTES</a:t>
            </a:r>
            <a:r>
              <a:rPr lang="es-CO" sz="1600" b="1" spc="-3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</a:t>
            </a:r>
            <a:r>
              <a:rPr lang="es-CO" sz="1600" b="1" spc="-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TRABAJO</a:t>
            </a:r>
            <a:r>
              <a:rPr lang="es-CO" sz="1600" b="1" spc="-3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es-CO" sz="1600" b="1" spc="-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ENFERMEDAD</a:t>
            </a:r>
            <a:r>
              <a:rPr lang="es-CO" sz="1600" b="1" spc="-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600" b="1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LABORAL (</a:t>
            </a:r>
            <a:r>
              <a:rPr lang="es-CO" sz="16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seguimiento de reportes y atención a AT Y EL) </a:t>
            </a:r>
            <a:endParaRPr lang="es-CO" sz="1600" spc="-1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87375" indent="-227330" algn="ctr">
              <a:tabLst>
                <a:tab pos="539115" algn="l"/>
              </a:tabLst>
            </a:pPr>
            <a:endParaRPr lang="es-CO" sz="1600" b="1" kern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87375" indent="-227330" algn="ctr">
              <a:tabLst>
                <a:tab pos="539115" algn="l"/>
              </a:tabLst>
            </a:pPr>
            <a:endParaRPr lang="es-CO" sz="1800" b="1" kern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838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57AD6-3E5F-8093-FC93-8AF7CDDEC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2BFABC-1BCE-A519-6894-CBD26B086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_tradnl" sz="4400" b="1" u="sng" dirty="0"/>
          </a:p>
          <a:p>
            <a:pPr marL="0" indent="0" algn="ctr">
              <a:buNone/>
            </a:pPr>
            <a:endParaRPr lang="es-ES_tradnl" sz="4400" b="1" u="sng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170838C-1F5D-8B98-7295-D5D4B11A7296}"/>
              </a:ext>
            </a:extLst>
          </p:cNvPr>
          <p:cNvSpPr/>
          <p:nvPr/>
        </p:nvSpPr>
        <p:spPr>
          <a:xfrm>
            <a:off x="1307595" y="5693407"/>
            <a:ext cx="537247" cy="126084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DDBC4C4-9FF5-4859-13CE-378A3C042C03}"/>
              </a:ext>
            </a:extLst>
          </p:cNvPr>
          <p:cNvSpPr txBox="1"/>
          <p:nvPr/>
        </p:nvSpPr>
        <p:spPr>
          <a:xfrm>
            <a:off x="1600200" y="2023872"/>
            <a:ext cx="103904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5795" indent="-285750">
              <a:buFont typeface="Arial" panose="020B0604020202020204" pitchFamily="34" charset="0"/>
              <a:buChar char="•"/>
              <a:tabLst>
                <a:tab pos="539115" algn="l"/>
              </a:tabLst>
            </a:pPr>
            <a:r>
              <a:rPr lang="es-C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" sz="1800" b="1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PREVENCIÓN</a:t>
            </a:r>
            <a:r>
              <a:rPr lang="es-ES" sz="1800" b="1" kern="0" spc="-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1800" b="1" kern="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PREPARACIÓN</a:t>
            </a:r>
            <a:r>
              <a:rPr lang="es-ES" sz="1800" b="1" kern="0" spc="-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ES" sz="1800" b="1" kern="0" spc="-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RESPUESTA</a:t>
            </a:r>
            <a:r>
              <a:rPr lang="es-ES" sz="1800" b="1" kern="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ANTE</a:t>
            </a:r>
            <a:r>
              <a:rPr lang="es-ES" sz="1800" b="1" kern="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kern="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EMERGENCIAS </a:t>
            </a:r>
            <a:r>
              <a:rPr lang="es-ES" sz="1800" kern="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 cumplimiento De planes de emergencia y dotación de elementos de emergencia por parte de contratistas y subcontratistas en obras)</a:t>
            </a:r>
          </a:p>
          <a:p>
            <a:pPr marL="645795" indent="-285750">
              <a:buFont typeface="Arial" panose="020B0604020202020204" pitchFamily="34" charset="0"/>
              <a:buChar char="•"/>
              <a:tabLst>
                <a:tab pos="539115" algn="l"/>
              </a:tabLst>
            </a:pPr>
            <a:r>
              <a:rPr lang="es-ES" sz="1800" b="1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ELEMENTOS</a:t>
            </a:r>
            <a:r>
              <a:rPr lang="es-ES" sz="1800" b="1" kern="0" spc="-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ES" sz="1800" b="1" kern="0" spc="-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PROTECCIÓN</a:t>
            </a:r>
            <a:r>
              <a:rPr lang="es-ES" sz="1800" b="1" kern="0" spc="-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lang="es-ES" sz="1800" b="1" kern="0" spc="-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1800" b="1" kern="0" spc="-4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kern="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DOTACIÓN ( </a:t>
            </a:r>
            <a:r>
              <a:rPr lang="es-ES" sz="1800" i="1" kern="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seguimiento de la </a:t>
            </a:r>
            <a:r>
              <a:rPr lang="es-ES" i="1" kern="0" spc="-1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dotación</a:t>
            </a:r>
            <a:r>
              <a:rPr lang="es-ES" sz="1800" i="1" kern="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de EPP)</a:t>
            </a:r>
            <a:endParaRPr lang="es-CO" sz="1800" i="1" kern="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645795" indent="-285750">
              <a:buFont typeface="Arial" panose="020B0604020202020204" pitchFamily="34" charset="0"/>
              <a:buChar char="•"/>
              <a:tabLst>
                <a:tab pos="539115" algn="l"/>
              </a:tabLst>
            </a:pPr>
            <a:r>
              <a:rPr lang="es-CO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EQUIPOS</a:t>
            </a:r>
            <a:r>
              <a:rPr lang="es-CO" sz="1800" b="1" spc="-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es-CO" sz="1800" b="1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HERRAMIENTAS (</a:t>
            </a:r>
            <a:r>
              <a:rPr lang="es-CO" sz="1800" i="1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suministro  de equipos y herramientas por parte de las empresas contratistas o subcontratistas</a:t>
            </a:r>
            <a:r>
              <a:rPr lang="es-CO" i="1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s-ES" i="1" kern="0" spc="-1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45795" indent="-285750">
              <a:buFont typeface="Arial" panose="020B0604020202020204" pitchFamily="34" charset="0"/>
              <a:buChar char="•"/>
              <a:tabLst>
                <a:tab pos="539115" algn="l"/>
              </a:tabLst>
            </a:pPr>
            <a:r>
              <a:rPr lang="es-ES" sz="1800" b="1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SEÑALIZACIÓN</a:t>
            </a:r>
            <a:r>
              <a:rPr lang="es-ES" sz="1800" b="1" kern="0" spc="-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1800" b="1" kern="0" spc="-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kern="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ADVERTENCIA </a:t>
            </a:r>
            <a:r>
              <a:rPr lang="es-ES" sz="1800" i="1" kern="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 cumplimento de las empresas contratistas y subcontratistas de la señalización vial de ejecución de obras y  demás señalizaciones) </a:t>
            </a:r>
            <a:endParaRPr lang="es-CO" sz="1800" i="1" kern="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645795" indent="-285750">
              <a:buFont typeface="Arial" panose="020B0604020202020204" pitchFamily="34" charset="0"/>
              <a:buChar char="•"/>
              <a:tabLst>
                <a:tab pos="539115" algn="l"/>
              </a:tabLst>
            </a:pPr>
            <a:r>
              <a:rPr lang="es-ES" sz="1800" b="1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EXÁMENES</a:t>
            </a:r>
            <a:r>
              <a:rPr lang="es-ES" sz="1800" b="1" kern="0" spc="-4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MÉDICOS</a:t>
            </a:r>
            <a:r>
              <a:rPr lang="es-ES" sz="1800" b="1" kern="0" spc="-4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kern="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OCUPACIONALES </a:t>
            </a:r>
            <a:r>
              <a:rPr lang="es-ES" sz="1800" kern="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 seguimiento en la realización de exámenes médicos laborales por parte del contratista por prestación de servicio y empresas contratistas de obras)</a:t>
            </a:r>
            <a:endParaRPr lang="es-CO" kern="0" spc="-1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645795" indent="-285750">
              <a:buFont typeface="Arial" panose="020B0604020202020204" pitchFamily="34" charset="0"/>
              <a:buChar char="•"/>
              <a:tabLst>
                <a:tab pos="539115" algn="l"/>
              </a:tabLst>
            </a:pPr>
            <a:r>
              <a:rPr lang="es-C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REQUISITOS</a:t>
            </a:r>
            <a:r>
              <a:rPr lang="es-CO" sz="1800" b="1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</a:t>
            </a:r>
            <a:r>
              <a:rPr lang="es-CO" sz="18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es-CO" sz="1800" b="1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EJECUCIÓN</a:t>
            </a:r>
            <a:r>
              <a:rPr lang="es-CO" sz="18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es-CO" sz="1800" b="1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TAREAS</a:t>
            </a:r>
            <a:r>
              <a:rPr lang="es-CO" sz="1800" b="1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es-CO" sz="1800" b="1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ALTO</a:t>
            </a:r>
            <a:r>
              <a:rPr lang="es-CO" sz="18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8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RIESGO: (</a:t>
            </a:r>
            <a:r>
              <a:rPr lang="es-CO" i="1" spc="-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trabajo en altura , excavación, espacios confinados y  eléctrico )</a:t>
            </a:r>
            <a:endParaRPr lang="es-CO" sz="1800" i="1" spc="-1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b="1" spc="-1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4025163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91EE2-F9F7-403C-9D07-6EA3B7D47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2A467A-F7D3-C79C-8689-9A867D0C1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_tradnl" sz="4400" b="1" u="sng" dirty="0"/>
          </a:p>
          <a:p>
            <a:pPr marL="0" indent="0" algn="ctr">
              <a:buNone/>
            </a:pPr>
            <a:endParaRPr lang="es-ES_tradnl" sz="4400" b="1" u="sng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B1754D5-A833-28A8-D385-CAC23E4CC708}"/>
              </a:ext>
            </a:extLst>
          </p:cNvPr>
          <p:cNvSpPr/>
          <p:nvPr/>
        </p:nvSpPr>
        <p:spPr>
          <a:xfrm>
            <a:off x="1307595" y="5693407"/>
            <a:ext cx="537247" cy="126084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494DB1E-3394-41E6-898B-56D22A19D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842" y="1253331"/>
            <a:ext cx="7986712" cy="477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1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268A-4CD6-4280-D6BF-AAB17F345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32347-7828-991D-DF55-B3BB6F49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</p:spPr>
        <p:txBody>
          <a:bodyPr/>
          <a:lstStyle/>
          <a:p>
            <a:pPr algn="r"/>
            <a:r>
              <a:rPr lang="es-ES" sz="2000" dirty="0"/>
              <a:t>				</a:t>
            </a:r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003E8C-4B6D-7A67-8568-4EC7473338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D00A87A-AAB0-07D5-0829-5982CEA66BCF}"/>
              </a:ext>
            </a:extLst>
          </p:cNvPr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98C5B0-312C-E477-F18E-9EB7B546A144}"/>
              </a:ext>
            </a:extLst>
          </p:cNvPr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4F2D29E-FFD5-A2D5-E53E-C75DE4325284}"/>
              </a:ext>
            </a:extLst>
          </p:cNvPr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741A1774-1F9B-5567-8234-C40D3AA7C1D3}"/>
              </a:ext>
            </a:extLst>
          </p:cNvPr>
          <p:cNvSpPr txBox="1"/>
          <p:nvPr/>
        </p:nvSpPr>
        <p:spPr>
          <a:xfrm>
            <a:off x="4465601" y="2903031"/>
            <a:ext cx="1508760" cy="212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3800" b="1" spc="-819" dirty="0">
                <a:solidFill>
                  <a:srgbClr val="001F5F"/>
                </a:solidFill>
                <a:latin typeface="Trebuchet MS"/>
                <a:cs typeface="Trebuchet MS"/>
              </a:rPr>
              <a:t>6.</a:t>
            </a:r>
            <a:endParaRPr lang="es-CO" sz="13800" dirty="0">
              <a:latin typeface="Trebuchet MS"/>
              <a:cs typeface="Trebuchet M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BE0D425-84AA-2E3F-9500-7A23013227D1}"/>
              </a:ext>
            </a:extLst>
          </p:cNvPr>
          <p:cNvSpPr txBox="1"/>
          <p:nvPr/>
        </p:nvSpPr>
        <p:spPr>
          <a:xfrm>
            <a:off x="5014266" y="3429000"/>
            <a:ext cx="53701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619885" algn="r">
              <a:lnSpc>
                <a:spcPct val="100000"/>
              </a:lnSpc>
              <a:spcBef>
                <a:spcPts val="105"/>
              </a:spcBef>
            </a:pPr>
            <a:r>
              <a:rPr lang="es-MX" sz="3200" b="1" dirty="0">
                <a:solidFill>
                  <a:srgbClr val="001F5F"/>
                </a:solidFill>
                <a:latin typeface="Trebuchet MS"/>
                <a:cs typeface="Trebuchet MS"/>
              </a:rPr>
              <a:t>Proposiciones y varios </a:t>
            </a:r>
          </a:p>
        </p:txBody>
      </p:sp>
    </p:spTree>
    <p:extLst>
      <p:ext uri="{BB962C8B-B14F-4D97-AF65-F5344CB8AC3E}">
        <p14:creationId xmlns:p14="http://schemas.microsoft.com/office/powerpoint/2010/main" val="3717920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268A-4CD6-4280-D6BF-AAB17F345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32347-7828-991D-DF55-B3BB6F49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</p:spPr>
        <p:txBody>
          <a:bodyPr/>
          <a:lstStyle/>
          <a:p>
            <a:pPr algn="r"/>
            <a:r>
              <a:rPr lang="es-ES" sz="2000" dirty="0"/>
              <a:t>				</a:t>
            </a:r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003E8C-4B6D-7A67-8568-4EC7473338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D00A87A-AAB0-07D5-0829-5982CEA66BCF}"/>
              </a:ext>
            </a:extLst>
          </p:cNvPr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98C5B0-312C-E477-F18E-9EB7B546A144}"/>
              </a:ext>
            </a:extLst>
          </p:cNvPr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4F2D29E-FFD5-A2D5-E53E-C75DE4325284}"/>
              </a:ext>
            </a:extLst>
          </p:cNvPr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741A1774-1F9B-5567-8234-C40D3AA7C1D3}"/>
              </a:ext>
            </a:extLst>
          </p:cNvPr>
          <p:cNvSpPr txBox="1"/>
          <p:nvPr/>
        </p:nvSpPr>
        <p:spPr>
          <a:xfrm>
            <a:off x="4183406" y="2880165"/>
            <a:ext cx="1508760" cy="212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3800" b="1" spc="-819" dirty="0">
                <a:solidFill>
                  <a:srgbClr val="001F5F"/>
                </a:solidFill>
                <a:latin typeface="Trebuchet MS"/>
                <a:cs typeface="Trebuchet MS"/>
              </a:rPr>
              <a:t>7.</a:t>
            </a:r>
            <a:endParaRPr lang="es-CO" sz="13800" dirty="0">
              <a:latin typeface="Trebuchet MS"/>
              <a:cs typeface="Trebuchet M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BE0D425-84AA-2E3F-9500-7A23013227D1}"/>
              </a:ext>
            </a:extLst>
          </p:cNvPr>
          <p:cNvSpPr txBox="1"/>
          <p:nvPr/>
        </p:nvSpPr>
        <p:spPr>
          <a:xfrm>
            <a:off x="5338638" y="3159913"/>
            <a:ext cx="53701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619885" algn="r">
              <a:lnSpc>
                <a:spcPct val="100000"/>
              </a:lnSpc>
              <a:spcBef>
                <a:spcPts val="105"/>
              </a:spcBef>
            </a:pPr>
            <a:r>
              <a:rPr lang="es-MX" sz="3200" b="1" dirty="0">
                <a:solidFill>
                  <a:srgbClr val="001F5F"/>
                </a:solidFill>
                <a:latin typeface="Trebuchet MS"/>
                <a:cs typeface="Trebuchet MS"/>
              </a:rPr>
              <a:t>Lectura y aprobación del acta de la reunión </a:t>
            </a:r>
          </a:p>
        </p:txBody>
      </p:sp>
    </p:spTree>
    <p:extLst>
      <p:ext uri="{BB962C8B-B14F-4D97-AF65-F5344CB8AC3E}">
        <p14:creationId xmlns:p14="http://schemas.microsoft.com/office/powerpoint/2010/main" val="54525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268A-4CD6-4280-D6BF-AAB17F345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32347-7828-991D-DF55-B3BB6F49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</p:spPr>
        <p:txBody>
          <a:bodyPr/>
          <a:lstStyle/>
          <a:p>
            <a:pPr algn="r"/>
            <a:r>
              <a:rPr lang="es-ES" sz="2000" dirty="0"/>
              <a:t>				</a:t>
            </a:r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003E8C-4B6D-7A67-8568-4EC7473338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D00A87A-AAB0-07D5-0829-5982CEA66BCF}"/>
              </a:ext>
            </a:extLst>
          </p:cNvPr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98C5B0-312C-E477-F18E-9EB7B546A144}"/>
              </a:ext>
            </a:extLst>
          </p:cNvPr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4F2D29E-FFD5-A2D5-E53E-C75DE4325284}"/>
              </a:ext>
            </a:extLst>
          </p:cNvPr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741A1774-1F9B-5567-8234-C40D3AA7C1D3}"/>
              </a:ext>
            </a:extLst>
          </p:cNvPr>
          <p:cNvSpPr txBox="1"/>
          <p:nvPr/>
        </p:nvSpPr>
        <p:spPr>
          <a:xfrm>
            <a:off x="4028661" y="2880166"/>
            <a:ext cx="1508760" cy="212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3800" b="1" spc="-819" dirty="0">
                <a:solidFill>
                  <a:srgbClr val="001F5F"/>
                </a:solidFill>
                <a:latin typeface="Trebuchet MS"/>
                <a:cs typeface="Trebuchet MS"/>
              </a:rPr>
              <a:t>1.</a:t>
            </a:r>
            <a:endParaRPr lang="es-CO" sz="13800" dirty="0">
              <a:latin typeface="Trebuchet MS"/>
              <a:cs typeface="Trebuchet M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BE0D425-84AA-2E3F-9500-7A23013227D1}"/>
              </a:ext>
            </a:extLst>
          </p:cNvPr>
          <p:cNvSpPr txBox="1"/>
          <p:nvPr/>
        </p:nvSpPr>
        <p:spPr>
          <a:xfrm>
            <a:off x="5378395" y="3159913"/>
            <a:ext cx="53701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619885" algn="r">
              <a:lnSpc>
                <a:spcPct val="100000"/>
              </a:lnSpc>
              <a:spcBef>
                <a:spcPts val="105"/>
              </a:spcBef>
            </a:pPr>
            <a:r>
              <a:rPr lang="es-MX" sz="3200" b="1" dirty="0">
                <a:solidFill>
                  <a:srgbClr val="001F5F"/>
                </a:solidFill>
                <a:latin typeface="Trebuchet MS"/>
                <a:cs typeface="Trebuchet MS"/>
              </a:rPr>
              <a:t>Verificación</a:t>
            </a:r>
            <a:r>
              <a:rPr lang="es-MX" sz="3200" b="1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MX" sz="3200" b="1" spc="-25" dirty="0">
                <a:solidFill>
                  <a:srgbClr val="001F5F"/>
                </a:solidFill>
                <a:latin typeface="Trebuchet MS"/>
                <a:cs typeface="Trebuchet MS"/>
              </a:rPr>
              <a:t>del </a:t>
            </a:r>
            <a:r>
              <a:rPr lang="es-MX" sz="3200" b="1" spc="105" dirty="0">
                <a:solidFill>
                  <a:srgbClr val="001F5F"/>
                </a:solidFill>
                <a:latin typeface="Trebuchet MS"/>
                <a:cs typeface="Trebuchet MS"/>
              </a:rPr>
              <a:t>Quorum</a:t>
            </a:r>
            <a:r>
              <a:rPr lang="es-MX" sz="3200" b="1" spc="-15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MX" sz="3200" b="1" dirty="0">
                <a:solidFill>
                  <a:srgbClr val="001F5F"/>
                </a:solidFill>
                <a:latin typeface="Trebuchet MS"/>
                <a:cs typeface="Trebuchet MS"/>
              </a:rPr>
              <a:t>y</a:t>
            </a:r>
            <a:r>
              <a:rPr lang="es-MX" sz="3200" b="1" spc="-1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MX" sz="3200" b="1" spc="45" dirty="0">
                <a:solidFill>
                  <a:srgbClr val="001F5F"/>
                </a:solidFill>
                <a:latin typeface="Trebuchet MS"/>
                <a:cs typeface="Trebuchet MS"/>
              </a:rPr>
              <a:t>aprobación </a:t>
            </a:r>
            <a:r>
              <a:rPr lang="es-MX" sz="3200" b="1" dirty="0">
                <a:solidFill>
                  <a:srgbClr val="001F5F"/>
                </a:solidFill>
                <a:latin typeface="Trebuchet MS"/>
                <a:cs typeface="Trebuchet MS"/>
              </a:rPr>
              <a:t>del</a:t>
            </a:r>
            <a:r>
              <a:rPr lang="es-MX" sz="3200" b="1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MX" sz="3200" b="1" dirty="0">
                <a:solidFill>
                  <a:srgbClr val="001F5F"/>
                </a:solidFill>
                <a:latin typeface="Trebuchet MS"/>
                <a:cs typeface="Trebuchet MS"/>
              </a:rPr>
              <a:t>orden</a:t>
            </a:r>
            <a:r>
              <a:rPr lang="es-MX" sz="3200" b="1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MX" sz="3200" b="1" dirty="0">
                <a:solidFill>
                  <a:srgbClr val="001F5F"/>
                </a:solidFill>
                <a:latin typeface="Trebuchet MS"/>
                <a:cs typeface="Trebuchet MS"/>
              </a:rPr>
              <a:t>del</a:t>
            </a:r>
            <a:r>
              <a:rPr lang="es-MX" sz="3200" b="1" spc="-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MX" sz="3200" b="1" spc="50" dirty="0">
                <a:solidFill>
                  <a:srgbClr val="001F5F"/>
                </a:solidFill>
                <a:latin typeface="Trebuchet MS"/>
                <a:cs typeface="Trebuchet MS"/>
              </a:rPr>
              <a:t>día</a:t>
            </a:r>
            <a:endParaRPr lang="es-MX" sz="32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516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268A-4CD6-4280-D6BF-AAB17F345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32347-7828-991D-DF55-B3BB6F49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</p:spPr>
        <p:txBody>
          <a:bodyPr/>
          <a:lstStyle/>
          <a:p>
            <a:pPr algn="r"/>
            <a:r>
              <a:rPr lang="es-ES" sz="2000" dirty="0"/>
              <a:t>				</a:t>
            </a:r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003E8C-4B6D-7A67-8568-4EC7473338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D00A87A-AAB0-07D5-0829-5982CEA66BCF}"/>
              </a:ext>
            </a:extLst>
          </p:cNvPr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98C5B0-312C-E477-F18E-9EB7B546A144}"/>
              </a:ext>
            </a:extLst>
          </p:cNvPr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100AAA4-BC4C-5485-7E34-BE3C05999D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17" t="19502" r="23588" b="6259"/>
          <a:stretch/>
        </p:blipFill>
        <p:spPr>
          <a:xfrm>
            <a:off x="212034" y="1110410"/>
            <a:ext cx="5981701" cy="487680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4CC8448F-CA18-6556-72EC-C429E4A68BE0}"/>
              </a:ext>
            </a:extLst>
          </p:cNvPr>
          <p:cNvSpPr/>
          <p:nvPr/>
        </p:nvSpPr>
        <p:spPr>
          <a:xfrm>
            <a:off x="4651513" y="1201689"/>
            <a:ext cx="993913" cy="9411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E7490FF-DBEE-9B2B-CEE4-1B203E107B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914" t="18838" r="23152" b="10016"/>
          <a:stretch/>
        </p:blipFill>
        <p:spPr>
          <a:xfrm>
            <a:off x="6268038" y="1263423"/>
            <a:ext cx="5711928" cy="457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89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268A-4CD6-4280-D6BF-AAB17F345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32347-7828-991D-DF55-B3BB6F49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</p:spPr>
        <p:txBody>
          <a:bodyPr/>
          <a:lstStyle/>
          <a:p>
            <a:pPr algn="r"/>
            <a:r>
              <a:rPr lang="es-ES" sz="2000" dirty="0"/>
              <a:t>				</a:t>
            </a:r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003E8C-4B6D-7A67-8568-4EC7473338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D00A87A-AAB0-07D5-0829-5982CEA66BCF}"/>
              </a:ext>
            </a:extLst>
          </p:cNvPr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98C5B0-312C-E477-F18E-9EB7B546A144}"/>
              </a:ext>
            </a:extLst>
          </p:cNvPr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32E0549-7359-96B3-1FA0-B0B75C419AC5}"/>
              </a:ext>
            </a:extLst>
          </p:cNvPr>
          <p:cNvSpPr/>
          <p:nvPr/>
        </p:nvSpPr>
        <p:spPr>
          <a:xfrm>
            <a:off x="4028661" y="2747643"/>
            <a:ext cx="6904383" cy="2714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C19C8DA9-51DF-FF72-4351-0F29FF4AB2F7}"/>
              </a:ext>
            </a:extLst>
          </p:cNvPr>
          <p:cNvSpPr txBox="1"/>
          <p:nvPr/>
        </p:nvSpPr>
        <p:spPr>
          <a:xfrm>
            <a:off x="4497698" y="3040191"/>
            <a:ext cx="1508760" cy="212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3800" b="1" spc="-819" dirty="0">
                <a:solidFill>
                  <a:srgbClr val="001F5F"/>
                </a:solidFill>
                <a:latin typeface="Trebuchet MS"/>
                <a:cs typeface="Trebuchet MS"/>
              </a:rPr>
              <a:t>2.</a:t>
            </a:r>
            <a:endParaRPr lang="es-CO" sz="13800" dirty="0">
              <a:latin typeface="Trebuchet MS"/>
              <a:cs typeface="Trebuchet M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2122578-BE3B-7FDA-FCD2-3D8228E52FDB}"/>
              </a:ext>
            </a:extLst>
          </p:cNvPr>
          <p:cNvSpPr txBox="1"/>
          <p:nvPr/>
        </p:nvSpPr>
        <p:spPr>
          <a:xfrm>
            <a:off x="4497698" y="3566159"/>
            <a:ext cx="59663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619885" algn="r">
              <a:lnSpc>
                <a:spcPct val="100000"/>
              </a:lnSpc>
              <a:spcBef>
                <a:spcPts val="105"/>
              </a:spcBef>
            </a:pPr>
            <a:r>
              <a:rPr lang="es-MX" sz="3200" b="1" dirty="0">
                <a:solidFill>
                  <a:srgbClr val="001F5F"/>
                </a:solidFill>
                <a:latin typeface="Trebuchet MS"/>
                <a:cs typeface="Trebuchet MS"/>
              </a:rPr>
              <a:t>Lectura y aprobación del orden del día.</a:t>
            </a:r>
          </a:p>
        </p:txBody>
      </p:sp>
    </p:spTree>
    <p:extLst>
      <p:ext uri="{BB962C8B-B14F-4D97-AF65-F5344CB8AC3E}">
        <p14:creationId xmlns:p14="http://schemas.microsoft.com/office/powerpoint/2010/main" val="1271455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268A-4CD6-4280-D6BF-AAB17F345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32347-7828-991D-DF55-B3BB6F49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</p:spPr>
        <p:txBody>
          <a:bodyPr/>
          <a:lstStyle/>
          <a:p>
            <a:pPr algn="r"/>
            <a:r>
              <a:rPr lang="es-ES" sz="2000" dirty="0"/>
              <a:t>				</a:t>
            </a:r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003E8C-4B6D-7A67-8568-4EC7473338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D00A87A-AAB0-07D5-0829-5982CEA66BCF}"/>
              </a:ext>
            </a:extLst>
          </p:cNvPr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98C5B0-312C-E477-F18E-9EB7B546A144}"/>
              </a:ext>
            </a:extLst>
          </p:cNvPr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4F2D29E-FFD5-A2D5-E53E-C75DE4325284}"/>
              </a:ext>
            </a:extLst>
          </p:cNvPr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741A1774-1F9B-5567-8234-C40D3AA7C1D3}"/>
              </a:ext>
            </a:extLst>
          </p:cNvPr>
          <p:cNvSpPr txBox="1"/>
          <p:nvPr/>
        </p:nvSpPr>
        <p:spPr>
          <a:xfrm>
            <a:off x="4028661" y="2880166"/>
            <a:ext cx="1508760" cy="212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3800" b="1" spc="-819" dirty="0">
                <a:solidFill>
                  <a:srgbClr val="001F5F"/>
                </a:solidFill>
                <a:latin typeface="Trebuchet MS"/>
                <a:cs typeface="Trebuchet MS"/>
              </a:rPr>
              <a:t>3.</a:t>
            </a:r>
            <a:endParaRPr lang="es-CO" sz="13800" dirty="0">
              <a:latin typeface="Trebuchet MS"/>
              <a:cs typeface="Trebuchet M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BE0D425-84AA-2E3F-9500-7A23013227D1}"/>
              </a:ext>
            </a:extLst>
          </p:cNvPr>
          <p:cNvSpPr txBox="1"/>
          <p:nvPr/>
        </p:nvSpPr>
        <p:spPr>
          <a:xfrm>
            <a:off x="5309248" y="2950608"/>
            <a:ext cx="53701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619885" algn="r">
              <a:lnSpc>
                <a:spcPct val="100000"/>
              </a:lnSpc>
              <a:spcBef>
                <a:spcPts val="105"/>
              </a:spcBef>
            </a:pPr>
            <a:r>
              <a:rPr lang="es-MX" sz="2400" b="1" dirty="0">
                <a:solidFill>
                  <a:srgbClr val="001F5F"/>
                </a:solidFill>
                <a:latin typeface="Trebuchet MS"/>
                <a:cs typeface="Trebuchet MS"/>
              </a:rPr>
              <a:t>Presentación de los resultados anuales del Índice de los Planes Departamentales para el Manejo Empresarial de los Servicios de Agua y Saneamiento (IPDA) de los años 2023 y 2024</a:t>
            </a:r>
          </a:p>
        </p:txBody>
      </p:sp>
    </p:spTree>
    <p:extLst>
      <p:ext uri="{BB962C8B-B14F-4D97-AF65-F5344CB8AC3E}">
        <p14:creationId xmlns:p14="http://schemas.microsoft.com/office/powerpoint/2010/main" val="1630130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268A-4CD6-4280-D6BF-AAB17F345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32347-7828-991D-DF55-B3BB6F49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</p:spPr>
        <p:txBody>
          <a:bodyPr/>
          <a:lstStyle/>
          <a:p>
            <a:pPr algn="r"/>
            <a:r>
              <a:rPr lang="es-ES" sz="2000" dirty="0"/>
              <a:t>				</a:t>
            </a:r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003E8C-4B6D-7A67-8568-4EC7473338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D00A87A-AAB0-07D5-0829-5982CEA66BCF}"/>
              </a:ext>
            </a:extLst>
          </p:cNvPr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98C5B0-312C-E477-F18E-9EB7B546A144}"/>
              </a:ext>
            </a:extLst>
          </p:cNvPr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F539B10-DC24-FC79-A079-D8A8F69F0903}"/>
              </a:ext>
            </a:extLst>
          </p:cNvPr>
          <p:cNvSpPr txBox="1">
            <a:spLocks/>
          </p:cNvSpPr>
          <p:nvPr/>
        </p:nvSpPr>
        <p:spPr>
          <a:xfrm>
            <a:off x="838200" y="503918"/>
            <a:ext cx="9073243" cy="941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O" dirty="0"/>
              <a:t>¿Qué es el IPDA?</a:t>
            </a:r>
          </a:p>
          <a:p>
            <a:endParaRPr lang="es-CO" dirty="0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930E74EC-67D4-018C-5103-182212DACD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426322"/>
              </p:ext>
            </p:extLst>
          </p:nvPr>
        </p:nvGraphicFramePr>
        <p:xfrm>
          <a:off x="701467" y="1628547"/>
          <a:ext cx="582792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065A32ED-9B4E-D607-DC25-E6BD073A87D1}"/>
              </a:ext>
            </a:extLst>
          </p:cNvPr>
          <p:cNvSpPr txBox="1"/>
          <p:nvPr/>
        </p:nvSpPr>
        <p:spPr>
          <a:xfrm>
            <a:off x="7210425" y="2730590"/>
            <a:ext cx="42801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dirty="0"/>
              <a:t>Es la calificación que el DNP da a cada departamento según cómo ejecuta, reporta y gestiona los recursos y proyectos del PDA. Nos evalúan en capacidades institucionales y en resultados reales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369347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268A-4CD6-4280-D6BF-AAB17F345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32347-7828-991D-DF55-B3BB6F49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</p:spPr>
        <p:txBody>
          <a:bodyPr/>
          <a:lstStyle/>
          <a:p>
            <a:pPr algn="r"/>
            <a:r>
              <a:rPr lang="es-ES" sz="2000" dirty="0"/>
              <a:t>				</a:t>
            </a:r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003E8C-4B6D-7A67-8568-4EC7473338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D00A87A-AAB0-07D5-0829-5982CEA66BCF}"/>
              </a:ext>
            </a:extLst>
          </p:cNvPr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98C5B0-312C-E477-F18E-9EB7B546A144}"/>
              </a:ext>
            </a:extLst>
          </p:cNvPr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F539B10-DC24-FC79-A079-D8A8F69F0903}"/>
              </a:ext>
            </a:extLst>
          </p:cNvPr>
          <p:cNvSpPr txBox="1">
            <a:spLocks/>
          </p:cNvSpPr>
          <p:nvPr/>
        </p:nvSpPr>
        <p:spPr>
          <a:xfrm>
            <a:off x="838200" y="503918"/>
            <a:ext cx="9073243" cy="941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8260EC62-6B2A-8B42-AE99-B707C95C2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588229"/>
            <a:ext cx="10548938" cy="941161"/>
          </a:xfrm>
        </p:spPr>
        <p:txBody>
          <a:bodyPr/>
          <a:lstStyle/>
          <a:p>
            <a:pPr marL="0" indent="0">
              <a:buNone/>
            </a:pPr>
            <a:r>
              <a:rPr lang="es-MX" sz="2000" dirty="0"/>
              <a:t>El DNP calcula el IPDA con información reportada y validada desde:</a:t>
            </a:r>
          </a:p>
          <a:p>
            <a:pPr marL="0" indent="0">
              <a:buNone/>
            </a:pPr>
            <a:endParaRPr lang="es-CO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C79515F-0B4F-D0A0-1928-216E353309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0001553"/>
              </p:ext>
            </p:extLst>
          </p:nvPr>
        </p:nvGraphicFramePr>
        <p:xfrm>
          <a:off x="614426" y="2106258"/>
          <a:ext cx="10963148" cy="4066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8356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268A-4CD6-4280-D6BF-AAB17F345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32347-7828-991D-DF55-B3BB6F49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</p:spPr>
        <p:txBody>
          <a:bodyPr/>
          <a:lstStyle/>
          <a:p>
            <a:pPr algn="r"/>
            <a:r>
              <a:rPr lang="es-ES" sz="2000" dirty="0"/>
              <a:t>				</a:t>
            </a:r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003E8C-4B6D-7A67-8568-4EC7473338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D00A87A-AAB0-07D5-0829-5982CEA66BCF}"/>
              </a:ext>
            </a:extLst>
          </p:cNvPr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98C5B0-312C-E477-F18E-9EB7B546A144}"/>
              </a:ext>
            </a:extLst>
          </p:cNvPr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F539B10-DC24-FC79-A079-D8A8F69F0903}"/>
              </a:ext>
            </a:extLst>
          </p:cNvPr>
          <p:cNvSpPr txBox="1">
            <a:spLocks/>
          </p:cNvSpPr>
          <p:nvPr/>
        </p:nvSpPr>
        <p:spPr>
          <a:xfrm>
            <a:off x="838200" y="503918"/>
            <a:ext cx="9073243" cy="941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85B0ED19-829C-D9E0-AC7B-27EE12FEC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88" y="1483230"/>
            <a:ext cx="9304424" cy="4755996"/>
          </a:xfrm>
        </p:spPr>
      </p:pic>
    </p:spTree>
    <p:extLst>
      <p:ext uri="{BB962C8B-B14F-4D97-AF65-F5344CB8AC3E}">
        <p14:creationId xmlns:p14="http://schemas.microsoft.com/office/powerpoint/2010/main" val="350036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7633</TotalTime>
  <Words>1180</Words>
  <Application>Microsoft Office PowerPoint</Application>
  <PresentationFormat>Panorámica</PresentationFormat>
  <Paragraphs>119</Paragraphs>
  <Slides>24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Arial MT</vt:lpstr>
      <vt:lpstr>Calibri</vt:lpstr>
      <vt:lpstr>Trebuchet MS</vt:lpstr>
      <vt:lpstr>Wingdings</vt:lpstr>
      <vt:lpstr>Tema de Office</vt:lpstr>
      <vt:lpstr>Presentación de PowerPoint</vt:lpstr>
      <vt:lpstr>Presentación de PowerPoint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Presentación de PowerPoint</vt:lpstr>
      <vt:lpstr>Presentación de PowerPoint</vt:lpstr>
      <vt:lpstr>Presentación de PowerPoint</vt:lpstr>
      <vt:lpstr>Presentación de PowerPoint</vt:lpstr>
      <vt:lpstr>    </vt:lpstr>
      <vt:lpstr>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Palacios</dc:creator>
  <cp:lastModifiedBy>WELCOME</cp:lastModifiedBy>
  <cp:revision>351</cp:revision>
  <dcterms:created xsi:type="dcterms:W3CDTF">2021-10-21T01:56:41Z</dcterms:created>
  <dcterms:modified xsi:type="dcterms:W3CDTF">2025-12-04T16:43:22Z</dcterms:modified>
</cp:coreProperties>
</file>